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2"/>
  </p:notesMasterIdLst>
  <p:sldIdLst>
    <p:sldId id="281" r:id="rId2"/>
    <p:sldId id="316" r:id="rId3"/>
    <p:sldId id="319" r:id="rId4"/>
    <p:sldId id="318" r:id="rId5"/>
    <p:sldId id="290" r:id="rId6"/>
    <p:sldId id="289" r:id="rId7"/>
    <p:sldId id="321" r:id="rId8"/>
    <p:sldId id="311" r:id="rId9"/>
    <p:sldId id="320" r:id="rId10"/>
    <p:sldId id="282" r:id="rId11"/>
    <p:sldId id="284" r:id="rId12"/>
    <p:sldId id="312" r:id="rId13"/>
    <p:sldId id="286" r:id="rId14"/>
    <p:sldId id="322" r:id="rId15"/>
    <p:sldId id="325" r:id="rId16"/>
    <p:sldId id="288" r:id="rId17"/>
    <p:sldId id="287" r:id="rId18"/>
    <p:sldId id="314" r:id="rId19"/>
    <p:sldId id="291" r:id="rId20"/>
    <p:sldId id="323" r:id="rId21"/>
    <p:sldId id="324" r:id="rId22"/>
    <p:sldId id="294" r:id="rId23"/>
    <p:sldId id="303" r:id="rId24"/>
    <p:sldId id="295" r:id="rId25"/>
    <p:sldId id="296" r:id="rId26"/>
    <p:sldId id="330" r:id="rId27"/>
    <p:sldId id="332" r:id="rId28"/>
    <p:sldId id="333" r:id="rId29"/>
    <p:sldId id="331" r:id="rId30"/>
    <p:sldId id="297" r:id="rId31"/>
    <p:sldId id="298" r:id="rId32"/>
    <p:sldId id="299" r:id="rId33"/>
    <p:sldId id="326" r:id="rId34"/>
    <p:sldId id="327" r:id="rId35"/>
    <p:sldId id="328" r:id="rId36"/>
    <p:sldId id="300" r:id="rId37"/>
    <p:sldId id="301" r:id="rId38"/>
    <p:sldId id="334" r:id="rId39"/>
    <p:sldId id="302" r:id="rId40"/>
    <p:sldId id="335"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C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82" d="100"/>
          <a:sy n="82" d="100"/>
        </p:scale>
        <p:origin x="720" y="72"/>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ABE2DCC-2AD7-424E-B694-7023677A8264}" type="datetimeFigureOut">
              <a:rPr lang="en-GB" smtClean="0"/>
              <a:t>12/08/2026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87C7484-39C3-4AC3-AA27-E6FF1A6015D0}" type="slidenum">
              <a:rPr lang="en-GB" smtClean="0"/>
              <a:t>‹#›</a:t>
            </a:fld>
            <a:endParaRPr lang="en-GB"/>
          </a:p>
        </p:txBody>
      </p:sp>
    </p:spTree>
    <p:extLst>
      <p:ext uri="{BB962C8B-B14F-4D97-AF65-F5344CB8AC3E}">
        <p14:creationId xmlns:p14="http://schemas.microsoft.com/office/powerpoint/2010/main" val="18454440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93C33E7-8B22-4810-8A80-CD3463C18838}"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363600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9144000" cy="6858000"/>
          </a:xfrm>
        </p:grpSpPr>
        <p:pic>
          <p:nvPicPr>
            <p:cNvPr id="7" name="Picture 6" descr="SD-PanelTitle-V.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1" name="Rectangle 10"/>
            <p:cNvSpPr/>
            <p:nvPr/>
          </p:nvSpPr>
          <p:spPr>
            <a:xfrm>
              <a:off x="1515532" y="1520422"/>
              <a:ext cx="6112935" cy="3818468"/>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12" name="Picture 11"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959"/>
            <a:stretch/>
          </p:blipFill>
          <p:spPr>
            <a:xfrm rot="5400000">
              <a:off x="3739196" y="525780"/>
              <a:ext cx="1664208" cy="612648"/>
            </a:xfrm>
            <a:prstGeom prst="rect">
              <a:avLst/>
            </a:prstGeom>
          </p:spPr>
        </p:pic>
        <p:pic>
          <p:nvPicPr>
            <p:cNvPr id="14" name="Picture 13"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959"/>
            <a:stretch/>
          </p:blipFill>
          <p:spPr>
            <a:xfrm rot="5400000">
              <a:off x="3739196" y="5719572"/>
              <a:ext cx="1664208" cy="612648"/>
            </a:xfrm>
            <a:prstGeom prst="rect">
              <a:avLst/>
            </a:prstGeom>
          </p:spPr>
        </p:pic>
      </p:grpSp>
      <p:sp>
        <p:nvSpPr>
          <p:cNvPr id="2" name="Title 1"/>
          <p:cNvSpPr>
            <a:spLocks noGrp="1"/>
          </p:cNvSpPr>
          <p:nvPr>
            <p:ph type="ctrTitle"/>
          </p:nvPr>
        </p:nvSpPr>
        <p:spPr>
          <a:xfrm>
            <a:off x="2562579" y="1811864"/>
            <a:ext cx="7078488" cy="1515533"/>
          </a:xfrm>
        </p:spPr>
        <p:txBody>
          <a:bodyPr anchor="b">
            <a:noAutofit/>
          </a:bodyPr>
          <a:lstStyle>
            <a:lvl1pPr algn="ctr">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2562579" y="3598328"/>
            <a:ext cx="7078488" cy="1377651"/>
          </a:xfrm>
        </p:spPr>
        <p:txBody>
          <a:bodyPr anchor="t">
            <a:normAutofit/>
          </a:bodyPr>
          <a:lstStyle>
            <a:lvl1pPr marL="0" indent="0" algn="ctr">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8087223" y="5054602"/>
            <a:ext cx="897701" cy="279400"/>
          </a:xfrm>
        </p:spPr>
        <p:txBody>
          <a:bodyPr/>
          <a:lstStyle/>
          <a:p>
            <a:fld id="{43C69456-292A-45AF-9E85-F443B5EEB81B}" type="datetimeFigureOut">
              <a:rPr lang="en-GB" smtClean="0"/>
              <a:pPr/>
              <a:t>12/08/2026</a:t>
            </a:fld>
            <a:endParaRPr lang="en-GB"/>
          </a:p>
        </p:txBody>
      </p:sp>
      <p:sp>
        <p:nvSpPr>
          <p:cNvPr id="5" name="Footer Placeholder 4"/>
          <p:cNvSpPr>
            <a:spLocks noGrp="1"/>
          </p:cNvSpPr>
          <p:nvPr>
            <p:ph type="ftr" sz="quarter" idx="11"/>
          </p:nvPr>
        </p:nvSpPr>
        <p:spPr>
          <a:xfrm>
            <a:off x="2562579" y="5054602"/>
            <a:ext cx="5419813" cy="279400"/>
          </a:xfrm>
        </p:spPr>
        <p:txBody>
          <a:bodyPr/>
          <a:lstStyle/>
          <a:p>
            <a:endParaRPr lang="en-GB"/>
          </a:p>
        </p:txBody>
      </p:sp>
      <p:sp>
        <p:nvSpPr>
          <p:cNvPr id="6" name="Slide Number Placeholder 5"/>
          <p:cNvSpPr>
            <a:spLocks noGrp="1"/>
          </p:cNvSpPr>
          <p:nvPr>
            <p:ph type="sldNum" sz="quarter" idx="12"/>
          </p:nvPr>
        </p:nvSpPr>
        <p:spPr>
          <a:xfrm>
            <a:off x="9089757" y="5054602"/>
            <a:ext cx="551311" cy="279400"/>
          </a:xfrm>
        </p:spPr>
        <p:txBody>
          <a:bodyPr/>
          <a:lstStyle/>
          <a:p>
            <a:fld id="{CDCCBC9F-E51E-45CE-8E1E-1ADF09E3B6D4}" type="slidenum">
              <a:rPr lang="en-GB" smtClean="0"/>
              <a:pPr/>
              <a:t>‹#›</a:t>
            </a:fld>
            <a:endParaRPr lang="en-GB"/>
          </a:p>
        </p:txBody>
      </p:sp>
      <p:cxnSp>
        <p:nvCxnSpPr>
          <p:cNvPr id="15" name="Straight Connector 14"/>
          <p:cNvCxnSpPr/>
          <p:nvPr/>
        </p:nvCxnSpPr>
        <p:spPr>
          <a:xfrm>
            <a:off x="2693101" y="3471329"/>
            <a:ext cx="681744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975322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69155" y="4815415"/>
            <a:ext cx="9064979"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368347" y="1032934"/>
            <a:ext cx="9455309" cy="3361269"/>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569155" y="5382153"/>
            <a:ext cx="9064979" cy="493712"/>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3C69456-292A-45AF-9E85-F443B5EEB81B}" type="datetimeFigureOut">
              <a:rPr lang="en-GB" smtClean="0"/>
              <a:pPr/>
              <a:t>12/08/2026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DCCBC9F-E51E-45CE-8E1E-1ADF09E3B6D4}" type="slidenum">
              <a:rPr lang="en-GB" smtClean="0"/>
              <a:pPr/>
              <a:t>‹#›</a:t>
            </a:fld>
            <a:endParaRPr lang="en-GB"/>
          </a:p>
        </p:txBody>
      </p:sp>
    </p:spTree>
    <p:extLst>
      <p:ext uri="{BB962C8B-B14F-4D97-AF65-F5344CB8AC3E}">
        <p14:creationId xmlns:p14="http://schemas.microsoft.com/office/powerpoint/2010/main" val="35645722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569155" y="906873"/>
            <a:ext cx="9064979" cy="309786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569154" y="4275666"/>
            <a:ext cx="9064981" cy="1600202"/>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3C69456-292A-45AF-9E85-F443B5EEB81B}" type="datetimeFigureOut">
              <a:rPr lang="en-GB" smtClean="0"/>
              <a:pPr/>
              <a:t>12/08/2026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DCCBC9F-E51E-45CE-8E1E-1ADF09E3B6D4}" type="slidenum">
              <a:rPr lang="en-GB" smtClean="0"/>
              <a:pPr/>
              <a:t>‹#›</a:t>
            </a:fld>
            <a:endParaRPr lang="en-GB"/>
          </a:p>
        </p:txBody>
      </p:sp>
      <p:cxnSp>
        <p:nvCxnSpPr>
          <p:cNvPr id="15" name="Straight Connector 14"/>
          <p:cNvCxnSpPr/>
          <p:nvPr/>
        </p:nvCxnSpPr>
        <p:spPr>
          <a:xfrm>
            <a:off x="1704621" y="4140199"/>
            <a:ext cx="8808567"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956166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79111" y="982132"/>
            <a:ext cx="8533667"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2133600" y="3352800"/>
            <a:ext cx="7857064" cy="651933"/>
          </a:xfrm>
        </p:spPr>
        <p:txBody>
          <a:bodyPr anchor="ctr">
            <a:normAutofit/>
          </a:bodyPr>
          <a:lstStyle>
            <a:lvl1pPr marL="0" indent="0" algn="r">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569151" y="4343401"/>
            <a:ext cx="9064984"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3C69456-292A-45AF-9E85-F443B5EEB81B}" type="datetimeFigureOut">
              <a:rPr lang="en-GB" smtClean="0"/>
              <a:pPr/>
              <a:t>12/08/2026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DCCBC9F-E51E-45CE-8E1E-1ADF09E3B6D4}" type="slidenum">
              <a:rPr lang="en-GB" smtClean="0"/>
              <a:pPr/>
              <a:t>‹#›</a:t>
            </a:fld>
            <a:endParaRPr lang="en-GB"/>
          </a:p>
        </p:txBody>
      </p:sp>
      <p:sp>
        <p:nvSpPr>
          <p:cNvPr id="14" name="TextBox 13"/>
          <p:cNvSpPr txBox="1"/>
          <p:nvPr/>
        </p:nvSpPr>
        <p:spPr>
          <a:xfrm>
            <a:off x="1133293" y="905362"/>
            <a:ext cx="609759" cy="584776"/>
          </a:xfrm>
          <a:prstGeom prst="rect">
            <a:avLst/>
          </a:prstGeom>
        </p:spPr>
        <p:txBody>
          <a:bodyPr vert="horz" lIns="91440" tIns="45720" rIns="91440" bIns="45720" rtlCol="0" anchor="ctr">
            <a:noAutofit/>
          </a:bodyPr>
          <a:lstStyle/>
          <a:p>
            <a:pPr lvl="0"/>
            <a:r>
              <a:rPr lang="en-US" sz="7200" dirty="0">
                <a:solidFill>
                  <a:schemeClr val="tx1"/>
                </a:solidFill>
                <a:effectLst/>
              </a:rPr>
              <a:t>“</a:t>
            </a:r>
          </a:p>
        </p:txBody>
      </p:sp>
      <p:sp>
        <p:nvSpPr>
          <p:cNvPr id="15" name="TextBox 14"/>
          <p:cNvSpPr txBox="1"/>
          <p:nvPr/>
        </p:nvSpPr>
        <p:spPr>
          <a:xfrm>
            <a:off x="10178005" y="2827870"/>
            <a:ext cx="609759" cy="584776"/>
          </a:xfrm>
          <a:prstGeom prst="rect">
            <a:avLst/>
          </a:prstGeom>
        </p:spPr>
        <p:txBody>
          <a:bodyPr vert="horz" lIns="91440" tIns="45720" rIns="91440" bIns="45720" rtlCol="0" anchor="ctr">
            <a:noAutofit/>
          </a:bodyPr>
          <a:lstStyle/>
          <a:p>
            <a:pPr lvl="0" algn="r"/>
            <a:r>
              <a:rPr lang="en-US" sz="7200" dirty="0">
                <a:solidFill>
                  <a:schemeClr val="tx1"/>
                </a:solidFill>
                <a:effectLst/>
              </a:rPr>
              <a:t>”</a:t>
            </a:r>
          </a:p>
        </p:txBody>
      </p:sp>
      <p:cxnSp>
        <p:nvCxnSpPr>
          <p:cNvPr id="19" name="Straight Connector 18"/>
          <p:cNvCxnSpPr/>
          <p:nvPr/>
        </p:nvCxnSpPr>
        <p:spPr>
          <a:xfrm>
            <a:off x="1704622" y="4140199"/>
            <a:ext cx="8794045"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05008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569159" y="3308581"/>
            <a:ext cx="9064971"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569158" y="4777381"/>
            <a:ext cx="9064973" cy="8604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3C69456-292A-45AF-9E85-F443B5EEB81B}" type="datetimeFigureOut">
              <a:rPr lang="en-GB" smtClean="0"/>
              <a:pPr/>
              <a:t>12/08/2026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DCCBC9F-E51E-45CE-8E1E-1ADF09E3B6D4}" type="slidenum">
              <a:rPr lang="en-GB" smtClean="0"/>
              <a:pPr/>
              <a:t>‹#›</a:t>
            </a:fld>
            <a:endParaRPr lang="en-GB"/>
          </a:p>
        </p:txBody>
      </p:sp>
    </p:spTree>
    <p:extLst>
      <p:ext uri="{BB962C8B-B14F-4D97-AF65-F5344CB8AC3E}">
        <p14:creationId xmlns:p14="http://schemas.microsoft.com/office/powerpoint/2010/main" val="35613190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879222" y="982132"/>
            <a:ext cx="8433557"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6" name="Text Placeholder 2"/>
          <p:cNvSpPr>
            <a:spLocks noGrp="1"/>
          </p:cNvSpPr>
          <p:nvPr>
            <p:ph type="body" idx="13"/>
          </p:nvPr>
        </p:nvSpPr>
        <p:spPr>
          <a:xfrm>
            <a:off x="1569158" y="3639312"/>
            <a:ext cx="9064973" cy="886968"/>
          </a:xfrm>
        </p:spPr>
        <p:txBody>
          <a:bodyPr anchor="b">
            <a:normAutofit/>
          </a:bodyPr>
          <a:lstStyle>
            <a:lvl1pPr marL="0" indent="0" algn="l">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569154" y="4529667"/>
            <a:ext cx="9064981" cy="1346200"/>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3C69456-292A-45AF-9E85-F443B5EEB81B}" type="datetimeFigureOut">
              <a:rPr lang="en-GB" smtClean="0"/>
              <a:pPr/>
              <a:t>12/08/2026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DCCBC9F-E51E-45CE-8E1E-1ADF09E3B6D4}" type="slidenum">
              <a:rPr lang="en-GB" smtClean="0"/>
              <a:pPr/>
              <a:t>‹#›</a:t>
            </a:fld>
            <a:endParaRPr lang="en-GB"/>
          </a:p>
        </p:txBody>
      </p:sp>
      <p:sp>
        <p:nvSpPr>
          <p:cNvPr id="12" name="TextBox 11"/>
          <p:cNvSpPr txBox="1"/>
          <p:nvPr/>
        </p:nvSpPr>
        <p:spPr>
          <a:xfrm>
            <a:off x="1170747" y="896895"/>
            <a:ext cx="60975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199729" y="2607728"/>
            <a:ext cx="60975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704622" y="3429000"/>
            <a:ext cx="8794045"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182423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569153" y="982132"/>
            <a:ext cx="9064979" cy="2294467"/>
          </a:xfrm>
        </p:spPr>
        <p:txBody>
          <a:bodyPr vert="horz" lIns="91440" tIns="45720" rIns="91440" bIns="45720" rtlCol="0" anchor="ctr">
            <a:normAutofit/>
          </a:bodyPr>
          <a:lstStyle>
            <a:lvl1pPr>
              <a:defRPr lang="en-US" sz="3200" b="0" dirty="0"/>
            </a:lvl1pPr>
          </a:lstStyle>
          <a:p>
            <a:pPr marL="0" lvl="0"/>
            <a:r>
              <a:rPr lang="en-US"/>
              <a:t>Click to edit Master title style</a:t>
            </a:r>
            <a:endParaRPr lang="en-US" dirty="0"/>
          </a:p>
        </p:txBody>
      </p:sp>
      <p:sp>
        <p:nvSpPr>
          <p:cNvPr id="17" name="Text Placeholder 2"/>
          <p:cNvSpPr>
            <a:spLocks noGrp="1"/>
          </p:cNvSpPr>
          <p:nvPr>
            <p:ph type="body" idx="13"/>
          </p:nvPr>
        </p:nvSpPr>
        <p:spPr>
          <a:xfrm>
            <a:off x="1569158" y="3566160"/>
            <a:ext cx="9064973" cy="905256"/>
          </a:xfrm>
        </p:spPr>
        <p:txBody>
          <a:bodyPr anchor="b">
            <a:normAutofit/>
          </a:bodyPr>
          <a:lstStyle>
            <a:lvl1pPr marL="0" indent="0" algn="l">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569155" y="4470401"/>
            <a:ext cx="9064979" cy="1405467"/>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3C69456-292A-45AF-9E85-F443B5EEB81B}" type="datetimeFigureOut">
              <a:rPr lang="en-GB" smtClean="0"/>
              <a:pPr/>
              <a:t>12/08/2026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DCCBC9F-E51E-45CE-8E1E-1ADF09E3B6D4}" type="slidenum">
              <a:rPr lang="en-GB" smtClean="0"/>
              <a:pPr/>
              <a:t>‹#›</a:t>
            </a:fld>
            <a:endParaRPr lang="en-GB"/>
          </a:p>
        </p:txBody>
      </p:sp>
      <p:cxnSp>
        <p:nvCxnSpPr>
          <p:cNvPr id="15" name="Straight Connector 14"/>
          <p:cNvCxnSpPr/>
          <p:nvPr/>
        </p:nvCxnSpPr>
        <p:spPr>
          <a:xfrm>
            <a:off x="1704626" y="3429000"/>
            <a:ext cx="8808561"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627708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569154" y="2490136"/>
            <a:ext cx="9064981" cy="3385733"/>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3C69456-292A-45AF-9E85-F443B5EEB81B}" type="datetimeFigureOut">
              <a:rPr lang="en-GB" smtClean="0"/>
              <a:pPr/>
              <a:t>12/08/2026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DCCBC9F-E51E-45CE-8E1E-1ADF09E3B6D4}" type="slidenum">
              <a:rPr lang="en-GB" smtClean="0"/>
              <a:pPr/>
              <a:t>‹#›</a:t>
            </a:fld>
            <a:endParaRPr lang="en-GB"/>
          </a:p>
        </p:txBody>
      </p:sp>
      <p:cxnSp>
        <p:nvCxnSpPr>
          <p:cNvPr id="14" name="Straight Connector 13"/>
          <p:cNvCxnSpPr/>
          <p:nvPr/>
        </p:nvCxnSpPr>
        <p:spPr>
          <a:xfrm>
            <a:off x="1704622" y="2354670"/>
            <a:ext cx="8808565"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776331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475556" y="906874"/>
            <a:ext cx="2158573" cy="496899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569157" y="906874"/>
            <a:ext cx="6554012" cy="4968993"/>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3C69456-292A-45AF-9E85-F443B5EEB81B}" type="datetimeFigureOut">
              <a:rPr lang="en-GB" smtClean="0"/>
              <a:pPr/>
              <a:t>12/08/2026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DCCBC9F-E51E-45CE-8E1E-1ADF09E3B6D4}" type="slidenum">
              <a:rPr lang="en-GB" smtClean="0"/>
              <a:pPr/>
              <a:t>‹#›</a:t>
            </a:fld>
            <a:endParaRPr lang="en-GB"/>
          </a:p>
        </p:txBody>
      </p:sp>
      <p:cxnSp>
        <p:nvCxnSpPr>
          <p:cNvPr id="14" name="Straight Connector 13"/>
          <p:cNvCxnSpPr/>
          <p:nvPr/>
        </p:nvCxnSpPr>
        <p:spPr>
          <a:xfrm>
            <a:off x="8327349" y="906874"/>
            <a:ext cx="0" cy="4968993"/>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174116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704622" y="2354670"/>
            <a:ext cx="879404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3C69456-292A-45AF-9E85-F443B5EEB81B}" type="datetimeFigureOut">
              <a:rPr lang="en-GB" smtClean="0"/>
              <a:pPr/>
              <a:t>12/08/2026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DCCBC9F-E51E-45CE-8E1E-1ADF09E3B6D4}" type="slidenum">
              <a:rPr lang="en-GB" smtClean="0"/>
              <a:pPr/>
              <a:t>‹#›</a:t>
            </a:fld>
            <a:endParaRPr lang="en-GB"/>
          </a:p>
        </p:txBody>
      </p:sp>
    </p:spTree>
    <p:extLst>
      <p:ext uri="{BB962C8B-B14F-4D97-AF65-F5344CB8AC3E}">
        <p14:creationId xmlns:p14="http://schemas.microsoft.com/office/powerpoint/2010/main" val="41908183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704620" y="1641413"/>
            <a:ext cx="8794045" cy="1822514"/>
          </a:xfrm>
        </p:spPr>
        <p:txBody>
          <a:bodyPr anchor="b">
            <a:normAutofit/>
          </a:bodyPr>
          <a:lstStyle>
            <a:lvl1pPr algn="ct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704620" y="3734860"/>
            <a:ext cx="8794045" cy="1090015"/>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3C69456-292A-45AF-9E85-F443B5EEB81B}" type="datetimeFigureOut">
              <a:rPr lang="en-GB" smtClean="0"/>
              <a:pPr/>
              <a:t>12/08/2026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DCCBC9F-E51E-45CE-8E1E-1ADF09E3B6D4}" type="slidenum">
              <a:rPr lang="en-GB" smtClean="0"/>
              <a:pPr/>
              <a:t>‹#›</a:t>
            </a:fld>
            <a:endParaRPr lang="en-GB"/>
          </a:p>
        </p:txBody>
      </p:sp>
      <p:cxnSp>
        <p:nvCxnSpPr>
          <p:cNvPr id="31" name="Straight Connector 30"/>
          <p:cNvCxnSpPr/>
          <p:nvPr/>
        </p:nvCxnSpPr>
        <p:spPr>
          <a:xfrm>
            <a:off x="1704622" y="3599392"/>
            <a:ext cx="879404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745668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704620" y="2356260"/>
            <a:ext cx="879404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569155" y="915338"/>
            <a:ext cx="9064979" cy="130386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569155" y="2487168"/>
            <a:ext cx="4450080" cy="344728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93536" y="2487168"/>
            <a:ext cx="4450080" cy="344728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3C69456-292A-45AF-9E85-F443B5EEB81B}" type="datetimeFigureOut">
              <a:rPr lang="en-GB" smtClean="0"/>
              <a:pPr/>
              <a:t>12/08/2026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DCCBC9F-E51E-45CE-8E1E-1ADF09E3B6D4}" type="slidenum">
              <a:rPr lang="en-GB" smtClean="0"/>
              <a:pPr/>
              <a:t>‹#›</a:t>
            </a:fld>
            <a:endParaRPr lang="en-GB"/>
          </a:p>
        </p:txBody>
      </p:sp>
    </p:spTree>
    <p:extLst>
      <p:ext uri="{BB962C8B-B14F-4D97-AF65-F5344CB8AC3E}">
        <p14:creationId xmlns:p14="http://schemas.microsoft.com/office/powerpoint/2010/main" val="41872555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569157" y="2658533"/>
            <a:ext cx="44500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569157" y="3243262"/>
            <a:ext cx="4450080" cy="2706624"/>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9109" y="2658533"/>
            <a:ext cx="44500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89109" y="3243262"/>
            <a:ext cx="4450080" cy="2706624"/>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3C69456-292A-45AF-9E85-F443B5EEB81B}" type="datetimeFigureOut">
              <a:rPr lang="en-GB" smtClean="0"/>
              <a:pPr/>
              <a:t>12/08/2026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DCCBC9F-E51E-45CE-8E1E-1ADF09E3B6D4}" type="slidenum">
              <a:rPr lang="en-GB" smtClean="0"/>
              <a:pPr/>
              <a:t>‹#›</a:t>
            </a:fld>
            <a:endParaRPr lang="en-GB"/>
          </a:p>
        </p:txBody>
      </p:sp>
      <p:cxnSp>
        <p:nvCxnSpPr>
          <p:cNvPr id="41" name="Straight Connector 40"/>
          <p:cNvCxnSpPr/>
          <p:nvPr/>
        </p:nvCxnSpPr>
        <p:spPr>
          <a:xfrm>
            <a:off x="1704622" y="2354670"/>
            <a:ext cx="8794045"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138647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569154" y="915338"/>
            <a:ext cx="9064980" cy="1303867"/>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3C69456-292A-45AF-9E85-F443B5EEB81B}" type="datetimeFigureOut">
              <a:rPr lang="en-GB" smtClean="0"/>
              <a:pPr/>
              <a:t>12/08/2026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DCCBC9F-E51E-45CE-8E1E-1ADF09E3B6D4}" type="slidenum">
              <a:rPr lang="en-GB" smtClean="0"/>
              <a:pPr/>
              <a:t>‹#›</a:t>
            </a:fld>
            <a:endParaRPr lang="en-GB"/>
          </a:p>
        </p:txBody>
      </p:sp>
      <p:cxnSp>
        <p:nvCxnSpPr>
          <p:cNvPr id="14" name="Straight Connector 13"/>
          <p:cNvCxnSpPr/>
          <p:nvPr/>
        </p:nvCxnSpPr>
        <p:spPr>
          <a:xfrm>
            <a:off x="1704622" y="2354670"/>
            <a:ext cx="8794045"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82062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C69456-292A-45AF-9E85-F443B5EEB81B}" type="datetimeFigureOut">
              <a:rPr lang="en-GB" smtClean="0"/>
              <a:pPr/>
              <a:t>12/08/2026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DCCBC9F-E51E-45CE-8E1E-1ADF09E3B6D4}" type="slidenum">
              <a:rPr lang="en-GB" smtClean="0"/>
              <a:pPr/>
              <a:t>‹#›</a:t>
            </a:fld>
            <a:endParaRPr lang="en-GB"/>
          </a:p>
        </p:txBody>
      </p:sp>
    </p:spTree>
    <p:extLst>
      <p:ext uri="{BB962C8B-B14F-4D97-AF65-F5344CB8AC3E}">
        <p14:creationId xmlns:p14="http://schemas.microsoft.com/office/powerpoint/2010/main" val="14332499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69153" y="1388534"/>
            <a:ext cx="3382397"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93417" y="982133"/>
            <a:ext cx="5140719" cy="4893735"/>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569153" y="3031065"/>
            <a:ext cx="3382397"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3C69456-292A-45AF-9E85-F443B5EEB81B}" type="datetimeFigureOut">
              <a:rPr lang="en-GB" smtClean="0"/>
              <a:pPr/>
              <a:t>12/08/2026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DCCBC9F-E51E-45CE-8E1E-1ADF09E3B6D4}" type="slidenum">
              <a:rPr lang="en-GB" smtClean="0"/>
              <a:pPr/>
              <a:t>‹#›</a:t>
            </a:fld>
            <a:endParaRPr lang="en-GB"/>
          </a:p>
        </p:txBody>
      </p:sp>
      <p:cxnSp>
        <p:nvCxnSpPr>
          <p:cNvPr id="16" name="Straight Connector 15"/>
          <p:cNvCxnSpPr/>
          <p:nvPr/>
        </p:nvCxnSpPr>
        <p:spPr>
          <a:xfrm>
            <a:off x="1704621" y="2912533"/>
            <a:ext cx="3111459"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626460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69153" y="1883832"/>
            <a:ext cx="4842936" cy="1371600"/>
          </a:xfrm>
        </p:spPr>
        <p:txBody>
          <a:bodyPr anchor="b">
            <a:normAutofit/>
          </a:bodyPr>
          <a:lstStyle>
            <a:lvl1pPr algn="ctr">
              <a:defRPr sz="24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6910761" y="1032933"/>
            <a:ext cx="3905951" cy="4792136"/>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569154" y="3255432"/>
            <a:ext cx="4842935" cy="1828800"/>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3C69456-292A-45AF-9E85-F443B5EEB81B}" type="datetimeFigureOut">
              <a:rPr lang="en-GB" smtClean="0"/>
              <a:pPr/>
              <a:t>12/08/2026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DCCBC9F-E51E-45CE-8E1E-1ADF09E3B6D4}" type="slidenum">
              <a:rPr lang="en-GB" smtClean="0"/>
              <a:pPr/>
              <a:t>‹#›</a:t>
            </a:fld>
            <a:endParaRPr lang="en-GB"/>
          </a:p>
        </p:txBody>
      </p:sp>
    </p:spTree>
    <p:extLst>
      <p:ext uri="{BB962C8B-B14F-4D97-AF65-F5344CB8AC3E}">
        <p14:creationId xmlns:p14="http://schemas.microsoft.com/office/powerpoint/2010/main" val="25974187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0" y="1"/>
            <a:ext cx="12192000" cy="6858001"/>
            <a:chOff x="0" y="0"/>
            <a:chExt cx="9144000" cy="6858001"/>
          </a:xfrm>
        </p:grpSpPr>
        <p:pic>
          <p:nvPicPr>
            <p:cNvPr id="8" name="Picture 7" descr="SD-PanelContent-V.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9" name="Rectangle 8"/>
            <p:cNvSpPr/>
            <p:nvPr/>
          </p:nvSpPr>
          <p:spPr>
            <a:xfrm>
              <a:off x="553888" y="542807"/>
              <a:ext cx="8039776" cy="5756392"/>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l="1" r="14240"/>
            <a:stretch/>
          </p:blipFill>
          <p:spPr>
            <a:xfrm rot="5400000">
              <a:off x="4221675" y="39689"/>
              <a:ext cx="68580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l="1" r="14240"/>
            <a:stretch/>
          </p:blipFill>
          <p:spPr>
            <a:xfrm rot="5400000">
              <a:off x="4221675" y="6211888"/>
              <a:ext cx="685800" cy="606425"/>
            </a:xfrm>
            <a:prstGeom prst="rect">
              <a:avLst/>
            </a:prstGeom>
          </p:spPr>
        </p:pic>
      </p:grpSp>
      <p:sp>
        <p:nvSpPr>
          <p:cNvPr id="2" name="Title Placeholder 1"/>
          <p:cNvSpPr>
            <a:spLocks noGrp="1"/>
          </p:cNvSpPr>
          <p:nvPr>
            <p:ph type="title"/>
          </p:nvPr>
        </p:nvSpPr>
        <p:spPr>
          <a:xfrm>
            <a:off x="1569155" y="915338"/>
            <a:ext cx="9064979"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569154" y="2490136"/>
            <a:ext cx="9064981" cy="3444997"/>
          </a:xfrm>
          <a:prstGeom prst="rect">
            <a:avLst/>
          </a:prstGeom>
        </p:spPr>
        <p:txBody>
          <a:bodyPr vert="horz" lIns="91440" tIns="45720" rIns="91440" bIns="45720" rtlCol="0"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475561" y="5960533"/>
            <a:ext cx="1531044"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43C69456-292A-45AF-9E85-F443B5EEB81B}" type="datetimeFigureOut">
              <a:rPr lang="en-GB" smtClean="0"/>
              <a:pPr/>
              <a:t>12/08/2026</a:t>
            </a:fld>
            <a:endParaRPr lang="en-GB"/>
          </a:p>
        </p:txBody>
      </p:sp>
      <p:sp>
        <p:nvSpPr>
          <p:cNvPr id="5" name="Footer Placeholder 4"/>
          <p:cNvSpPr>
            <a:spLocks noGrp="1"/>
          </p:cNvSpPr>
          <p:nvPr>
            <p:ph type="ftr" sz="quarter" idx="3"/>
          </p:nvPr>
        </p:nvSpPr>
        <p:spPr>
          <a:xfrm>
            <a:off x="1569154" y="5960533"/>
            <a:ext cx="6806223"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GB"/>
          </a:p>
        </p:txBody>
      </p:sp>
      <p:sp>
        <p:nvSpPr>
          <p:cNvPr id="6" name="Slide Number Placeholder 5"/>
          <p:cNvSpPr>
            <a:spLocks noGrp="1"/>
          </p:cNvSpPr>
          <p:nvPr>
            <p:ph type="sldNum" sz="quarter" idx="4"/>
          </p:nvPr>
        </p:nvSpPr>
        <p:spPr>
          <a:xfrm>
            <a:off x="10106788" y="5960533"/>
            <a:ext cx="52734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CDCCBC9F-E51E-45CE-8E1E-1ADF09E3B6D4}" type="slidenum">
              <a:rPr lang="en-GB" smtClean="0"/>
              <a:pPr/>
              <a:t>‹#›</a:t>
            </a:fld>
            <a:endParaRPr lang="en-GB"/>
          </a:p>
        </p:txBody>
      </p:sp>
    </p:spTree>
    <p:extLst>
      <p:ext uri="{BB962C8B-B14F-4D97-AF65-F5344CB8AC3E}">
        <p14:creationId xmlns:p14="http://schemas.microsoft.com/office/powerpoint/2010/main" val="359469784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Layout" Target="../slideLayouts/slideLayout3.xml"/><Relationship Id="rId6" Type="http://schemas.openxmlformats.org/officeDocument/2006/relationships/hyperlink" Target="https://photos.google.com/search/cathedral/photo/AF1QipMTT9id5C9w8odRyogKrwz49YOglke1rK1LcFj1" TargetMode="External"/><Relationship Id="rId5" Type="http://schemas.openxmlformats.org/officeDocument/2006/relationships/image" Target="../media/image21.png"/><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5.png"/><Relationship Id="rId1" Type="http://schemas.openxmlformats.org/officeDocument/2006/relationships/slideLayout" Target="../slideLayouts/slideLayout2.xml"/><Relationship Id="rId5" Type="http://schemas.microsoft.com/office/2007/relationships/hdphoto" Target="../media/hdphoto3.wdp"/><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28.jpg"/></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4.xml"/><Relationship Id="rId6" Type="http://schemas.openxmlformats.org/officeDocument/2006/relationships/image" Target="../media/image32.png"/><Relationship Id="rId5" Type="http://schemas.openxmlformats.org/officeDocument/2006/relationships/image" Target="../media/image7.png"/><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Layout" Target="../slideLayouts/slideLayout3.xml"/><Relationship Id="rId5" Type="http://schemas.openxmlformats.org/officeDocument/2006/relationships/image" Target="../media/image4.png"/><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xml"/><Relationship Id="rId4" Type="http://schemas.openxmlformats.org/officeDocument/2006/relationships/image" Target="../media/image35.JPG"/></Relationships>
</file>

<file path=ppt/slides/_rels/slide2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5.png"/><Relationship Id="rId1" Type="http://schemas.openxmlformats.org/officeDocument/2006/relationships/slideLayout" Target="../slideLayouts/slideLayout1.xml"/><Relationship Id="rId4" Type="http://schemas.openxmlformats.org/officeDocument/2006/relationships/image" Target="../media/image39.png"/></Relationships>
</file>

<file path=ppt/slides/_rels/slide24.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topostext.org/people/519" TargetMode="External"/><Relationship Id="rId2" Type="http://schemas.openxmlformats.org/officeDocument/2006/relationships/hyperlink" Target="https://topostext.org/people/1822" TargetMode="External"/><Relationship Id="rId1" Type="http://schemas.openxmlformats.org/officeDocument/2006/relationships/slideLayout" Target="../slideLayouts/slideLayout4.xml"/><Relationship Id="rId6" Type="http://schemas.openxmlformats.org/officeDocument/2006/relationships/hyperlink" Target="https://topostext.org/people/15" TargetMode="External"/><Relationship Id="rId5" Type="http://schemas.openxmlformats.org/officeDocument/2006/relationships/hyperlink" Target="https://topostext.org/people/846" TargetMode="External"/><Relationship Id="rId4" Type="http://schemas.openxmlformats.org/officeDocument/2006/relationships/hyperlink" Target="https://topostext.org/people/10151" TargetMode="External"/></Relationships>
</file>

<file path=ppt/slides/_rels/slide26.xml.rels><?xml version="1.0" encoding="UTF-8" standalone="yes"?>
<Relationships xmlns="http://schemas.openxmlformats.org/package/2006/relationships"><Relationship Id="rId2" Type="http://schemas.openxmlformats.org/officeDocument/2006/relationships/hyperlink" Target="https://topostext.org/people/1822" TargetMode="Externa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44.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45.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image" Target="../media/image47.JPG"/><Relationship Id="rId1" Type="http://schemas.openxmlformats.org/officeDocument/2006/relationships/slideLayout" Target="../slideLayouts/slideLayout7.xml"/><Relationship Id="rId5" Type="http://schemas.openxmlformats.org/officeDocument/2006/relationships/image" Target="../media/image35.JPG"/><Relationship Id="rId4" Type="http://schemas.openxmlformats.org/officeDocument/2006/relationships/image" Target="../media/image49.JPG"/></Relationships>
</file>

<file path=ppt/slides/_rels/slide39.xml.rels><?xml version="1.0" encoding="UTF-8" standalone="yes"?>
<Relationships xmlns="http://schemas.openxmlformats.org/package/2006/relationships"><Relationship Id="rId3" Type="http://schemas.openxmlformats.org/officeDocument/2006/relationships/hyperlink" Target="https://classicalstudies.support/2020/02/20/international-lego-classicism-day-2020/" TargetMode="External"/><Relationship Id="rId2" Type="http://schemas.openxmlformats.org/officeDocument/2006/relationships/hyperlink" Target="http://www2.open.ac.uk/ClassicalStudies/GreekPlays/newvoices/Issue11/issue11index.htm"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 Id="rId5" Type="http://schemas.openxmlformats.org/officeDocument/2006/relationships/image" Target="../media/image19.png"/><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Layout" Target="../slideLayouts/slideLayout3.xml"/><Relationship Id="rId5" Type="http://schemas.openxmlformats.org/officeDocument/2006/relationships/image" Target="../media/image21.png"/><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8082AD9-2254-6205-90EB-3C9010DA4715}"/>
              </a:ext>
            </a:extLst>
          </p:cNvPr>
          <p:cNvSpPr/>
          <p:nvPr/>
        </p:nvSpPr>
        <p:spPr>
          <a:xfrm>
            <a:off x="2006990" y="1493520"/>
            <a:ext cx="8178019" cy="3789680"/>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ctrTitle"/>
          </p:nvPr>
        </p:nvSpPr>
        <p:spPr>
          <a:xfrm>
            <a:off x="2639616" y="1899920"/>
            <a:ext cx="6912768" cy="1711498"/>
          </a:xfrm>
        </p:spPr>
        <p:style>
          <a:lnRef idx="1">
            <a:schemeClr val="accent3"/>
          </a:lnRef>
          <a:fillRef idx="2">
            <a:schemeClr val="accent3"/>
          </a:fillRef>
          <a:effectRef idx="1">
            <a:schemeClr val="accent3"/>
          </a:effectRef>
          <a:fontRef idx="minor">
            <a:schemeClr val="dk1"/>
          </a:fontRef>
        </p:style>
        <p:txBody>
          <a:bodyPr>
            <a:normAutofit/>
          </a:bodyPr>
          <a:lstStyle/>
          <a:p>
            <a:r>
              <a:rPr lang="en-GB" dirty="0"/>
              <a:t>When is a Princess not a Princess?</a:t>
            </a:r>
          </a:p>
        </p:txBody>
      </p:sp>
      <p:sp>
        <p:nvSpPr>
          <p:cNvPr id="3" name="Subtitle 2"/>
          <p:cNvSpPr>
            <a:spLocks noGrp="1"/>
          </p:cNvSpPr>
          <p:nvPr>
            <p:ph type="subTitle" idx="1"/>
          </p:nvPr>
        </p:nvSpPr>
        <p:spPr>
          <a:xfrm>
            <a:off x="2895600" y="4017818"/>
            <a:ext cx="6400800" cy="839408"/>
          </a:xfrm>
        </p:spPr>
        <p:txBody>
          <a:bodyPr>
            <a:normAutofit/>
          </a:bodyPr>
          <a:lstStyle/>
          <a:p>
            <a:r>
              <a:rPr lang="en-GB" sz="2800" dirty="0"/>
              <a:t>The Curious Case of Princess Claudia</a:t>
            </a:r>
          </a:p>
        </p:txBody>
      </p:sp>
      <p:pic>
        <p:nvPicPr>
          <p:cNvPr id="36" name="Picture 35" descr="A statue of a person&#10;&#10;Description automatically generated with medium confidence">
            <a:extLst>
              <a:ext uri="{FF2B5EF4-FFF2-40B4-BE49-F238E27FC236}">
                <a16:creationId xmlns:a16="http://schemas.microsoft.com/office/drawing/2014/main" id="{9821D653-244F-4E08-6C42-CD209D26CE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8538" y="282988"/>
            <a:ext cx="2081571" cy="6292024"/>
          </a:xfrm>
          <a:prstGeom prst="rect">
            <a:avLst/>
          </a:prstGeom>
        </p:spPr>
      </p:pic>
    </p:spTree>
    <p:extLst>
      <p:ext uri="{BB962C8B-B14F-4D97-AF65-F5344CB8AC3E}">
        <p14:creationId xmlns:p14="http://schemas.microsoft.com/office/powerpoint/2010/main" val="12971143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7E4F490-FA76-4FF0-B36A-72B01E1175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5C8C51A-4ECF-4857-8298-6C8334C7F8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4663" y="469900"/>
            <a:ext cx="3695002" cy="5918200"/>
          </a:xfrm>
          <a:prstGeom prst="rect">
            <a:avLst/>
          </a:prstGeom>
          <a:solidFill>
            <a:schemeClr val="accent1"/>
          </a:solidFill>
          <a:ln>
            <a:noFill/>
          </a:ln>
          <a:effectLst>
            <a:outerShdw blurRad="50800" dist="38100" dir="5400000" algn="t" rotWithShape="0">
              <a:prstClr val="black">
                <a:alpha val="40000"/>
              </a:prstClr>
            </a:outerShdw>
          </a:effectLst>
          <a:scene3d>
            <a:camera prst="orthographicFront"/>
            <a:lightRig rig="balanced" dir="t"/>
          </a:scene3d>
          <a:sp3d>
            <a:bevelT w="635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741C46E-A2A6-4DF0-84BD-502A2E56D0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9668" y="635508"/>
            <a:ext cx="3364992" cy="5586984"/>
          </a:xfrm>
          <a:prstGeom prst="rect">
            <a:avLst/>
          </a:prstGeom>
          <a:noFill/>
          <a:ln w="15875" cap="sq">
            <a:solidFill>
              <a:srgbClr val="FFFFFF">
                <a:alpha val="80000"/>
              </a:srgbClr>
            </a:solidFill>
            <a:miter lim="800000"/>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 name="Title 1"/>
          <p:cNvSpPr>
            <a:spLocks noGrp="1"/>
          </p:cNvSpPr>
          <p:nvPr>
            <p:ph type="title"/>
          </p:nvPr>
        </p:nvSpPr>
        <p:spPr>
          <a:xfrm>
            <a:off x="952108" y="954756"/>
            <a:ext cx="2730414" cy="4946003"/>
          </a:xfrm>
        </p:spPr>
        <p:txBody>
          <a:bodyPr>
            <a:normAutofit/>
          </a:bodyPr>
          <a:lstStyle/>
          <a:p>
            <a:r>
              <a:rPr lang="en-GB" dirty="0">
                <a:solidFill>
                  <a:schemeClr val="tx1">
                    <a:lumMod val="50000"/>
                    <a:lumOff val="50000"/>
                  </a:schemeClr>
                </a:solidFill>
              </a:rPr>
              <a:t>Church History</a:t>
            </a:r>
          </a:p>
        </p:txBody>
      </p:sp>
      <p:sp>
        <p:nvSpPr>
          <p:cNvPr id="14" name="Rectangle 13">
            <a:extLst>
              <a:ext uri="{FF2B5EF4-FFF2-40B4-BE49-F238E27FC236}">
                <a16:creationId xmlns:a16="http://schemas.microsoft.com/office/drawing/2014/main" id="{67CE4C0A-D88E-41BB-8F06-8C0E2604BC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6" y="0"/>
            <a:ext cx="7537704" cy="6858000"/>
          </a:xfrm>
          <a:prstGeom prst="rect">
            <a:avLst/>
          </a:prstGeom>
          <a:solidFill>
            <a:schemeClr val="bg2">
              <a:lumMod val="90000"/>
              <a:lumOff val="10000"/>
            </a:schemeClr>
          </a:solidFill>
          <a:ln>
            <a:noFill/>
          </a:ln>
          <a:effectLst>
            <a:innerShdw blurRad="63500" dist="50800" dir="108000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5150360" y="469900"/>
            <a:ext cx="6401972" cy="5918200"/>
          </a:xfrm>
        </p:spPr>
        <p:txBody>
          <a:bodyPr anchor="ctr">
            <a:normAutofit/>
          </a:bodyPr>
          <a:lstStyle/>
          <a:p>
            <a:pPr>
              <a:lnSpc>
                <a:spcPct val="90000"/>
              </a:lnSpc>
            </a:pPr>
            <a:r>
              <a:rPr lang="en-GB" sz="2200" dirty="0">
                <a:solidFill>
                  <a:schemeClr val="tx1"/>
                </a:solidFill>
              </a:rPr>
              <a:t>St. Nicholas’ Church was built in Newcastle in the twelfth century.</a:t>
            </a:r>
          </a:p>
          <a:p>
            <a:pPr>
              <a:lnSpc>
                <a:spcPct val="90000"/>
              </a:lnSpc>
            </a:pPr>
            <a:r>
              <a:rPr lang="en-GB" sz="2200" dirty="0">
                <a:solidFill>
                  <a:schemeClr val="tx1"/>
                </a:solidFill>
              </a:rPr>
              <a:t>Nine or ten </a:t>
            </a:r>
            <a:r>
              <a:rPr lang="en-GB" sz="2200" b="1" dirty="0">
                <a:solidFill>
                  <a:schemeClr val="tx1"/>
                </a:solidFill>
              </a:rPr>
              <a:t>chantries </a:t>
            </a:r>
            <a:r>
              <a:rPr lang="en-GB" sz="2200" dirty="0">
                <a:solidFill>
                  <a:schemeClr val="tx1"/>
                </a:solidFill>
              </a:rPr>
              <a:t>(chapels financed by a family, in return for prayers) were added in the thirteenth and fourteenth centuries, some requiring alterations to the building itself.</a:t>
            </a:r>
          </a:p>
          <a:p>
            <a:pPr>
              <a:lnSpc>
                <a:spcPct val="90000"/>
              </a:lnSpc>
            </a:pPr>
            <a:r>
              <a:rPr lang="en-GB" sz="2200" dirty="0">
                <a:solidFill>
                  <a:schemeClr val="tx1"/>
                </a:solidFill>
              </a:rPr>
              <a:t>The </a:t>
            </a:r>
            <a:r>
              <a:rPr lang="en-GB" sz="2200" b="1" dirty="0">
                <a:solidFill>
                  <a:schemeClr val="tx1"/>
                </a:solidFill>
              </a:rPr>
              <a:t>Chantries Act of 1547 </a:t>
            </a:r>
            <a:r>
              <a:rPr lang="en-GB" sz="2200" dirty="0">
                <a:solidFill>
                  <a:schemeClr val="tx1"/>
                </a:solidFill>
              </a:rPr>
              <a:t>made chantries illegal, so the church was stripped of its chantry fittings.</a:t>
            </a:r>
          </a:p>
          <a:p>
            <a:pPr>
              <a:lnSpc>
                <a:spcPct val="90000"/>
              </a:lnSpc>
            </a:pPr>
            <a:r>
              <a:rPr lang="en-GB" sz="2200" dirty="0">
                <a:solidFill>
                  <a:schemeClr val="tx1"/>
                </a:solidFill>
              </a:rPr>
              <a:t>The church remodelling in 1783 stripped all interior fittings, leaving just the shell of the old church.</a:t>
            </a:r>
          </a:p>
          <a:p>
            <a:pPr>
              <a:lnSpc>
                <a:spcPct val="90000"/>
              </a:lnSpc>
            </a:pPr>
            <a:r>
              <a:rPr lang="en-GB" sz="2200" dirty="0">
                <a:solidFill>
                  <a:schemeClr val="tx1"/>
                </a:solidFill>
              </a:rPr>
              <a:t>St. Nicholas’ Church was </a:t>
            </a:r>
            <a:r>
              <a:rPr lang="en-GB" sz="2200" b="1" dirty="0">
                <a:solidFill>
                  <a:schemeClr val="tx1"/>
                </a:solidFill>
              </a:rPr>
              <a:t>granted Cathedral status in 1882</a:t>
            </a:r>
            <a:r>
              <a:rPr lang="en-GB" sz="2200" dirty="0">
                <a:solidFill>
                  <a:schemeClr val="tx1"/>
                </a:solidFill>
              </a:rPr>
              <a:t>, at which time a grand programme of renovations was devised, in keeping with its new importance.</a:t>
            </a:r>
          </a:p>
          <a:p>
            <a:pPr>
              <a:lnSpc>
                <a:spcPct val="90000"/>
              </a:lnSpc>
            </a:pPr>
            <a:endParaRPr lang="en-GB" sz="2200" dirty="0">
              <a:solidFill>
                <a:schemeClr val="tx1"/>
              </a:solidFill>
            </a:endParaRPr>
          </a:p>
        </p:txBody>
      </p:sp>
    </p:spTree>
    <p:extLst>
      <p:ext uri="{BB962C8B-B14F-4D97-AF65-F5344CB8AC3E}">
        <p14:creationId xmlns:p14="http://schemas.microsoft.com/office/powerpoint/2010/main" val="22038967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2156184-C35E-40FF-9C64-B7F0FF61C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E584079-BD13-4EFC-9B7D-BB620B5E70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631" y="484632"/>
            <a:ext cx="11222737" cy="1479635"/>
          </a:xfrm>
          <a:prstGeom prst="rect">
            <a:avLst/>
          </a:prstGeom>
          <a:solidFill>
            <a:schemeClr val="bg1"/>
          </a:solidFill>
          <a:ln>
            <a:noFill/>
          </a:ln>
          <a:effectLst>
            <a:outerShdw blurRad="50800" dist="38100" dir="5400000" algn="t" rotWithShape="0">
              <a:prstClr val="black">
                <a:alpha val="40000"/>
              </a:prstClr>
            </a:outerShdw>
          </a:effectLst>
          <a:scene3d>
            <a:camera prst="orthographicFront"/>
            <a:lightRig rig="balanced" dir="t"/>
          </a:scene3d>
          <a:sp3d>
            <a:bevelT w="635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04421" y="796374"/>
            <a:ext cx="10583158" cy="880027"/>
          </a:xfrm>
          <a:solidFill>
            <a:schemeClr val="accent1">
              <a:lumMod val="90000"/>
            </a:schemeClr>
          </a:solidFill>
        </p:spPr>
        <p:txBody>
          <a:bodyPr>
            <a:normAutofit/>
          </a:bodyPr>
          <a:lstStyle/>
          <a:p>
            <a:r>
              <a:rPr lang="en-GB">
                <a:solidFill>
                  <a:schemeClr val="tx2"/>
                </a:solidFill>
              </a:rPr>
              <a:t>Problems for the Victorian designers...</a:t>
            </a:r>
          </a:p>
        </p:txBody>
      </p:sp>
      <p:sp>
        <p:nvSpPr>
          <p:cNvPr id="12" name="Rectangle 11">
            <a:extLst>
              <a:ext uri="{FF2B5EF4-FFF2-40B4-BE49-F238E27FC236}">
                <a16:creationId xmlns:a16="http://schemas.microsoft.com/office/drawing/2014/main" id="{5C7053FF-8E4D-4155-86CE-50A72DCD32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0747" y="648377"/>
            <a:ext cx="10890504" cy="1152144"/>
          </a:xfrm>
          <a:prstGeom prst="rect">
            <a:avLst/>
          </a:prstGeom>
          <a:noFill/>
          <a:ln w="15875" cap="flat">
            <a:solidFill>
              <a:schemeClr val="accent1"/>
            </a:solidFill>
            <a:miter lim="800000"/>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4" name="Rectangle 13">
            <a:extLst>
              <a:ext uri="{FF2B5EF4-FFF2-40B4-BE49-F238E27FC236}">
                <a16:creationId xmlns:a16="http://schemas.microsoft.com/office/drawing/2014/main" id="{D42F442A-E722-4FA8-8DA6-41899E8842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86000"/>
            <a:ext cx="12192000" cy="4572000"/>
          </a:xfrm>
          <a:prstGeom prst="rect">
            <a:avLst/>
          </a:prstGeom>
          <a:solidFill>
            <a:schemeClr val="tx2">
              <a:lumMod val="90000"/>
              <a:lumOff val="10000"/>
            </a:schemeClr>
          </a:solidFill>
          <a:ln>
            <a:noFill/>
          </a:ln>
          <a:effectLst>
            <a:innerShdw blurRad="63500" dist="50800" dir="162000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DD175925-11B4-DDA7-9D8B-DC0836F66522}"/>
              </a:ext>
            </a:extLst>
          </p:cNvPr>
          <p:cNvSpPr/>
          <p:nvPr/>
        </p:nvSpPr>
        <p:spPr>
          <a:xfrm>
            <a:off x="618744" y="2286000"/>
            <a:ext cx="10954512" cy="4064000"/>
          </a:xfrm>
          <a:prstGeom prst="rect">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ontent Placeholder 2"/>
          <p:cNvSpPr>
            <a:spLocks noGrp="1"/>
          </p:cNvSpPr>
          <p:nvPr>
            <p:ph idx="1"/>
          </p:nvPr>
        </p:nvSpPr>
        <p:spPr>
          <a:xfrm>
            <a:off x="1295401" y="2946011"/>
            <a:ext cx="9601196" cy="3263612"/>
          </a:xfrm>
        </p:spPr>
        <p:txBody>
          <a:bodyPr>
            <a:normAutofit lnSpcReduction="10000"/>
          </a:bodyPr>
          <a:lstStyle/>
          <a:p>
            <a:r>
              <a:rPr lang="en-GB" dirty="0">
                <a:solidFill>
                  <a:schemeClr val="bg1"/>
                </a:solidFill>
              </a:rPr>
              <a:t>The Gothic Revival style clearly seemed appropriate for the nineteenth century refit, because of the medieval origins of the church - and it was also the current fashion.</a:t>
            </a:r>
          </a:p>
          <a:p>
            <a:endParaRPr lang="en-GB" dirty="0">
              <a:solidFill>
                <a:schemeClr val="bg1"/>
              </a:solidFill>
            </a:endParaRPr>
          </a:p>
          <a:p>
            <a:r>
              <a:rPr lang="en-GB" dirty="0">
                <a:solidFill>
                  <a:schemeClr val="bg1"/>
                </a:solidFill>
              </a:rPr>
              <a:t>However, the Catholic cathedral of Newcastle, built thirty years earlier, had been designed by the famous Gothic architect Augustus Welby Pugin. How could north-east designers compete with that?</a:t>
            </a:r>
          </a:p>
        </p:txBody>
      </p:sp>
    </p:spTree>
    <p:extLst>
      <p:ext uri="{BB962C8B-B14F-4D97-AF65-F5344CB8AC3E}">
        <p14:creationId xmlns:p14="http://schemas.microsoft.com/office/powerpoint/2010/main" val="13600461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733538D-5433-42E7-AA08-DC5FDEDA47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E7BDA9F4-B112-B510-3590-78BA6B018C5E}"/>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200000"/>
                    </a14:imgEffect>
                  </a14:imgLayer>
                </a14:imgProps>
              </a:ext>
            </a:extLst>
          </a:blip>
          <a:srcRect t="15730"/>
          <a:stretch/>
        </p:blipFill>
        <p:spPr>
          <a:xfrm>
            <a:off x="20" y="10"/>
            <a:ext cx="12191980" cy="6857990"/>
          </a:xfrm>
          <a:prstGeom prst="rect">
            <a:avLst/>
          </a:prstGeom>
        </p:spPr>
      </p:pic>
    </p:spTree>
    <p:extLst>
      <p:ext uri="{BB962C8B-B14F-4D97-AF65-F5344CB8AC3E}">
        <p14:creationId xmlns:p14="http://schemas.microsoft.com/office/powerpoint/2010/main" val="3114516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7E4F490-FA76-4FF0-B36A-72B01E1175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5C8C51A-4ECF-4857-8298-6C8334C7F8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4663" y="469900"/>
            <a:ext cx="3695002" cy="5918200"/>
          </a:xfrm>
          <a:prstGeom prst="rect">
            <a:avLst/>
          </a:prstGeom>
          <a:solidFill>
            <a:schemeClr val="accent1"/>
          </a:solidFill>
          <a:ln>
            <a:noFill/>
          </a:ln>
          <a:effectLst>
            <a:outerShdw blurRad="50800" dist="38100" dir="5400000" algn="t" rotWithShape="0">
              <a:prstClr val="black">
                <a:alpha val="40000"/>
              </a:prstClr>
            </a:outerShdw>
          </a:effectLst>
          <a:scene3d>
            <a:camera prst="orthographicFront"/>
            <a:lightRig rig="balanced" dir="t"/>
          </a:scene3d>
          <a:sp3d>
            <a:bevelT w="635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741C46E-A2A6-4DF0-84BD-502A2E56D0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9668" y="635508"/>
            <a:ext cx="3364992" cy="5586984"/>
          </a:xfrm>
          <a:prstGeom prst="rect">
            <a:avLst/>
          </a:prstGeom>
          <a:noFill/>
          <a:ln w="15875" cap="sq">
            <a:solidFill>
              <a:srgbClr val="FFFFFF">
                <a:alpha val="80000"/>
              </a:srgbClr>
            </a:solidFill>
            <a:miter lim="800000"/>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 name="Title 1"/>
          <p:cNvSpPr>
            <a:spLocks noGrp="1"/>
          </p:cNvSpPr>
          <p:nvPr>
            <p:ph type="title"/>
          </p:nvPr>
        </p:nvSpPr>
        <p:spPr>
          <a:xfrm>
            <a:off x="952108" y="954756"/>
            <a:ext cx="2730414" cy="4946003"/>
          </a:xfrm>
        </p:spPr>
        <p:txBody>
          <a:bodyPr>
            <a:normAutofit/>
          </a:bodyPr>
          <a:lstStyle/>
          <a:p>
            <a:r>
              <a:rPr lang="en-GB" dirty="0">
                <a:solidFill>
                  <a:schemeClr val="tx2">
                    <a:lumMod val="65000"/>
                    <a:lumOff val="35000"/>
                  </a:schemeClr>
                </a:solidFill>
              </a:rPr>
              <a:t>Turning to the local past</a:t>
            </a:r>
          </a:p>
        </p:txBody>
      </p:sp>
      <p:sp>
        <p:nvSpPr>
          <p:cNvPr id="14" name="Rectangle 13">
            <a:extLst>
              <a:ext uri="{FF2B5EF4-FFF2-40B4-BE49-F238E27FC236}">
                <a16:creationId xmlns:a16="http://schemas.microsoft.com/office/drawing/2014/main" id="{67CE4C0A-D88E-41BB-8F06-8C0E2604BC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6" y="0"/>
            <a:ext cx="7537704" cy="6858000"/>
          </a:xfrm>
          <a:prstGeom prst="rect">
            <a:avLst/>
          </a:prstGeom>
          <a:solidFill>
            <a:schemeClr val="bg2">
              <a:lumMod val="90000"/>
              <a:lumOff val="10000"/>
            </a:schemeClr>
          </a:solidFill>
          <a:ln>
            <a:noFill/>
          </a:ln>
          <a:effectLst>
            <a:innerShdw blurRad="63500" dist="50800" dir="108000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5150360" y="469900"/>
            <a:ext cx="5953630" cy="5405968"/>
          </a:xfrm>
        </p:spPr>
        <p:txBody>
          <a:bodyPr anchor="ctr">
            <a:normAutofit/>
          </a:bodyPr>
          <a:lstStyle/>
          <a:p>
            <a:r>
              <a:rPr lang="en-GB" dirty="0">
                <a:solidFill>
                  <a:schemeClr val="tx1"/>
                </a:solidFill>
              </a:rPr>
              <a:t>The ‘new’ cathedral’s unique selling point was its long and local history, so designers turned to old records and stories for their inspiration.</a:t>
            </a:r>
          </a:p>
          <a:p>
            <a:endParaRPr lang="en-GB" dirty="0">
              <a:solidFill>
                <a:schemeClr val="tx1"/>
              </a:solidFill>
            </a:endParaRPr>
          </a:p>
          <a:p>
            <a:r>
              <a:rPr lang="en-GB" dirty="0">
                <a:solidFill>
                  <a:schemeClr val="tx1"/>
                </a:solidFill>
              </a:rPr>
              <a:t>They moved away from the generic Gothic Revival style, towards a revival of the specific history of the area.</a:t>
            </a:r>
          </a:p>
          <a:p>
            <a:endParaRPr lang="en-GB" dirty="0">
              <a:solidFill>
                <a:schemeClr val="tx1"/>
              </a:solidFill>
            </a:endParaRPr>
          </a:p>
          <a:p>
            <a:r>
              <a:rPr lang="en-GB" dirty="0">
                <a:solidFill>
                  <a:schemeClr val="tx1"/>
                </a:solidFill>
              </a:rPr>
              <a:t>There was also an emphasis on the heritage of the site, going all the way back to Roman times.</a:t>
            </a:r>
          </a:p>
          <a:p>
            <a:endParaRPr lang="en-GB" dirty="0">
              <a:solidFill>
                <a:schemeClr val="tx1"/>
              </a:solidFill>
            </a:endParaRPr>
          </a:p>
        </p:txBody>
      </p:sp>
    </p:spTree>
    <p:extLst>
      <p:ext uri="{BB962C8B-B14F-4D97-AF65-F5344CB8AC3E}">
        <p14:creationId xmlns:p14="http://schemas.microsoft.com/office/powerpoint/2010/main" val="16878425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3E3CED3-8830-45C9-8D6C-F4ECADD4F1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5F56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1C861923-81A3-256A-7438-97E4651AA8A4}"/>
              </a:ext>
            </a:extLst>
          </p:cNvPr>
          <p:cNvPicPr>
            <a:picLocks noChangeAspect="1"/>
          </p:cNvPicPr>
          <p:nvPr/>
        </p:nvPicPr>
        <p:blipFill rotWithShape="1">
          <a:blip r:embed="rId2"/>
          <a:srcRect r="2804" b="-1"/>
          <a:stretch/>
        </p:blipFill>
        <p:spPr>
          <a:xfrm>
            <a:off x="779711" y="666795"/>
            <a:ext cx="10632579" cy="5524411"/>
          </a:xfrm>
          <a:prstGeom prst="rect">
            <a:avLst/>
          </a:prstGeom>
        </p:spPr>
      </p:pic>
      <p:sp>
        <p:nvSpPr>
          <p:cNvPr id="9" name="Rectangle 8">
            <a:extLst>
              <a:ext uri="{FF2B5EF4-FFF2-40B4-BE49-F238E27FC236}">
                <a16:creationId xmlns:a16="http://schemas.microsoft.com/office/drawing/2014/main" id="{66F2D62A-C66C-42DF-8C05-99B0B1A8BE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4611" y="350556"/>
            <a:ext cx="11542779" cy="6156888"/>
          </a:xfrm>
          <a:prstGeom prst="rect">
            <a:avLst/>
          </a:prstGeom>
          <a:noFill/>
          <a:ln w="25400" cap="flat">
            <a:solidFill>
              <a:srgbClr val="A88C6A"/>
            </a:solidFill>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spTree>
    <p:extLst>
      <p:ext uri="{BB962C8B-B14F-4D97-AF65-F5344CB8AC3E}">
        <p14:creationId xmlns:p14="http://schemas.microsoft.com/office/powerpoint/2010/main" val="38446786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 name="Group 33">
            <a:extLst>
              <a:ext uri="{FF2B5EF4-FFF2-40B4-BE49-F238E27FC236}">
                <a16:creationId xmlns:a16="http://schemas.microsoft.com/office/drawing/2014/main" id="{F3A9D86E-2110-414C-A789-1B14FCD552E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88825" cy="6872226"/>
            <a:chOff x="0" y="0"/>
            <a:chExt cx="12188825" cy="6872226"/>
          </a:xfrm>
        </p:grpSpPr>
        <p:pic>
          <p:nvPicPr>
            <p:cNvPr id="35" name="Picture 34">
              <a:extLst>
                <a:ext uri="{FF2B5EF4-FFF2-40B4-BE49-F238E27FC236}">
                  <a16:creationId xmlns:a16="http://schemas.microsoft.com/office/drawing/2014/main" id="{6D3F86C2-6800-4B48-AA85-2C7CD1B53D05}"/>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6" name="Rectangle 35">
              <a:extLst>
                <a:ext uri="{FF2B5EF4-FFF2-40B4-BE49-F238E27FC236}">
                  <a16:creationId xmlns:a16="http://schemas.microsoft.com/office/drawing/2014/main" id="{EE59C5B5-C483-49A7-8EA0-5061385266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37" name="Picture 36">
              <a:extLst>
                <a:ext uri="{FF2B5EF4-FFF2-40B4-BE49-F238E27FC236}">
                  <a16:creationId xmlns:a16="http://schemas.microsoft.com/office/drawing/2014/main" id="{BD6C58B8-7BB1-49FF-830C-A105A4CE53F9}"/>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2" r="47673"/>
            <a:stretch/>
          </p:blipFill>
          <p:spPr>
            <a:xfrm rot="5400000">
              <a:off x="5245268" y="530352"/>
              <a:ext cx="1673352" cy="612648"/>
            </a:xfrm>
            <a:prstGeom prst="rect">
              <a:avLst/>
            </a:prstGeom>
          </p:spPr>
        </p:pic>
        <p:pic>
          <p:nvPicPr>
            <p:cNvPr id="38" name="Picture 37">
              <a:extLst>
                <a:ext uri="{FF2B5EF4-FFF2-40B4-BE49-F238E27FC236}">
                  <a16:creationId xmlns:a16="http://schemas.microsoft.com/office/drawing/2014/main" id="{3EF8675D-B8F2-4363-95EB-AB8CE5FA01C7}"/>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r="48819"/>
            <a:stretch/>
          </p:blipFill>
          <p:spPr>
            <a:xfrm rot="5400000">
              <a:off x="5263556" y="5747514"/>
              <a:ext cx="1636776" cy="612648"/>
            </a:xfrm>
            <a:prstGeom prst="rect">
              <a:avLst/>
            </a:prstGeom>
          </p:spPr>
        </p:pic>
      </p:grpSp>
      <p:cxnSp>
        <p:nvCxnSpPr>
          <p:cNvPr id="40" name="Straight Connector 39">
            <a:extLst>
              <a:ext uri="{FF2B5EF4-FFF2-40B4-BE49-F238E27FC236}">
                <a16:creationId xmlns:a16="http://schemas.microsoft.com/office/drawing/2014/main" id="{48A3ACA9-28FE-44FE-8439-756750473DB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pic>
        <p:nvPicPr>
          <p:cNvPr id="8" name="Picture 7">
            <a:extLst>
              <a:ext uri="{FF2B5EF4-FFF2-40B4-BE49-F238E27FC236}">
                <a16:creationId xmlns:a16="http://schemas.microsoft.com/office/drawing/2014/main" id="{E4056FBF-4BEE-7FC1-6C98-3D3546F4E1D0}"/>
              </a:ext>
            </a:extLst>
          </p:cNvPr>
          <p:cNvPicPr>
            <a:picLocks noChangeAspect="1"/>
          </p:cNvPicPr>
          <p:nvPr/>
        </p:nvPicPr>
        <p:blipFill rotWithShape="1">
          <a:blip r:embed="rId4"/>
          <a:srcRect t="15730"/>
          <a:stretch/>
        </p:blipFill>
        <p:spPr>
          <a:xfrm>
            <a:off x="20" y="10"/>
            <a:ext cx="12191980" cy="6857990"/>
          </a:xfrm>
          <a:prstGeom prst="rect">
            <a:avLst/>
          </a:prstGeom>
        </p:spPr>
      </p:pic>
      <p:grpSp>
        <p:nvGrpSpPr>
          <p:cNvPr id="42" name="Group 41">
            <a:extLst>
              <a:ext uri="{FF2B5EF4-FFF2-40B4-BE49-F238E27FC236}">
                <a16:creationId xmlns:a16="http://schemas.microsoft.com/office/drawing/2014/main" id="{8583DFEB-5151-4660-89D5-CFF22B7D337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202616" y="0"/>
            <a:ext cx="7808159" cy="6872226"/>
            <a:chOff x="2202616" y="0"/>
            <a:chExt cx="7808159" cy="6872226"/>
          </a:xfrm>
        </p:grpSpPr>
        <p:sp>
          <p:nvSpPr>
            <p:cNvPr id="43" name="Rectangle 42">
              <a:extLst>
                <a:ext uri="{FF2B5EF4-FFF2-40B4-BE49-F238E27FC236}">
                  <a16:creationId xmlns:a16="http://schemas.microsoft.com/office/drawing/2014/main" id="{05333858-9740-488A-BE3B-C5F6D99164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02616" y="1411015"/>
              <a:ext cx="7808159" cy="4103960"/>
            </a:xfrm>
            <a:prstGeom prst="rect">
              <a:avLst/>
            </a:prstGeom>
            <a:blipFill dpi="0" rotWithShape="1">
              <a:blip r:embed="rId5">
                <a:alphaModFix amt="89000"/>
                <a:duotone>
                  <a:schemeClr val="bg2">
                    <a:shade val="45000"/>
                    <a:satMod val="135000"/>
                  </a:schemeClr>
                  <a:prstClr val="white"/>
                </a:duotone>
              </a:blip>
              <a:srcRect/>
              <a:tile tx="0" ty="0" sx="90000" sy="100000" flip="none" algn="ctr"/>
            </a:blipFill>
            <a:ln>
              <a:noFill/>
            </a:ln>
            <a:effectLst>
              <a:outerShdw blurRad="114300" dist="127000" dir="5400000" sx="99000" sy="99000" algn="t" rotWithShape="0">
                <a:prstClr val="black">
                  <a:alpha val="40000"/>
                </a:prstClr>
              </a:outerShdw>
            </a:effectLst>
            <a:scene3d>
              <a:camera prst="orthographicFront"/>
              <a:lightRig rig="twoPt" dir="t"/>
            </a:scene3d>
            <a:sp3d contourW="6350">
              <a:bevelT w="12700" h="0" prst="coolSlant"/>
              <a:contourClr>
                <a:schemeClr val="bg2"/>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93CEC346-C965-4D6D-8731-6E98E4A0FB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grpSp>
          <p:nvGrpSpPr>
            <p:cNvPr id="45" name="Group 44">
              <a:extLst>
                <a:ext uri="{FF2B5EF4-FFF2-40B4-BE49-F238E27FC236}">
                  <a16:creationId xmlns:a16="http://schemas.microsoft.com/office/drawing/2014/main" id="{42DB17EC-F444-4873-9D0D-E50649FF18A9}"/>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5751576" y="0"/>
              <a:ext cx="658370" cy="6872226"/>
              <a:chOff x="5751576" y="0"/>
              <a:chExt cx="658370" cy="6872226"/>
            </a:xfrm>
          </p:grpSpPr>
          <p:sp>
            <p:nvSpPr>
              <p:cNvPr id="46" name="Rounded Rectangle 27">
                <a:extLst>
                  <a:ext uri="{FF2B5EF4-FFF2-40B4-BE49-F238E27FC236}">
                    <a16:creationId xmlns:a16="http://schemas.microsoft.com/office/drawing/2014/main" id="{41391103-A2DF-42E2-AE62-A4B3A00801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057900" y="1339739"/>
                <a:ext cx="45720" cy="658368"/>
              </a:xfrm>
              <a:prstGeom prst="roundRect">
                <a:avLst>
                  <a:gd name="adj" fmla="val 50000"/>
                </a:avLst>
              </a:prstGeom>
              <a:solidFill>
                <a:schemeClr val="tx2">
                  <a:alpha val="55000"/>
                </a:schemeClr>
              </a:solidFill>
              <a:ln w="9525">
                <a:noFill/>
              </a:ln>
              <a:effectLst>
                <a:innerShdw blurRad="114300">
                  <a:prstClr val="black">
                    <a:alpha val="48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7" name="Picture 46">
                <a:extLst>
                  <a:ext uri="{FF2B5EF4-FFF2-40B4-BE49-F238E27FC236}">
                    <a16:creationId xmlns:a16="http://schemas.microsoft.com/office/drawing/2014/main" id="{A243CCE6-ABA2-4424-B322-B16F2212BF83}"/>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2" r="47673"/>
              <a:stretch/>
            </p:blipFill>
            <p:spPr>
              <a:xfrm rot="5400000">
                <a:off x="5245268" y="530352"/>
                <a:ext cx="1673352" cy="612648"/>
              </a:xfrm>
              <a:prstGeom prst="rect">
                <a:avLst/>
              </a:prstGeom>
            </p:spPr>
          </p:pic>
          <p:sp>
            <p:nvSpPr>
              <p:cNvPr id="48" name="Rounded Rectangle 29">
                <a:extLst>
                  <a:ext uri="{FF2B5EF4-FFF2-40B4-BE49-F238E27FC236}">
                    <a16:creationId xmlns:a16="http://schemas.microsoft.com/office/drawing/2014/main" id="{E8CDA82D-F294-4F9E-B11E-E054B34F04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057902" y="4907292"/>
                <a:ext cx="45720" cy="658368"/>
              </a:xfrm>
              <a:prstGeom prst="roundRect">
                <a:avLst>
                  <a:gd name="adj" fmla="val 50000"/>
                </a:avLst>
              </a:prstGeom>
              <a:solidFill>
                <a:schemeClr val="tx2">
                  <a:alpha val="55000"/>
                </a:schemeClr>
              </a:solidFill>
              <a:ln w="9525">
                <a:noFill/>
              </a:ln>
              <a:effectLst>
                <a:innerShdw blurRad="114300">
                  <a:prstClr val="black">
                    <a:alpha val="48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9" name="Picture 48">
                <a:extLst>
                  <a:ext uri="{FF2B5EF4-FFF2-40B4-BE49-F238E27FC236}">
                    <a16:creationId xmlns:a16="http://schemas.microsoft.com/office/drawing/2014/main" id="{7C6537F1-0373-41B7-B6A9-FD747524D336}"/>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r="48819"/>
              <a:stretch/>
            </p:blipFill>
            <p:spPr>
              <a:xfrm rot="5400000">
                <a:off x="5263556" y="5747514"/>
                <a:ext cx="1636776" cy="612648"/>
              </a:xfrm>
              <a:prstGeom prst="rect">
                <a:avLst/>
              </a:prstGeom>
            </p:spPr>
          </p:pic>
        </p:grpSp>
      </p:grpSp>
      <p:sp>
        <p:nvSpPr>
          <p:cNvPr id="2" name="Title 1">
            <a:extLst>
              <a:ext uri="{FF2B5EF4-FFF2-40B4-BE49-F238E27FC236}">
                <a16:creationId xmlns:a16="http://schemas.microsoft.com/office/drawing/2014/main" id="{A3926034-2C5E-8EEA-11B6-174CF6FA4C75}"/>
              </a:ext>
            </a:extLst>
          </p:cNvPr>
          <p:cNvSpPr>
            <a:spLocks noGrp="1"/>
          </p:cNvSpPr>
          <p:nvPr>
            <p:ph type="title"/>
          </p:nvPr>
        </p:nvSpPr>
        <p:spPr>
          <a:xfrm>
            <a:off x="2692398" y="1871131"/>
            <a:ext cx="6815669" cy="1515533"/>
          </a:xfrm>
        </p:spPr>
        <p:txBody>
          <a:bodyPr vert="horz" lIns="91440" tIns="45720" rIns="91440" bIns="45720" rtlCol="0" anchor="b">
            <a:normAutofit/>
          </a:bodyPr>
          <a:lstStyle/>
          <a:p>
            <a:r>
              <a:rPr lang="en-US" sz="5400"/>
              <a:t>Reimagining a Chantry</a:t>
            </a:r>
          </a:p>
        </p:txBody>
      </p:sp>
      <p:sp>
        <p:nvSpPr>
          <p:cNvPr id="3" name="Text Placeholder 2">
            <a:extLst>
              <a:ext uri="{FF2B5EF4-FFF2-40B4-BE49-F238E27FC236}">
                <a16:creationId xmlns:a16="http://schemas.microsoft.com/office/drawing/2014/main" id="{3BF4BA9D-53C1-7754-77F3-C402FAD061DF}"/>
              </a:ext>
            </a:extLst>
          </p:cNvPr>
          <p:cNvSpPr>
            <a:spLocks noGrp="1"/>
          </p:cNvSpPr>
          <p:nvPr>
            <p:ph type="body" idx="1"/>
          </p:nvPr>
        </p:nvSpPr>
        <p:spPr>
          <a:xfrm>
            <a:off x="2692398" y="3657597"/>
            <a:ext cx="6815669" cy="1320802"/>
          </a:xfrm>
        </p:spPr>
        <p:txBody>
          <a:bodyPr vert="horz" lIns="91440" tIns="45720" rIns="91440" bIns="45720" rtlCol="0" anchor="t">
            <a:normAutofit/>
          </a:bodyPr>
          <a:lstStyle/>
          <a:p>
            <a:r>
              <a:rPr lang="en-US" sz="2100"/>
              <a:t>Who was involved and what were their instructions?</a:t>
            </a:r>
          </a:p>
        </p:txBody>
      </p:sp>
      <p:cxnSp>
        <p:nvCxnSpPr>
          <p:cNvPr id="51" name="Straight Connector 50">
            <a:extLst>
              <a:ext uri="{FF2B5EF4-FFF2-40B4-BE49-F238E27FC236}">
                <a16:creationId xmlns:a16="http://schemas.microsoft.com/office/drawing/2014/main" id="{A2791DF4-D04C-49C1-8B91-E745F20463D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
        <p:nvSpPr>
          <p:cNvPr id="5" name="TextBox 4">
            <a:extLst>
              <a:ext uri="{FF2B5EF4-FFF2-40B4-BE49-F238E27FC236}">
                <a16:creationId xmlns:a16="http://schemas.microsoft.com/office/drawing/2014/main" id="{539B5A10-B289-E4ED-951A-E2BF1EDE19EE}"/>
              </a:ext>
            </a:extLst>
          </p:cNvPr>
          <p:cNvSpPr txBox="1"/>
          <p:nvPr/>
        </p:nvSpPr>
        <p:spPr>
          <a:xfrm>
            <a:off x="3047301" y="3246431"/>
            <a:ext cx="6094602" cy="369332"/>
          </a:xfrm>
          <a:prstGeom prst="rect">
            <a:avLst/>
          </a:prstGeom>
          <a:noFill/>
        </p:spPr>
        <p:txBody>
          <a:bodyPr wrap="square">
            <a:spAutoFit/>
          </a:bodyPr>
          <a:lstStyle/>
          <a:p>
            <a:endParaRPr lang="en-GB" dirty="0">
              <a:effectLst/>
              <a:hlinkClick r:id="rId6"/>
            </a:endParaRPr>
          </a:p>
        </p:txBody>
      </p:sp>
    </p:spTree>
    <p:extLst>
      <p:ext uri="{BB962C8B-B14F-4D97-AF65-F5344CB8AC3E}">
        <p14:creationId xmlns:p14="http://schemas.microsoft.com/office/powerpoint/2010/main" val="29006154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Group 16">
            <a:extLst>
              <a:ext uri="{FF2B5EF4-FFF2-40B4-BE49-F238E27FC236}">
                <a16:creationId xmlns:a16="http://schemas.microsoft.com/office/drawing/2014/main" id="{C11FE44B-46D1-485F-88E0-F790CE427F7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useBgFill="1">
          <p:nvSpPr>
            <p:cNvPr id="30" name="Rectangle 17">
              <a:extLst>
                <a:ext uri="{FF2B5EF4-FFF2-40B4-BE49-F238E27FC236}">
                  <a16:creationId xmlns:a16="http://schemas.microsoft.com/office/drawing/2014/main" id="{57D4B92A-5EF4-4B95-8004-943EE06280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18">
              <a:extLst>
                <a:ext uri="{FF2B5EF4-FFF2-40B4-BE49-F238E27FC236}">
                  <a16:creationId xmlns:a16="http://schemas.microsoft.com/office/drawing/2014/main" id="{9C93532B-75B6-4775-9B2B-2064D7177261}"/>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0" y="0"/>
              <a:ext cx="12188825" cy="6856215"/>
              <a:chOff x="0" y="0"/>
              <a:chExt cx="12188825" cy="6856215"/>
            </a:xfrm>
          </p:grpSpPr>
          <p:pic>
            <p:nvPicPr>
              <p:cNvPr id="20" name="Picture 19">
                <a:extLst>
                  <a:ext uri="{FF2B5EF4-FFF2-40B4-BE49-F238E27FC236}">
                    <a16:creationId xmlns:a16="http://schemas.microsoft.com/office/drawing/2014/main" id="{CA6CE258-75E4-4B8E-9C2C-620A11F97FBE}"/>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1" name="Rectangle 20">
                <a:extLst>
                  <a:ext uri="{FF2B5EF4-FFF2-40B4-BE49-F238E27FC236}">
                    <a16:creationId xmlns:a16="http://schemas.microsoft.com/office/drawing/2014/main" id="{38AEEA47-89DA-4860-87E2-DC953998E6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22" name="Picture 21">
                <a:extLst>
                  <a:ext uri="{FF2B5EF4-FFF2-40B4-BE49-F238E27FC236}">
                    <a16:creationId xmlns:a16="http://schemas.microsoft.com/office/drawing/2014/main" id="{5DDD0F81-BADD-46AE-BDB8-65D419C01DDC}"/>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23" name="Picture 22">
                <a:extLst>
                  <a:ext uri="{FF2B5EF4-FFF2-40B4-BE49-F238E27FC236}">
                    <a16:creationId xmlns:a16="http://schemas.microsoft.com/office/drawing/2014/main" id="{08A4150D-E0D7-4796-8DF9-4BB3BA13E388}"/>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grpSp>
      <p:sp>
        <p:nvSpPr>
          <p:cNvPr id="2" name="Title 1"/>
          <p:cNvSpPr>
            <a:spLocks noGrp="1"/>
          </p:cNvSpPr>
          <p:nvPr>
            <p:ph type="title"/>
          </p:nvPr>
        </p:nvSpPr>
        <p:spPr>
          <a:xfrm>
            <a:off x="1295402" y="982132"/>
            <a:ext cx="3660056" cy="1325373"/>
          </a:xfrm>
        </p:spPr>
        <p:txBody>
          <a:bodyPr anchor="b">
            <a:normAutofit/>
          </a:bodyPr>
          <a:lstStyle/>
          <a:p>
            <a:r>
              <a:rPr lang="en-GB" sz="2400"/>
              <a:t>Chantry Reconstruction</a:t>
            </a:r>
          </a:p>
        </p:txBody>
      </p:sp>
      <p:cxnSp>
        <p:nvCxnSpPr>
          <p:cNvPr id="31" name="Straight Connector 24">
            <a:extLst>
              <a:ext uri="{FF2B5EF4-FFF2-40B4-BE49-F238E27FC236}">
                <a16:creationId xmlns:a16="http://schemas.microsoft.com/office/drawing/2014/main" id="{4272FA93-03B0-4857-8946-E04C5E7E266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95401" y="2400639"/>
            <a:ext cx="3660057"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Content Placeholder 2"/>
          <p:cNvSpPr>
            <a:spLocks noGrp="1"/>
          </p:cNvSpPr>
          <p:nvPr>
            <p:ph idx="1"/>
          </p:nvPr>
        </p:nvSpPr>
        <p:spPr>
          <a:xfrm>
            <a:off x="1295401" y="2776756"/>
            <a:ext cx="3660057" cy="3099112"/>
          </a:xfrm>
        </p:spPr>
        <p:txBody>
          <a:bodyPr>
            <a:normAutofit/>
          </a:bodyPr>
          <a:lstStyle/>
          <a:p>
            <a:pPr marL="0" indent="0" algn="ctr">
              <a:buNone/>
            </a:pPr>
            <a:r>
              <a:rPr lang="en-GB" sz="1600" dirty="0"/>
              <a:t>The Newcastle firm of Ralph Hedley was hired to take charge of the woodwork in the new cathedral.</a:t>
            </a:r>
          </a:p>
          <a:p>
            <a:pPr marL="0" indent="0" algn="ctr">
              <a:buNone/>
            </a:pPr>
            <a:endParaRPr lang="en-GB" sz="1600" dirty="0"/>
          </a:p>
          <a:p>
            <a:pPr marL="0" indent="0" algn="ctr">
              <a:buNone/>
            </a:pPr>
            <a:r>
              <a:rPr lang="en-GB" sz="1600" dirty="0"/>
              <a:t>(This is Ralph’s cat.)</a:t>
            </a:r>
          </a:p>
          <a:p>
            <a:pPr algn="ctr"/>
            <a:endParaRPr lang="en-GB" sz="1600" dirty="0"/>
          </a:p>
        </p:txBody>
      </p:sp>
      <p:pic>
        <p:nvPicPr>
          <p:cNvPr id="4" name="Picture 3" descr="A cat sitting on a window sill&#10;&#10;Description automatically generated with medium confidence">
            <a:extLst>
              <a:ext uri="{FF2B5EF4-FFF2-40B4-BE49-F238E27FC236}">
                <a16:creationId xmlns:a16="http://schemas.microsoft.com/office/drawing/2014/main" id="{06BCB455-5E09-BFA5-9FC2-8D6991ECBC72}"/>
              </a:ext>
            </a:extLst>
          </p:cNvPr>
          <p:cNvPicPr>
            <a:picLocks noChangeAspect="1"/>
          </p:cNvPicPr>
          <p:nvPr/>
        </p:nvPicPr>
        <p:blipFill rotWithShape="1">
          <a:blip r:embed="rId4">
            <a:extLst>
              <a:ext uri="{BEBA8EAE-BF5A-486C-A8C5-ECC9F3942E4B}">
                <a14:imgProps xmlns:a14="http://schemas.microsoft.com/office/drawing/2010/main">
                  <a14:imgLayer r:embed="rId5">
                    <a14:imgEffect>
                      <a14:colorTemperature colorTemp="7200"/>
                    </a14:imgEffect>
                  </a14:imgLayer>
                </a14:imgProps>
              </a:ext>
            </a:extLst>
          </a:blip>
          <a:srcRect t="10932" b="16594"/>
          <a:stretch/>
        </p:blipFill>
        <p:spPr>
          <a:xfrm>
            <a:off x="5418668" y="982131"/>
            <a:ext cx="5469466" cy="4893735"/>
          </a:xfrm>
          <a:prstGeom prst="rect">
            <a:avLst/>
          </a:prstGeom>
          <a:ln w="57150" cmpd="thickThin">
            <a:solidFill>
              <a:schemeClr val="tx1">
                <a:lumMod val="50000"/>
                <a:lumOff val="50000"/>
              </a:schemeClr>
            </a:solidFill>
            <a:miter lim="800000"/>
          </a:ln>
        </p:spPr>
      </p:pic>
    </p:spTree>
    <p:extLst>
      <p:ext uri="{BB962C8B-B14F-4D97-AF65-F5344CB8AC3E}">
        <p14:creationId xmlns:p14="http://schemas.microsoft.com/office/powerpoint/2010/main" val="28325028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982132"/>
            <a:ext cx="9601196" cy="1303867"/>
          </a:xfrm>
        </p:spPr>
        <p:txBody>
          <a:bodyPr>
            <a:normAutofit/>
          </a:bodyPr>
          <a:lstStyle/>
          <a:p>
            <a:r>
              <a:rPr lang="en-GB" dirty="0"/>
              <a:t>The Chantry of St. Margaret</a:t>
            </a:r>
          </a:p>
        </p:txBody>
      </p:sp>
      <p:sp>
        <p:nvSpPr>
          <p:cNvPr id="3" name="Content Placeholder 2"/>
          <p:cNvSpPr>
            <a:spLocks noGrp="1"/>
          </p:cNvSpPr>
          <p:nvPr>
            <p:ph idx="1"/>
          </p:nvPr>
        </p:nvSpPr>
        <p:spPr>
          <a:xfrm>
            <a:off x="1295402" y="2556932"/>
            <a:ext cx="6256866" cy="3318936"/>
          </a:xfrm>
        </p:spPr>
        <p:txBody>
          <a:bodyPr>
            <a:normAutofit fontScale="92500" lnSpcReduction="10000"/>
          </a:bodyPr>
          <a:lstStyle/>
          <a:p>
            <a:pPr>
              <a:lnSpc>
                <a:spcPct val="90000"/>
              </a:lnSpc>
            </a:pPr>
            <a:r>
              <a:rPr lang="en-GB" sz="1700" dirty="0"/>
              <a:t>One of the original chantries left a quirk in the structure of the church: an alcove created by knocking a hole through the regular arches of the south wall.</a:t>
            </a:r>
          </a:p>
          <a:p>
            <a:pPr>
              <a:lnSpc>
                <a:spcPct val="90000"/>
              </a:lnSpc>
            </a:pPr>
            <a:r>
              <a:rPr lang="en-GB" sz="1700" dirty="0"/>
              <a:t>Records of this chantry were preserved: it was set up by a married couple, Stephen and Mary </a:t>
            </a:r>
            <a:r>
              <a:rPr lang="en-GB" sz="1700" dirty="0" err="1"/>
              <a:t>Whitgray</a:t>
            </a:r>
            <a:r>
              <a:rPr lang="en-GB" sz="1700" dirty="0"/>
              <a:t>, and dedicated to St. Margaret in 1394. The bequest included fixtures and fittings, and money for a priest.</a:t>
            </a:r>
          </a:p>
          <a:p>
            <a:pPr>
              <a:lnSpc>
                <a:spcPct val="90000"/>
              </a:lnSpc>
            </a:pPr>
            <a:r>
              <a:rPr lang="en-GB" sz="1700" dirty="0"/>
              <a:t>The chantry was decommissioned in 1547, and all of its fittings were removed and either sold or destroyed. Nothing was left but a hole in the wall.</a:t>
            </a:r>
          </a:p>
          <a:p>
            <a:pPr>
              <a:lnSpc>
                <a:spcPct val="90000"/>
              </a:lnSpc>
            </a:pPr>
            <a:r>
              <a:rPr lang="en-GB" sz="1700" dirty="0"/>
              <a:t>At some point in the nineteenth century refit, the decision was taken to restore this chantry, with appropriate fittings and with statues to commemorate the original local donors, the </a:t>
            </a:r>
            <a:r>
              <a:rPr lang="en-GB" sz="1700" dirty="0" err="1"/>
              <a:t>Whitgrays</a:t>
            </a:r>
            <a:r>
              <a:rPr lang="en-GB" sz="1700" dirty="0"/>
              <a:t>.</a:t>
            </a:r>
          </a:p>
        </p:txBody>
      </p:sp>
      <p:pic>
        <p:nvPicPr>
          <p:cNvPr id="5" name="Picture 4" descr="A picture containing building, stone, arch, court&#10;&#10;Description automatically generated">
            <a:extLst>
              <a:ext uri="{FF2B5EF4-FFF2-40B4-BE49-F238E27FC236}">
                <a16:creationId xmlns:a16="http://schemas.microsoft.com/office/drawing/2014/main" id="{3A11E88B-ABC9-E7F2-057B-106A16D348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78618" y="2556932"/>
            <a:ext cx="3238401" cy="3568488"/>
          </a:xfrm>
          <a:prstGeom prst="rect">
            <a:avLst/>
          </a:prstGeom>
          <a:ln w="57150" cmpd="thickThin">
            <a:solidFill>
              <a:schemeClr val="tx1">
                <a:lumMod val="50000"/>
                <a:lumOff val="50000"/>
              </a:schemeClr>
            </a:solidFill>
            <a:miter lim="800000"/>
          </a:ln>
        </p:spPr>
      </p:pic>
    </p:spTree>
    <p:extLst>
      <p:ext uri="{BB962C8B-B14F-4D97-AF65-F5344CB8AC3E}">
        <p14:creationId xmlns:p14="http://schemas.microsoft.com/office/powerpoint/2010/main" val="29432709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71315106-A7B3-4730-9E6C-5A878C46681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useBgFill="1">
          <p:nvSpPr>
            <p:cNvPr id="37" name="Rectangle 17">
              <a:extLst>
                <a:ext uri="{FF2B5EF4-FFF2-40B4-BE49-F238E27FC236}">
                  <a16:creationId xmlns:a16="http://schemas.microsoft.com/office/drawing/2014/main" id="{BD4BC59E-CB55-4DBD-9167-83683CF5CB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18">
              <a:extLst>
                <a:ext uri="{FF2B5EF4-FFF2-40B4-BE49-F238E27FC236}">
                  <a16:creationId xmlns:a16="http://schemas.microsoft.com/office/drawing/2014/main" id="{112B0D5C-D671-4BE5-A795-F9E3F4917F78}"/>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0" y="0"/>
              <a:ext cx="12188825" cy="6856215"/>
              <a:chOff x="0" y="0"/>
              <a:chExt cx="12188825" cy="6856215"/>
            </a:xfrm>
          </p:grpSpPr>
          <p:pic>
            <p:nvPicPr>
              <p:cNvPr id="20" name="Picture 19">
                <a:extLst>
                  <a:ext uri="{FF2B5EF4-FFF2-40B4-BE49-F238E27FC236}">
                    <a16:creationId xmlns:a16="http://schemas.microsoft.com/office/drawing/2014/main" id="{9C3C9968-3015-4513-8699-20563F8826FE}"/>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1" name="Rectangle 20">
                <a:extLst>
                  <a:ext uri="{FF2B5EF4-FFF2-40B4-BE49-F238E27FC236}">
                    <a16:creationId xmlns:a16="http://schemas.microsoft.com/office/drawing/2014/main" id="{FF20E447-AC9A-4615-B8F6-3D2192D833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22" name="Picture 21">
                <a:extLst>
                  <a:ext uri="{FF2B5EF4-FFF2-40B4-BE49-F238E27FC236}">
                    <a16:creationId xmlns:a16="http://schemas.microsoft.com/office/drawing/2014/main" id="{CF0CB558-FAA8-4F42-8DE5-6E14A66A1145}"/>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23" name="Picture 22">
                <a:extLst>
                  <a:ext uri="{FF2B5EF4-FFF2-40B4-BE49-F238E27FC236}">
                    <a16:creationId xmlns:a16="http://schemas.microsoft.com/office/drawing/2014/main" id="{826614F0-52FE-48FC-AA4F-AE0E9CDCE39A}"/>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grpSp>
      <p:sp>
        <p:nvSpPr>
          <p:cNvPr id="2" name="Title 1"/>
          <p:cNvSpPr>
            <a:spLocks noGrp="1"/>
          </p:cNvSpPr>
          <p:nvPr>
            <p:ph type="title"/>
          </p:nvPr>
        </p:nvSpPr>
        <p:spPr>
          <a:xfrm>
            <a:off x="7535825" y="982132"/>
            <a:ext cx="3360772" cy="1303867"/>
          </a:xfrm>
        </p:spPr>
        <p:txBody>
          <a:bodyPr>
            <a:normAutofit/>
          </a:bodyPr>
          <a:lstStyle/>
          <a:p>
            <a:pPr>
              <a:lnSpc>
                <a:spcPct val="90000"/>
              </a:lnSpc>
            </a:pPr>
            <a:r>
              <a:rPr lang="en-GB"/>
              <a:t>Chantry Reconstruction</a:t>
            </a:r>
          </a:p>
        </p:txBody>
      </p:sp>
      <p:sp>
        <p:nvSpPr>
          <p:cNvPr id="25" name="Rectangle 24">
            <a:extLst>
              <a:ext uri="{FF2B5EF4-FFF2-40B4-BE49-F238E27FC236}">
                <a16:creationId xmlns:a16="http://schemas.microsoft.com/office/drawing/2014/main" id="{E336C991-AA99-423E-8FE1-5BA9C97F2C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2643" y="1092200"/>
            <a:ext cx="5942687" cy="4515104"/>
          </a:xfrm>
          <a:prstGeom prst="rect">
            <a:avLst/>
          </a:prstGeom>
          <a:solidFill>
            <a:schemeClr val="bg1"/>
          </a:solidFill>
          <a:ln w="57150" cmpd="thickThin">
            <a:solidFill>
              <a:schemeClr val="tx1">
                <a:lumMod val="50000"/>
                <a:lumOff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indoor, altar, desk&#10;&#10;Description automatically generated">
            <a:extLst>
              <a:ext uri="{FF2B5EF4-FFF2-40B4-BE49-F238E27FC236}">
                <a16:creationId xmlns:a16="http://schemas.microsoft.com/office/drawing/2014/main" id="{5A399B96-2E92-F821-CA7B-78CB7B4FED66}"/>
              </a:ext>
            </a:extLst>
          </p:cNvPr>
          <p:cNvPicPr>
            <a:picLocks noChangeAspect="1"/>
          </p:cNvPicPr>
          <p:nvPr/>
        </p:nvPicPr>
        <p:blipFill rotWithShape="1">
          <a:blip r:embed="rId4">
            <a:extLst>
              <a:ext uri="{28A0092B-C50C-407E-A947-70E740481C1C}">
                <a14:useLocalDpi xmlns:a14="http://schemas.microsoft.com/office/drawing/2010/main" val="0"/>
              </a:ext>
            </a:extLst>
          </a:blip>
          <a:srcRect t="274" b="4482"/>
          <a:stretch/>
        </p:blipFill>
        <p:spPr>
          <a:xfrm>
            <a:off x="1412683" y="1410208"/>
            <a:ext cx="5278777" cy="3858780"/>
          </a:xfrm>
          <a:prstGeom prst="rect">
            <a:avLst/>
          </a:prstGeom>
        </p:spPr>
      </p:pic>
      <p:cxnSp>
        <p:nvCxnSpPr>
          <p:cNvPr id="27" name="Straight Connector 26">
            <a:extLst>
              <a:ext uri="{FF2B5EF4-FFF2-40B4-BE49-F238E27FC236}">
                <a16:creationId xmlns:a16="http://schemas.microsoft.com/office/drawing/2014/main" id="{D2B860ED-0E27-4D8E-B5F4-C8C3F33C723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20089" y="2400639"/>
            <a:ext cx="3376508"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Content Placeholder 2"/>
          <p:cNvSpPr>
            <a:spLocks noGrp="1"/>
          </p:cNvSpPr>
          <p:nvPr>
            <p:ph idx="1"/>
          </p:nvPr>
        </p:nvSpPr>
        <p:spPr>
          <a:xfrm>
            <a:off x="7535824" y="2556932"/>
            <a:ext cx="3360771" cy="3318936"/>
          </a:xfrm>
        </p:spPr>
        <p:txBody>
          <a:bodyPr>
            <a:normAutofit/>
          </a:bodyPr>
          <a:lstStyle/>
          <a:p>
            <a:pPr>
              <a:lnSpc>
                <a:spcPct val="90000"/>
              </a:lnSpc>
            </a:pPr>
            <a:r>
              <a:rPr lang="en-US" sz="1700" dirty="0"/>
              <a:t>Hedley reconstructed St. Margaret’s chantry with a heavily carved altar, rails, riddle posts and four oak statues, accompanied by inscriptions in Gothic lettering.</a:t>
            </a:r>
          </a:p>
          <a:p>
            <a:pPr>
              <a:lnSpc>
                <a:spcPct val="90000"/>
              </a:lnSpc>
            </a:pPr>
            <a:r>
              <a:rPr lang="en-US" sz="1700" dirty="0"/>
              <a:t>The statues were named ‘Stephen </a:t>
            </a:r>
            <a:r>
              <a:rPr lang="en-US" sz="1700" dirty="0" err="1"/>
              <a:t>Whitgray</a:t>
            </a:r>
            <a:r>
              <a:rPr lang="en-US" sz="1700" dirty="0"/>
              <a:t>’, ‘Mary </a:t>
            </a:r>
            <a:r>
              <a:rPr lang="en-US" sz="1700" dirty="0" err="1"/>
              <a:t>Whitgray</a:t>
            </a:r>
            <a:r>
              <a:rPr lang="en-US" sz="1700" dirty="0"/>
              <a:t>’, ‘St. Margaret, Queen’ and ‘Claudia’. Only the first two are straightforward!</a:t>
            </a:r>
            <a:endParaRPr lang="en-GB" sz="1700" dirty="0"/>
          </a:p>
        </p:txBody>
      </p:sp>
    </p:spTree>
    <p:extLst>
      <p:ext uri="{BB962C8B-B14F-4D97-AF65-F5344CB8AC3E}">
        <p14:creationId xmlns:p14="http://schemas.microsoft.com/office/powerpoint/2010/main" val="23040774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B048FB2-C549-D69C-26DA-7E62BF43AD2C}"/>
              </a:ext>
            </a:extLst>
          </p:cNvPr>
          <p:cNvPicPr>
            <a:picLocks noChangeAspect="1"/>
          </p:cNvPicPr>
          <p:nvPr/>
        </p:nvPicPr>
        <p:blipFill>
          <a:blip r:embed="rId2">
            <a:alphaModFix amt="35000"/>
          </a:blip>
          <a:stretch>
            <a:fillRect/>
          </a:stretch>
        </p:blipFill>
        <p:spPr>
          <a:xfrm>
            <a:off x="548159" y="414266"/>
            <a:ext cx="11095682" cy="6029467"/>
          </a:xfrm>
          <a:prstGeom prst="rect">
            <a:avLst/>
          </a:prstGeom>
        </p:spPr>
      </p:pic>
      <p:sp>
        <p:nvSpPr>
          <p:cNvPr id="2" name="Title 1"/>
          <p:cNvSpPr>
            <a:spLocks noGrp="1"/>
          </p:cNvSpPr>
          <p:nvPr>
            <p:ph type="title"/>
          </p:nvPr>
        </p:nvSpPr>
        <p:spPr>
          <a:xfrm>
            <a:off x="1563510" y="920761"/>
            <a:ext cx="9064979" cy="1303867"/>
          </a:xfrm>
        </p:spPr>
        <p:txBody>
          <a:bodyPr>
            <a:noAutofit/>
          </a:bodyPr>
          <a:lstStyle/>
          <a:p>
            <a:r>
              <a:rPr lang="en-GB" sz="4800" b="1" dirty="0"/>
              <a:t>Who is St. Margaret, Queen?</a:t>
            </a:r>
          </a:p>
        </p:txBody>
      </p:sp>
      <p:pic>
        <p:nvPicPr>
          <p:cNvPr id="5" name="Content Placeholder 4" descr="StM1s.png"/>
          <p:cNvPicPr>
            <a:picLocks noGrp="1" noChangeAspect="1"/>
          </p:cNvPicPr>
          <p:nvPr>
            <p:ph sz="half" idx="1"/>
          </p:nvPr>
        </p:nvPicPr>
        <p:blipFill>
          <a:blip r:embed="rId3" cstate="print"/>
          <a:stretch>
            <a:fillRect/>
          </a:stretch>
        </p:blipFill>
        <p:spPr>
          <a:xfrm>
            <a:off x="485437" y="472770"/>
            <a:ext cx="2010583" cy="6001853"/>
          </a:xfrm>
          <a:effectLst>
            <a:outerShdw blurRad="50800" dist="38100" dir="8100000" algn="tr" rotWithShape="0">
              <a:prstClr val="black">
                <a:alpha val="40000"/>
              </a:prstClr>
            </a:outerShdw>
          </a:effectLst>
        </p:spPr>
      </p:pic>
      <p:pic>
        <p:nvPicPr>
          <p:cNvPr id="7" name="Picture 6">
            <a:extLst>
              <a:ext uri="{FF2B5EF4-FFF2-40B4-BE49-F238E27FC236}">
                <a16:creationId xmlns:a16="http://schemas.microsoft.com/office/drawing/2014/main" id="{2A22F192-5FF9-356C-BA5A-93816A4730C5}"/>
              </a:ext>
            </a:extLst>
          </p:cNvPr>
          <p:cNvPicPr>
            <a:picLocks noChangeAspect="1"/>
          </p:cNvPicPr>
          <p:nvPr/>
        </p:nvPicPr>
        <p:blipFill>
          <a:blip r:embed="rId4"/>
          <a:stretch>
            <a:fillRect/>
          </a:stretch>
        </p:blipFill>
        <p:spPr>
          <a:xfrm>
            <a:off x="6096000" y="2971748"/>
            <a:ext cx="4342307" cy="2918691"/>
          </a:xfrm>
          <a:prstGeom prst="rect">
            <a:avLst/>
          </a:prstGeom>
        </p:spPr>
      </p:pic>
      <p:pic>
        <p:nvPicPr>
          <p:cNvPr id="6" name="Content Placeholder 5" descr="Claud1s.png"/>
          <p:cNvPicPr>
            <a:picLocks noGrp="1" noChangeAspect="1"/>
          </p:cNvPicPr>
          <p:nvPr>
            <p:ph sz="half" idx="2"/>
          </p:nvPr>
        </p:nvPicPr>
        <p:blipFill>
          <a:blip r:embed="rId5" cstate="print"/>
          <a:stretch>
            <a:fillRect/>
          </a:stretch>
        </p:blipFill>
        <p:spPr>
          <a:xfrm>
            <a:off x="9711685" y="434975"/>
            <a:ext cx="2010582" cy="6077445"/>
          </a:xfrm>
          <a:effectLst>
            <a:outerShdw blurRad="50800" dist="38100" dir="2700000" algn="tl" rotWithShape="0">
              <a:prstClr val="black">
                <a:alpha val="40000"/>
              </a:prstClr>
            </a:outerShdw>
          </a:effectLst>
        </p:spPr>
      </p:pic>
      <p:pic>
        <p:nvPicPr>
          <p:cNvPr id="4" name="Picture 3">
            <a:extLst>
              <a:ext uri="{FF2B5EF4-FFF2-40B4-BE49-F238E27FC236}">
                <a16:creationId xmlns:a16="http://schemas.microsoft.com/office/drawing/2014/main" id="{3DF57787-26C0-1946-0E9E-13B66FA80B0B}"/>
              </a:ext>
            </a:extLst>
          </p:cNvPr>
          <p:cNvPicPr>
            <a:picLocks noChangeAspect="1"/>
          </p:cNvPicPr>
          <p:nvPr/>
        </p:nvPicPr>
        <p:blipFill>
          <a:blip r:embed="rId6"/>
          <a:stretch>
            <a:fillRect/>
          </a:stretch>
        </p:blipFill>
        <p:spPr>
          <a:xfrm>
            <a:off x="2370648" y="2885812"/>
            <a:ext cx="3908863" cy="2915450"/>
          </a:xfrm>
          <a:prstGeom prst="rect">
            <a:avLst/>
          </a:prstGeom>
        </p:spPr>
      </p:pic>
    </p:spTree>
    <p:extLst>
      <p:ext uri="{BB962C8B-B14F-4D97-AF65-F5344CB8AC3E}">
        <p14:creationId xmlns:p14="http://schemas.microsoft.com/office/powerpoint/2010/main" val="27960864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F3A9D86E-2110-414C-A789-1B14FCD552E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88825" cy="6872226"/>
            <a:chOff x="0" y="0"/>
            <a:chExt cx="12188825" cy="6872226"/>
          </a:xfrm>
        </p:grpSpPr>
        <p:pic>
          <p:nvPicPr>
            <p:cNvPr id="13" name="Picture 12">
              <a:extLst>
                <a:ext uri="{FF2B5EF4-FFF2-40B4-BE49-F238E27FC236}">
                  <a16:creationId xmlns:a16="http://schemas.microsoft.com/office/drawing/2014/main" id="{6D3F86C2-6800-4B48-AA85-2C7CD1B53D05}"/>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4" name="Rectangle 13">
              <a:extLst>
                <a:ext uri="{FF2B5EF4-FFF2-40B4-BE49-F238E27FC236}">
                  <a16:creationId xmlns:a16="http://schemas.microsoft.com/office/drawing/2014/main" id="{EE59C5B5-C483-49A7-8EA0-5061385266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15" name="Picture 14">
              <a:extLst>
                <a:ext uri="{FF2B5EF4-FFF2-40B4-BE49-F238E27FC236}">
                  <a16:creationId xmlns:a16="http://schemas.microsoft.com/office/drawing/2014/main" id="{BD6C58B8-7BB1-49FF-830C-A105A4CE53F9}"/>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2" r="47673"/>
            <a:stretch/>
          </p:blipFill>
          <p:spPr>
            <a:xfrm rot="5400000">
              <a:off x="5245268" y="530352"/>
              <a:ext cx="1673352" cy="612648"/>
            </a:xfrm>
            <a:prstGeom prst="rect">
              <a:avLst/>
            </a:prstGeom>
          </p:spPr>
        </p:pic>
        <p:pic>
          <p:nvPicPr>
            <p:cNvPr id="16" name="Picture 15">
              <a:extLst>
                <a:ext uri="{FF2B5EF4-FFF2-40B4-BE49-F238E27FC236}">
                  <a16:creationId xmlns:a16="http://schemas.microsoft.com/office/drawing/2014/main" id="{3EF8675D-B8F2-4363-95EB-AB8CE5FA01C7}"/>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r="48819"/>
            <a:stretch/>
          </p:blipFill>
          <p:spPr>
            <a:xfrm rot="5400000">
              <a:off x="5263556" y="5747514"/>
              <a:ext cx="1636776" cy="612648"/>
            </a:xfrm>
            <a:prstGeom prst="rect">
              <a:avLst/>
            </a:prstGeom>
          </p:spPr>
        </p:pic>
      </p:grpSp>
      <p:cxnSp>
        <p:nvCxnSpPr>
          <p:cNvPr id="18" name="Straight Connector 17">
            <a:extLst>
              <a:ext uri="{FF2B5EF4-FFF2-40B4-BE49-F238E27FC236}">
                <a16:creationId xmlns:a16="http://schemas.microsoft.com/office/drawing/2014/main" id="{48A3ACA9-28FE-44FE-8439-756750473DB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 useBgFill="1">
        <p:nvSpPr>
          <p:cNvPr id="20" name="Rectangle 19">
            <a:extLst>
              <a:ext uri="{FF2B5EF4-FFF2-40B4-BE49-F238E27FC236}">
                <a16:creationId xmlns:a16="http://schemas.microsoft.com/office/drawing/2014/main" id="{95177EBB-CFE5-4956-BEF9-46051963BE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785"/>
            <a:ext cx="12192000" cy="685621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42B1246B-BFF7-432E-91F4-BD5976CDA7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6138" y="488137"/>
            <a:ext cx="11227442" cy="5883295"/>
          </a:xfrm>
          <a:prstGeom prst="rect">
            <a:avLst/>
          </a:prstGeom>
          <a:solidFill>
            <a:schemeClr val="tx2"/>
          </a:solidFill>
          <a:ln>
            <a:noFill/>
          </a:ln>
          <a:effectLst>
            <a:outerShdw blurRad="114300" dist="127000" dir="5400000" sx="99000" sy="99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aramond" panose="02020404030301010803"/>
              <a:ea typeface="+mn-ea"/>
              <a:cs typeface="+mn-cs"/>
            </a:endParaRPr>
          </a:p>
        </p:txBody>
      </p:sp>
      <p:pic>
        <p:nvPicPr>
          <p:cNvPr id="7" name="Picture 6">
            <a:extLst>
              <a:ext uri="{FF2B5EF4-FFF2-40B4-BE49-F238E27FC236}">
                <a16:creationId xmlns:a16="http://schemas.microsoft.com/office/drawing/2014/main" id="{ABAB0EE1-2F38-26D7-99B5-756BF295F4DB}"/>
              </a:ext>
            </a:extLst>
          </p:cNvPr>
          <p:cNvPicPr>
            <a:picLocks noChangeAspect="1"/>
          </p:cNvPicPr>
          <p:nvPr/>
        </p:nvPicPr>
        <p:blipFill rotWithShape="1">
          <a:blip r:embed="rId4">
            <a:alphaModFix amt="35000"/>
          </a:blip>
          <a:srcRect t="21273" r="1" b="1"/>
          <a:stretch/>
        </p:blipFill>
        <p:spPr>
          <a:xfrm>
            <a:off x="486137" y="486352"/>
            <a:ext cx="11227443" cy="5877900"/>
          </a:xfrm>
          <a:prstGeom prst="rect">
            <a:avLst/>
          </a:prstGeom>
        </p:spPr>
      </p:pic>
      <p:cxnSp>
        <p:nvCxnSpPr>
          <p:cNvPr id="9" name="Straight Connector 23">
            <a:extLst>
              <a:ext uri="{FF2B5EF4-FFF2-40B4-BE49-F238E27FC236}">
                <a16:creationId xmlns:a16="http://schemas.microsoft.com/office/drawing/2014/main" id="{A8AD5635-2280-43AD-B912-ABA456022C6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70123" y="3594428"/>
            <a:ext cx="813816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26" name="Rectangle 25">
            <a:extLst>
              <a:ext uri="{FF2B5EF4-FFF2-40B4-BE49-F238E27FC236}">
                <a16:creationId xmlns:a16="http://schemas.microsoft.com/office/drawing/2014/main" id="{4C6BCF18-14D6-4F32-8F14-1BDDACB63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solidFill>
              <a:schemeClr val="bg1"/>
            </a:solidFill>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 name="Title 1">
            <a:extLst>
              <a:ext uri="{FF2B5EF4-FFF2-40B4-BE49-F238E27FC236}">
                <a16:creationId xmlns:a16="http://schemas.microsoft.com/office/drawing/2014/main" id="{8C96F831-D6F2-E08A-DAD1-CB7915BF9A9B}"/>
              </a:ext>
            </a:extLst>
          </p:cNvPr>
          <p:cNvSpPr>
            <a:spLocks noGrp="1"/>
          </p:cNvSpPr>
          <p:nvPr>
            <p:ph type="title"/>
          </p:nvPr>
        </p:nvSpPr>
        <p:spPr>
          <a:xfrm>
            <a:off x="2224403" y="1113698"/>
            <a:ext cx="8229600" cy="2345264"/>
          </a:xfrm>
        </p:spPr>
        <p:txBody>
          <a:bodyPr vert="horz" lIns="91440" tIns="45720" rIns="91440" bIns="45720" rtlCol="0" anchor="b">
            <a:normAutofit/>
          </a:bodyPr>
          <a:lstStyle/>
          <a:p>
            <a:r>
              <a:rPr lang="en-US" sz="7200">
                <a:solidFill>
                  <a:schemeClr val="bg1"/>
                </a:solidFill>
              </a:rPr>
              <a:t>From Newcastle to South Shields</a:t>
            </a:r>
          </a:p>
        </p:txBody>
      </p:sp>
      <p:sp>
        <p:nvSpPr>
          <p:cNvPr id="5" name="Text Placeholder 4">
            <a:extLst>
              <a:ext uri="{FF2B5EF4-FFF2-40B4-BE49-F238E27FC236}">
                <a16:creationId xmlns:a16="http://schemas.microsoft.com/office/drawing/2014/main" id="{A3B69887-83C5-9627-BD15-A3E5EF450A22}"/>
              </a:ext>
            </a:extLst>
          </p:cNvPr>
          <p:cNvSpPr>
            <a:spLocks noGrp="1"/>
          </p:cNvSpPr>
          <p:nvPr>
            <p:ph type="body" idx="1"/>
          </p:nvPr>
        </p:nvSpPr>
        <p:spPr>
          <a:xfrm>
            <a:off x="2453003" y="3729894"/>
            <a:ext cx="7772400" cy="1320802"/>
          </a:xfrm>
        </p:spPr>
        <p:txBody>
          <a:bodyPr vert="horz" lIns="91440" tIns="45720" rIns="91440" bIns="45720" rtlCol="0" anchor="t">
            <a:normAutofit/>
          </a:bodyPr>
          <a:lstStyle/>
          <a:p>
            <a:r>
              <a:rPr lang="en-US" sz="2100">
                <a:solidFill>
                  <a:schemeClr val="bg1"/>
                </a:solidFill>
              </a:rPr>
              <a:t>…and back again</a:t>
            </a:r>
          </a:p>
        </p:txBody>
      </p:sp>
      <p:grpSp>
        <p:nvGrpSpPr>
          <p:cNvPr id="10" name="Group 27">
            <a:extLst>
              <a:ext uri="{FF2B5EF4-FFF2-40B4-BE49-F238E27FC236}">
                <a16:creationId xmlns:a16="http://schemas.microsoft.com/office/drawing/2014/main" id="{8EE0B2C4-662B-49D2-9347-AE3E1A3FDA1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756762" y="2"/>
            <a:ext cx="658368" cy="6856213"/>
            <a:chOff x="5756762" y="2"/>
            <a:chExt cx="658368" cy="6856213"/>
          </a:xfrm>
        </p:grpSpPr>
        <p:sp useBgFill="1">
          <p:nvSpPr>
            <p:cNvPr id="29" name="Rounded Rectangle 20">
              <a:extLst>
                <a:ext uri="{FF2B5EF4-FFF2-40B4-BE49-F238E27FC236}">
                  <a16:creationId xmlns:a16="http://schemas.microsoft.com/office/drawing/2014/main" id="{0198DF46-6765-4000-86C1-DE523729E8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6063086" y="426382"/>
              <a:ext cx="45720" cy="658368"/>
            </a:xfrm>
            <a:prstGeom prst="roundRect">
              <a:avLst>
                <a:gd name="adj" fmla="val 50000"/>
              </a:avLst>
            </a:prstGeom>
            <a:ln w="9525">
              <a:noFill/>
            </a:ln>
            <a:effectLst>
              <a:innerShdw blurRad="114300">
                <a:prstClr val="black">
                  <a:alpha val="86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Picture 29">
              <a:extLst>
                <a:ext uri="{FF2B5EF4-FFF2-40B4-BE49-F238E27FC236}">
                  <a16:creationId xmlns:a16="http://schemas.microsoft.com/office/drawing/2014/main" id="{0A51A0C6-8760-4900-9C84-407DA025BCD6}"/>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sp useBgFill="1">
          <p:nvSpPr>
            <p:cNvPr id="31" name="Rounded Rectangle 23">
              <a:extLst>
                <a:ext uri="{FF2B5EF4-FFF2-40B4-BE49-F238E27FC236}">
                  <a16:creationId xmlns:a16="http://schemas.microsoft.com/office/drawing/2014/main" id="{733FE318-0DA3-4162-95B3-12B2C6C43D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6063086" y="5769570"/>
              <a:ext cx="45720" cy="658368"/>
            </a:xfrm>
            <a:prstGeom prst="roundRect">
              <a:avLst>
                <a:gd name="adj" fmla="val 50000"/>
              </a:avLst>
            </a:prstGeom>
            <a:ln w="9525">
              <a:noFill/>
            </a:ln>
            <a:effectLst>
              <a:innerShdw blurRad="114300">
                <a:prstClr val="black">
                  <a:alpha val="86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2" name="Picture 31">
              <a:extLst>
                <a:ext uri="{FF2B5EF4-FFF2-40B4-BE49-F238E27FC236}">
                  <a16:creationId xmlns:a16="http://schemas.microsoft.com/office/drawing/2014/main" id="{67669D81-1C5E-4899-B0ED-9CB1D8CDB140}"/>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Tree>
    <p:extLst>
      <p:ext uri="{BB962C8B-B14F-4D97-AF65-F5344CB8AC3E}">
        <p14:creationId xmlns:p14="http://schemas.microsoft.com/office/powerpoint/2010/main" val="5663665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4F7B9026-36AD-42E4-B172-8D68F3A339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Picture 1">
            <a:extLst>
              <a:ext uri="{FF2B5EF4-FFF2-40B4-BE49-F238E27FC236}">
                <a16:creationId xmlns:a16="http://schemas.microsoft.com/office/drawing/2014/main" id="{12C4CEDD-F60A-B84B-95B0-3381FF1042D1}"/>
              </a:ext>
            </a:extLst>
          </p:cNvPr>
          <p:cNvPicPr>
            <a:picLocks noChangeAspect="1"/>
          </p:cNvPicPr>
          <p:nvPr/>
        </p:nvPicPr>
        <p:blipFill rotWithShape="1">
          <a:blip r:embed="rId2"/>
          <a:srcRect l="1337" r="5123" b="-3"/>
          <a:stretch/>
        </p:blipFill>
        <p:spPr>
          <a:xfrm>
            <a:off x="192528" y="171716"/>
            <a:ext cx="3793268" cy="6514565"/>
          </a:xfrm>
          <a:prstGeom prst="rect">
            <a:avLst/>
          </a:prstGeom>
        </p:spPr>
      </p:pic>
      <p:pic>
        <p:nvPicPr>
          <p:cNvPr id="6" name="Picture 5">
            <a:extLst>
              <a:ext uri="{FF2B5EF4-FFF2-40B4-BE49-F238E27FC236}">
                <a16:creationId xmlns:a16="http://schemas.microsoft.com/office/drawing/2014/main" id="{018AF816-5025-5378-CCAF-34DE478096C7}"/>
              </a:ext>
            </a:extLst>
          </p:cNvPr>
          <p:cNvPicPr>
            <a:picLocks noChangeAspect="1"/>
          </p:cNvPicPr>
          <p:nvPr/>
        </p:nvPicPr>
        <p:blipFill rotWithShape="1">
          <a:blip r:embed="rId3"/>
          <a:srcRect l="11379" r="10376" b="-3"/>
          <a:stretch/>
        </p:blipFill>
        <p:spPr>
          <a:xfrm>
            <a:off x="8206203" y="171716"/>
            <a:ext cx="3822924" cy="6514565"/>
          </a:xfrm>
          <a:prstGeom prst="rect">
            <a:avLst/>
          </a:prstGeom>
        </p:spPr>
      </p:pic>
      <p:pic>
        <p:nvPicPr>
          <p:cNvPr id="4" name="Picture 3" descr="A picture containing text, shelf, book, indoor&#10;&#10;Description automatically generated">
            <a:extLst>
              <a:ext uri="{FF2B5EF4-FFF2-40B4-BE49-F238E27FC236}">
                <a16:creationId xmlns:a16="http://schemas.microsoft.com/office/drawing/2014/main" id="{1FF29ED7-8724-0E44-69BB-09409D28C2A5}"/>
              </a:ext>
            </a:extLst>
          </p:cNvPr>
          <p:cNvPicPr>
            <a:picLocks noChangeAspect="1"/>
          </p:cNvPicPr>
          <p:nvPr/>
        </p:nvPicPr>
        <p:blipFill rotWithShape="1">
          <a:blip r:embed="rId4">
            <a:extLst>
              <a:ext uri="{28A0092B-C50C-407E-A947-70E740481C1C}">
                <a14:useLocalDpi xmlns:a14="http://schemas.microsoft.com/office/drawing/2010/main" val="0"/>
              </a:ext>
            </a:extLst>
          </a:blip>
          <a:srcRect l="10177" r="12067" b="-3"/>
          <a:stretch/>
        </p:blipFill>
        <p:spPr>
          <a:xfrm>
            <a:off x="4196496" y="171716"/>
            <a:ext cx="3799007" cy="6514565"/>
          </a:xfrm>
          <a:prstGeom prst="rect">
            <a:avLst/>
          </a:prstGeom>
        </p:spPr>
      </p:pic>
    </p:spTree>
    <p:extLst>
      <p:ext uri="{BB962C8B-B14F-4D97-AF65-F5344CB8AC3E}">
        <p14:creationId xmlns:p14="http://schemas.microsoft.com/office/powerpoint/2010/main" val="5271746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0607012-C04D-0E48-520E-EC8C896CAD83}"/>
              </a:ext>
            </a:extLst>
          </p:cNvPr>
          <p:cNvPicPr>
            <a:picLocks noChangeAspect="1"/>
          </p:cNvPicPr>
          <p:nvPr/>
        </p:nvPicPr>
        <p:blipFill>
          <a:blip r:embed="rId2"/>
          <a:stretch>
            <a:fillRect/>
          </a:stretch>
        </p:blipFill>
        <p:spPr>
          <a:xfrm>
            <a:off x="1809236" y="581671"/>
            <a:ext cx="2405993" cy="5694658"/>
          </a:xfrm>
          <a:prstGeom prst="rect">
            <a:avLst/>
          </a:prstGeom>
        </p:spPr>
      </p:pic>
      <p:cxnSp>
        <p:nvCxnSpPr>
          <p:cNvPr id="20" name="Straight Connector 19">
            <a:extLst>
              <a:ext uri="{FF2B5EF4-FFF2-40B4-BE49-F238E27FC236}">
                <a16:creationId xmlns:a16="http://schemas.microsoft.com/office/drawing/2014/main" id="{DCD67800-37AC-4E14-89B0-F79DCB3FB86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165600" y="1573887"/>
            <a:ext cx="0" cy="3710227"/>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04E3FFE1-C7C7-4211-9C06-97B36000C229}"/>
              </a:ext>
            </a:extLst>
          </p:cNvPr>
          <p:cNvPicPr>
            <a:picLocks noChangeAspect="1"/>
          </p:cNvPicPr>
          <p:nvPr/>
        </p:nvPicPr>
        <p:blipFill>
          <a:blip r:embed="rId3"/>
          <a:stretch>
            <a:fillRect/>
          </a:stretch>
        </p:blipFill>
        <p:spPr>
          <a:xfrm>
            <a:off x="4451928" y="630447"/>
            <a:ext cx="3316284" cy="5597106"/>
          </a:xfrm>
          <a:prstGeom prst="rect">
            <a:avLst/>
          </a:prstGeom>
        </p:spPr>
      </p:pic>
      <p:cxnSp>
        <p:nvCxnSpPr>
          <p:cNvPr id="24" name="Straight Connector 21">
            <a:extLst>
              <a:ext uri="{FF2B5EF4-FFF2-40B4-BE49-F238E27FC236}">
                <a16:creationId xmlns:a16="http://schemas.microsoft.com/office/drawing/2014/main" id="{20F1788F-A5AE-4188-8274-F7F2E3833EC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995920" y="1573887"/>
            <a:ext cx="0" cy="3710227"/>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E0F58E09-4CB6-712C-B4D1-7556FCA4C9DF}"/>
              </a:ext>
            </a:extLst>
          </p:cNvPr>
          <p:cNvPicPr>
            <a:picLocks noChangeAspect="1"/>
          </p:cNvPicPr>
          <p:nvPr/>
        </p:nvPicPr>
        <p:blipFill>
          <a:blip r:embed="rId4"/>
          <a:stretch>
            <a:fillRect/>
          </a:stretch>
        </p:blipFill>
        <p:spPr>
          <a:xfrm>
            <a:off x="7981146" y="581671"/>
            <a:ext cx="2975459" cy="5694658"/>
          </a:xfrm>
          <a:prstGeom prst="rect">
            <a:avLst/>
          </a:prstGeom>
        </p:spPr>
      </p:pic>
    </p:spTree>
    <p:extLst>
      <p:ext uri="{BB962C8B-B14F-4D97-AF65-F5344CB8AC3E}">
        <p14:creationId xmlns:p14="http://schemas.microsoft.com/office/powerpoint/2010/main" val="37223331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Who is Claudia?</a:t>
            </a:r>
          </a:p>
        </p:txBody>
      </p:sp>
      <p:sp>
        <p:nvSpPr>
          <p:cNvPr id="3" name="Content Placeholder 2"/>
          <p:cNvSpPr>
            <a:spLocks noGrp="1"/>
          </p:cNvSpPr>
          <p:nvPr>
            <p:ph idx="1"/>
          </p:nvPr>
        </p:nvSpPr>
        <p:spPr>
          <a:xfrm>
            <a:off x="4367808" y="2743200"/>
            <a:ext cx="6101409" cy="3191933"/>
          </a:xfrm>
        </p:spPr>
        <p:txBody>
          <a:bodyPr>
            <a:normAutofit/>
          </a:bodyPr>
          <a:lstStyle/>
          <a:p>
            <a:r>
              <a:rPr lang="en-GB" dirty="0"/>
              <a:t>St Claudia </a:t>
            </a:r>
            <a:r>
              <a:rPr lang="en-GB" dirty="0" err="1"/>
              <a:t>Procula</a:t>
            </a:r>
            <a:r>
              <a:rPr lang="en-GB" dirty="0"/>
              <a:t>?</a:t>
            </a:r>
          </a:p>
          <a:p>
            <a:pPr>
              <a:buNone/>
            </a:pPr>
            <a:endParaRPr lang="en-GB" dirty="0"/>
          </a:p>
          <a:p>
            <a:r>
              <a:rPr lang="en-GB" dirty="0"/>
              <a:t>St Claudia, mother of St Eugenia?</a:t>
            </a:r>
          </a:p>
          <a:p>
            <a:endParaRPr lang="en-GB" dirty="0"/>
          </a:p>
          <a:p>
            <a:r>
              <a:rPr lang="en-GB" dirty="0"/>
              <a:t>St Claudia, also known as Princess Claudia, of Britain?</a:t>
            </a:r>
          </a:p>
        </p:txBody>
      </p:sp>
      <p:pic>
        <p:nvPicPr>
          <p:cNvPr id="4" name="Picture 3" descr="Claud1s.png"/>
          <p:cNvPicPr>
            <a:picLocks noChangeAspect="1"/>
          </p:cNvPicPr>
          <p:nvPr/>
        </p:nvPicPr>
        <p:blipFill>
          <a:blip r:embed="rId2" cstate="print"/>
          <a:stretch>
            <a:fillRect/>
          </a:stretch>
        </p:blipFill>
        <p:spPr>
          <a:xfrm>
            <a:off x="1569155" y="1083473"/>
            <a:ext cx="1753499" cy="5300351"/>
          </a:xfrm>
          <a:prstGeom prst="rect">
            <a:avLst/>
          </a:prstGeom>
          <a:effectLst>
            <a:outerShdw blurRad="76200" dir="13500000" sy="23000" kx="1200000" algn="br" rotWithShape="0">
              <a:prstClr val="black">
                <a:alpha val="20000"/>
              </a:prstClr>
            </a:outerShdw>
          </a:effectLst>
        </p:spPr>
      </p:pic>
    </p:spTree>
    <p:extLst>
      <p:ext uri="{BB962C8B-B14F-4D97-AF65-F5344CB8AC3E}">
        <p14:creationId xmlns:p14="http://schemas.microsoft.com/office/powerpoint/2010/main" val="33482361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 name="Group 27">
            <a:extLst>
              <a:ext uri="{FF2B5EF4-FFF2-40B4-BE49-F238E27FC236}">
                <a16:creationId xmlns:a16="http://schemas.microsoft.com/office/drawing/2014/main" id="{162BBE41-3095-49CE-89C1-7419C2AE746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useBgFill="1">
          <p:nvSpPr>
            <p:cNvPr id="29" name="Rectangle 28">
              <a:extLst>
                <a:ext uri="{FF2B5EF4-FFF2-40B4-BE49-F238E27FC236}">
                  <a16:creationId xmlns:a16="http://schemas.microsoft.com/office/drawing/2014/main" id="{993D86F2-481D-41A1-AC48-ECDDA6FE7F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0" name="Group 29">
              <a:extLst>
                <a:ext uri="{FF2B5EF4-FFF2-40B4-BE49-F238E27FC236}">
                  <a16:creationId xmlns:a16="http://schemas.microsoft.com/office/drawing/2014/main" id="{3EB20293-0839-4D05-8EAC-A70AB511DEC9}"/>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0" y="0"/>
              <a:ext cx="12188825" cy="6856215"/>
              <a:chOff x="0" y="0"/>
              <a:chExt cx="12188825" cy="6856215"/>
            </a:xfrm>
          </p:grpSpPr>
          <p:pic>
            <p:nvPicPr>
              <p:cNvPr id="31" name="Picture 30">
                <a:extLst>
                  <a:ext uri="{FF2B5EF4-FFF2-40B4-BE49-F238E27FC236}">
                    <a16:creationId xmlns:a16="http://schemas.microsoft.com/office/drawing/2014/main" id="{9DB783BF-AAFA-4C30-9EBC-2C65607B1FCC}"/>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2" name="Rectangle 31">
                <a:extLst>
                  <a:ext uri="{FF2B5EF4-FFF2-40B4-BE49-F238E27FC236}">
                    <a16:creationId xmlns:a16="http://schemas.microsoft.com/office/drawing/2014/main" id="{F2179E01-03C0-4BC2-B367-033DE0277F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33" name="Picture 32">
                <a:extLst>
                  <a:ext uri="{FF2B5EF4-FFF2-40B4-BE49-F238E27FC236}">
                    <a16:creationId xmlns:a16="http://schemas.microsoft.com/office/drawing/2014/main" id="{C78A877D-DF93-425E-A672-8A326E4ACACD}"/>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34" name="Picture 33">
                <a:extLst>
                  <a:ext uri="{FF2B5EF4-FFF2-40B4-BE49-F238E27FC236}">
                    <a16:creationId xmlns:a16="http://schemas.microsoft.com/office/drawing/2014/main" id="{24B8C1B4-5CAB-40A2-A8D8-6819FAA2FFCE}"/>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grpSp>
      <p:sp>
        <p:nvSpPr>
          <p:cNvPr id="2" name="Title 1">
            <a:extLst>
              <a:ext uri="{FF2B5EF4-FFF2-40B4-BE49-F238E27FC236}">
                <a16:creationId xmlns:a16="http://schemas.microsoft.com/office/drawing/2014/main" id="{FCF42198-6270-46AC-8E9B-6D373223D227}"/>
              </a:ext>
            </a:extLst>
          </p:cNvPr>
          <p:cNvSpPr>
            <a:spLocks noGrp="1"/>
          </p:cNvSpPr>
          <p:nvPr>
            <p:ph type="ctrTitle"/>
          </p:nvPr>
        </p:nvSpPr>
        <p:spPr>
          <a:xfrm>
            <a:off x="1072267" y="1041401"/>
            <a:ext cx="6528018" cy="2345264"/>
          </a:xfrm>
        </p:spPr>
        <p:txBody>
          <a:bodyPr>
            <a:normAutofit/>
          </a:bodyPr>
          <a:lstStyle/>
          <a:p>
            <a:r>
              <a:rPr lang="en-GB"/>
              <a:t>The case for Princess Claudia of Britain</a:t>
            </a:r>
          </a:p>
        </p:txBody>
      </p:sp>
      <p:sp>
        <p:nvSpPr>
          <p:cNvPr id="3" name="Subtitle 2">
            <a:extLst>
              <a:ext uri="{FF2B5EF4-FFF2-40B4-BE49-F238E27FC236}">
                <a16:creationId xmlns:a16="http://schemas.microsoft.com/office/drawing/2014/main" id="{11DA53E8-92EF-4953-BF2C-F003C6DC38E3}"/>
              </a:ext>
            </a:extLst>
          </p:cNvPr>
          <p:cNvSpPr>
            <a:spLocks noGrp="1"/>
          </p:cNvSpPr>
          <p:nvPr>
            <p:ph type="subTitle" idx="1"/>
          </p:nvPr>
        </p:nvSpPr>
        <p:spPr>
          <a:xfrm>
            <a:off x="1072267" y="3657597"/>
            <a:ext cx="6528018" cy="1320802"/>
          </a:xfrm>
        </p:spPr>
        <p:txBody>
          <a:bodyPr>
            <a:normAutofit/>
          </a:bodyPr>
          <a:lstStyle/>
          <a:p>
            <a:r>
              <a:rPr lang="en-GB"/>
              <a:t>Where did the ‘Princess Claudia’ idea come from, how did it catch on, and why did it disappear from the historical record?</a:t>
            </a:r>
          </a:p>
        </p:txBody>
      </p:sp>
      <p:cxnSp>
        <p:nvCxnSpPr>
          <p:cNvPr id="36" name="Straight Connector 35">
            <a:extLst>
              <a:ext uri="{FF2B5EF4-FFF2-40B4-BE49-F238E27FC236}">
                <a16:creationId xmlns:a16="http://schemas.microsoft.com/office/drawing/2014/main" id="{1C517F68-D05B-49EE-AC4A-4FA30812DEA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08045" y="3541181"/>
            <a:ext cx="6492240" cy="0"/>
          </a:xfrm>
          <a:prstGeom prst="line">
            <a:avLst/>
          </a:prstGeom>
        </p:spPr>
        <p:style>
          <a:lnRef idx="2">
            <a:schemeClr val="accent1"/>
          </a:lnRef>
          <a:fillRef idx="0">
            <a:schemeClr val="accent1"/>
          </a:fillRef>
          <a:effectRef idx="1">
            <a:schemeClr val="accent1"/>
          </a:effectRef>
          <a:fontRef idx="minor">
            <a:schemeClr val="tx1"/>
          </a:fontRef>
        </p:style>
      </p:cxnSp>
      <p:sp>
        <p:nvSpPr>
          <p:cNvPr id="38" name="Rectangle 37">
            <a:extLst>
              <a:ext uri="{FF2B5EF4-FFF2-40B4-BE49-F238E27FC236}">
                <a16:creationId xmlns:a16="http://schemas.microsoft.com/office/drawing/2014/main" id="{6C4BC600-0AE0-41C9-BE5F-6001D8DA69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54662" y="1092200"/>
            <a:ext cx="3059206" cy="4515104"/>
          </a:xfrm>
          <a:prstGeom prst="rect">
            <a:avLst/>
          </a:prstGeom>
          <a:solidFill>
            <a:schemeClr val="bg1"/>
          </a:solidFill>
          <a:ln w="57150" cmpd="thickThin">
            <a:solidFill>
              <a:schemeClr val="tx1">
                <a:lumMod val="50000"/>
                <a:lumOff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ED16B361-9F20-4AC3-3295-25B315E6A16A}"/>
              </a:ext>
            </a:extLst>
          </p:cNvPr>
          <p:cNvPicPr>
            <a:picLocks noChangeAspect="1"/>
          </p:cNvPicPr>
          <p:nvPr/>
        </p:nvPicPr>
        <p:blipFill>
          <a:blip r:embed="rId4"/>
          <a:stretch>
            <a:fillRect/>
          </a:stretch>
        </p:blipFill>
        <p:spPr>
          <a:xfrm>
            <a:off x="8192777" y="1167026"/>
            <a:ext cx="2782976" cy="4365452"/>
          </a:xfrm>
          <a:prstGeom prst="rect">
            <a:avLst/>
          </a:prstGeom>
        </p:spPr>
      </p:pic>
    </p:spTree>
    <p:extLst>
      <p:ext uri="{BB962C8B-B14F-4D97-AF65-F5344CB8AC3E}">
        <p14:creationId xmlns:p14="http://schemas.microsoft.com/office/powerpoint/2010/main" val="16686797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C05791D-157B-4AA2-82CA-BE441DF4B8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201BA73-6DE9-4B29-9666-64915B963D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4662" y="469900"/>
            <a:ext cx="11239500" cy="5918200"/>
          </a:xfrm>
          <a:prstGeom prst="rect">
            <a:avLst/>
          </a:prstGeom>
          <a:solidFill>
            <a:schemeClr val="bg2">
              <a:lumMod val="90000"/>
              <a:lumOff val="10000"/>
            </a:schemeClr>
          </a:solidFill>
          <a:ln>
            <a:noFill/>
          </a:ln>
          <a:effectLst>
            <a:outerShdw blurRad="50800" dist="38100" dir="5400000" algn="t" rotWithShape="0">
              <a:srgbClr val="373737">
                <a:alpha val="40000"/>
              </a:srgbClr>
            </a:outerShdw>
          </a:effectLst>
          <a:scene3d>
            <a:camera prst="orthographicFront"/>
            <a:lightRig rig="balanced" dir="t"/>
          </a:scene3d>
          <a:sp3d>
            <a:contourClr>
              <a:schemeClr val="tx2">
                <a:lumMod val="75000"/>
                <a:lumOff val="25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1F75129-64DA-4018-B855-6DB3D06BC8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6" name="Rectangle 5">
            <a:extLst>
              <a:ext uri="{FF2B5EF4-FFF2-40B4-BE49-F238E27FC236}">
                <a16:creationId xmlns:a16="http://schemas.microsoft.com/office/drawing/2014/main" id="{E5EC4DE2-0369-4119-6576-FC8A72AFE062}"/>
              </a:ext>
            </a:extLst>
          </p:cNvPr>
          <p:cNvSpPr/>
          <p:nvPr/>
        </p:nvSpPr>
        <p:spPr>
          <a:xfrm>
            <a:off x="618744" y="609600"/>
            <a:ext cx="10954512" cy="5638800"/>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1295402" y="982132"/>
            <a:ext cx="9601196" cy="1303867"/>
          </a:xfrm>
        </p:spPr>
        <p:txBody>
          <a:bodyPr>
            <a:normAutofit/>
          </a:bodyPr>
          <a:lstStyle/>
          <a:p>
            <a:r>
              <a:rPr lang="en-GB" dirty="0"/>
              <a:t>A Claudia in the Bible</a:t>
            </a:r>
          </a:p>
        </p:txBody>
      </p:sp>
      <p:sp>
        <p:nvSpPr>
          <p:cNvPr id="3" name="Content Placeholder 2"/>
          <p:cNvSpPr>
            <a:spLocks noGrp="1"/>
          </p:cNvSpPr>
          <p:nvPr>
            <p:ph idx="1"/>
          </p:nvPr>
        </p:nvSpPr>
        <p:spPr>
          <a:xfrm>
            <a:off x="1295401" y="2556932"/>
            <a:ext cx="7437538" cy="3214694"/>
          </a:xfrm>
        </p:spPr>
        <p:txBody>
          <a:bodyPr>
            <a:normAutofit fontScale="85000" lnSpcReduction="10000"/>
          </a:bodyPr>
          <a:lstStyle/>
          <a:p>
            <a:pPr marL="0" indent="0">
              <a:buNone/>
            </a:pPr>
            <a:r>
              <a:rPr lang="en-GB" dirty="0"/>
              <a:t>St. Paul’s letter to Timothy (2 Timothy 4.21):</a:t>
            </a:r>
          </a:p>
          <a:p>
            <a:pPr marL="0" indent="0">
              <a:buNone/>
            </a:pPr>
            <a:r>
              <a:rPr lang="el-GR" b="0" i="0" dirty="0">
                <a:solidFill>
                  <a:schemeClr val="tx1">
                    <a:lumMod val="95000"/>
                  </a:schemeClr>
                </a:solidFill>
                <a:effectLst/>
                <a:latin typeface="Cardo"/>
              </a:rPr>
              <a:t>Ἀσπάζεταί σε Εὔβουλος καὶ Πούδης καὶ Λίνος καὶ Κλαυδία καὶ οἱ ἀδελφοὶ πάντες.</a:t>
            </a:r>
            <a:endParaRPr lang="en-GB" dirty="0">
              <a:solidFill>
                <a:schemeClr val="tx1">
                  <a:lumMod val="95000"/>
                </a:schemeClr>
              </a:solidFill>
            </a:endParaRPr>
          </a:p>
          <a:p>
            <a:pPr marL="0" indent="0">
              <a:buNone/>
            </a:pPr>
            <a:r>
              <a:rPr lang="en-GB" dirty="0"/>
              <a:t>‘</a:t>
            </a:r>
            <a:r>
              <a:rPr lang="en-GB" dirty="0" err="1"/>
              <a:t>Eubulus</a:t>
            </a:r>
            <a:r>
              <a:rPr lang="en-GB" dirty="0"/>
              <a:t> greets you, and </a:t>
            </a:r>
            <a:r>
              <a:rPr lang="en-GB" dirty="0" err="1"/>
              <a:t>Pudens</a:t>
            </a:r>
            <a:r>
              <a:rPr lang="en-GB" dirty="0"/>
              <a:t>, and Linus, and Claudia, and all the brothers’.</a:t>
            </a:r>
          </a:p>
          <a:p>
            <a:pPr marL="0" indent="0">
              <a:buNone/>
            </a:pPr>
            <a:endParaRPr lang="en-GB" dirty="0"/>
          </a:p>
          <a:p>
            <a:pPr marL="0" indent="0">
              <a:buNone/>
            </a:pPr>
            <a:r>
              <a:rPr lang="en-GB" dirty="0"/>
              <a:t>The letter suggests that a woman named Claudia and a man named </a:t>
            </a:r>
            <a:r>
              <a:rPr lang="en-GB" dirty="0" err="1"/>
              <a:t>Pudens</a:t>
            </a:r>
            <a:r>
              <a:rPr lang="en-GB" dirty="0"/>
              <a:t> are known to Paul (although he doesn’t mention them again). These two names pop up somewhere else…</a:t>
            </a:r>
          </a:p>
        </p:txBody>
      </p:sp>
      <p:pic>
        <p:nvPicPr>
          <p:cNvPr id="4" name="Picture 3">
            <a:extLst>
              <a:ext uri="{FF2B5EF4-FFF2-40B4-BE49-F238E27FC236}">
                <a16:creationId xmlns:a16="http://schemas.microsoft.com/office/drawing/2014/main" id="{E34E1C4C-FE10-B980-E2CB-FFB884C8DFC8}"/>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Lst>
          </a:blip>
          <a:stretch>
            <a:fillRect/>
          </a:stretch>
        </p:blipFill>
        <p:spPr>
          <a:xfrm>
            <a:off x="8340038" y="3120646"/>
            <a:ext cx="4439128" cy="3737354"/>
          </a:xfrm>
          <a:prstGeom prst="rect">
            <a:avLst/>
          </a:prstGeom>
        </p:spPr>
      </p:pic>
    </p:spTree>
    <p:extLst>
      <p:ext uri="{BB962C8B-B14F-4D97-AF65-F5344CB8AC3E}">
        <p14:creationId xmlns:p14="http://schemas.microsoft.com/office/powerpoint/2010/main" val="14856416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solidFill>
                  <a:schemeClr val="tx2">
                    <a:lumMod val="85000"/>
                    <a:lumOff val="15000"/>
                  </a:schemeClr>
                </a:solidFill>
              </a:rPr>
              <a:t>A Claudia in Martial’s </a:t>
            </a:r>
            <a:r>
              <a:rPr lang="en-GB" i="1" dirty="0">
                <a:solidFill>
                  <a:schemeClr val="tx2">
                    <a:lumMod val="85000"/>
                    <a:lumOff val="15000"/>
                  </a:schemeClr>
                </a:solidFill>
              </a:rPr>
              <a:t>Epigrams</a:t>
            </a:r>
            <a:endParaRPr lang="en-GB" dirty="0">
              <a:solidFill>
                <a:schemeClr val="tx2">
                  <a:lumMod val="85000"/>
                  <a:lumOff val="15000"/>
                </a:schemeClr>
              </a:solidFill>
            </a:endParaRPr>
          </a:p>
        </p:txBody>
      </p:sp>
      <p:sp>
        <p:nvSpPr>
          <p:cNvPr id="3" name="Content Placeholder 2"/>
          <p:cNvSpPr>
            <a:spLocks noGrp="1"/>
          </p:cNvSpPr>
          <p:nvPr>
            <p:ph sz="half" idx="1"/>
          </p:nvPr>
        </p:nvSpPr>
        <p:spPr/>
        <p:txBody>
          <a:bodyPr>
            <a:normAutofit fontScale="55000" lnSpcReduction="20000"/>
          </a:bodyPr>
          <a:lstStyle/>
          <a:p>
            <a:pPr marL="0" indent="0">
              <a:lnSpc>
                <a:spcPct val="90000"/>
              </a:lnSpc>
              <a:buNone/>
            </a:pPr>
            <a:r>
              <a:rPr lang="en-GB" sz="2000" dirty="0">
                <a:latin typeface="Poppins" panose="00000500000000000000" pitchFamily="2" charset="0"/>
                <a:cs typeface="Poppins" panose="00000500000000000000" pitchFamily="2" charset="0"/>
              </a:rPr>
              <a:t>IV.13: mentions a Claudia Peregrina, who is about to be married to </a:t>
            </a:r>
            <a:r>
              <a:rPr lang="en-GB" sz="2000" dirty="0" err="1">
                <a:latin typeface="Poppins" panose="00000500000000000000" pitchFamily="2" charset="0"/>
                <a:cs typeface="Poppins" panose="00000500000000000000" pitchFamily="2" charset="0"/>
              </a:rPr>
              <a:t>Martial’s</a:t>
            </a:r>
            <a:r>
              <a:rPr lang="en-GB" sz="2000" dirty="0">
                <a:latin typeface="Poppins" panose="00000500000000000000" pitchFamily="2" charset="0"/>
                <a:cs typeface="Poppins" panose="00000500000000000000" pitchFamily="2" charset="0"/>
              </a:rPr>
              <a:t> friend </a:t>
            </a:r>
            <a:r>
              <a:rPr lang="en-GB" sz="2000" dirty="0" err="1">
                <a:latin typeface="Poppins" panose="00000500000000000000" pitchFamily="2" charset="0"/>
                <a:cs typeface="Poppins" panose="00000500000000000000" pitchFamily="2" charset="0"/>
              </a:rPr>
              <a:t>Pudens</a:t>
            </a:r>
            <a:r>
              <a:rPr lang="en-GB" sz="2000" dirty="0">
                <a:latin typeface="Poppins" panose="00000500000000000000" pitchFamily="2" charset="0"/>
                <a:cs typeface="Poppins" panose="00000500000000000000" pitchFamily="2" charset="0"/>
              </a:rPr>
              <a:t>.</a:t>
            </a:r>
          </a:p>
          <a:p>
            <a:pPr>
              <a:lnSpc>
                <a:spcPct val="90000"/>
              </a:lnSpc>
            </a:pPr>
            <a:endParaRPr lang="en-GB" sz="2000" dirty="0">
              <a:latin typeface="Poppins" panose="00000500000000000000" pitchFamily="2" charset="0"/>
              <a:cs typeface="Poppins" panose="00000500000000000000" pitchFamily="2" charset="0"/>
            </a:endParaRPr>
          </a:p>
          <a:p>
            <a:pPr marL="0" indent="0">
              <a:lnSpc>
                <a:spcPct val="120000"/>
              </a:lnSpc>
              <a:buNone/>
            </a:pPr>
            <a:r>
              <a:rPr lang="en-GB" sz="2000" dirty="0">
                <a:latin typeface="Poppins" panose="00000500000000000000" pitchFamily="2" charset="0"/>
                <a:cs typeface="Poppins" panose="00000500000000000000" pitchFamily="2" charset="0"/>
              </a:rPr>
              <a:t>Claudia, </a:t>
            </a:r>
            <a:r>
              <a:rPr lang="en-GB" sz="2000" dirty="0" err="1">
                <a:latin typeface="Poppins" panose="00000500000000000000" pitchFamily="2" charset="0"/>
                <a:cs typeface="Poppins" panose="00000500000000000000" pitchFamily="2" charset="0"/>
              </a:rPr>
              <a:t>Rufe</a:t>
            </a:r>
            <a:r>
              <a:rPr lang="en-GB" sz="2000" dirty="0">
                <a:latin typeface="Poppins" panose="00000500000000000000" pitchFamily="2" charset="0"/>
                <a:cs typeface="Poppins" panose="00000500000000000000" pitchFamily="2" charset="0"/>
              </a:rPr>
              <a:t>, </a:t>
            </a:r>
            <a:r>
              <a:rPr lang="en-GB" sz="2000" dirty="0" err="1">
                <a:latin typeface="Poppins" panose="00000500000000000000" pitchFamily="2" charset="0"/>
                <a:cs typeface="Poppins" panose="00000500000000000000" pitchFamily="2" charset="0"/>
              </a:rPr>
              <a:t>meo</a:t>
            </a:r>
            <a:r>
              <a:rPr lang="en-GB" sz="2000" dirty="0">
                <a:latin typeface="Poppins" panose="00000500000000000000" pitchFamily="2" charset="0"/>
                <a:cs typeface="Poppins" panose="00000500000000000000" pitchFamily="2" charset="0"/>
              </a:rPr>
              <a:t> </a:t>
            </a:r>
            <a:r>
              <a:rPr lang="en-GB" sz="2000" dirty="0" err="1">
                <a:latin typeface="Poppins" panose="00000500000000000000" pitchFamily="2" charset="0"/>
                <a:cs typeface="Poppins" panose="00000500000000000000" pitchFamily="2" charset="0"/>
              </a:rPr>
              <a:t>nubit</a:t>
            </a:r>
            <a:r>
              <a:rPr lang="en-GB" sz="2000" dirty="0">
                <a:latin typeface="Poppins" panose="00000500000000000000" pitchFamily="2" charset="0"/>
                <a:cs typeface="Poppins" panose="00000500000000000000" pitchFamily="2" charset="0"/>
              </a:rPr>
              <a:t> Peregrina </a:t>
            </a:r>
            <a:r>
              <a:rPr lang="en-GB" sz="2000" dirty="0" err="1">
                <a:latin typeface="Poppins" panose="00000500000000000000" pitchFamily="2" charset="0"/>
                <a:cs typeface="Poppins" panose="00000500000000000000" pitchFamily="2" charset="0"/>
              </a:rPr>
              <a:t>Pudenti</a:t>
            </a:r>
            <a:r>
              <a:rPr lang="en-GB" sz="2000" dirty="0">
                <a:latin typeface="Poppins" panose="00000500000000000000" pitchFamily="2" charset="0"/>
                <a:cs typeface="Poppins" panose="00000500000000000000" pitchFamily="2" charset="0"/>
              </a:rPr>
              <a:t>:</a:t>
            </a:r>
          </a:p>
          <a:p>
            <a:pPr marL="0" indent="0">
              <a:lnSpc>
                <a:spcPct val="120000"/>
              </a:lnSpc>
              <a:buNone/>
            </a:pPr>
            <a:r>
              <a:rPr lang="en-GB" sz="2000" dirty="0">
                <a:latin typeface="Poppins" panose="00000500000000000000" pitchFamily="2" charset="0"/>
                <a:cs typeface="Poppins" panose="00000500000000000000" pitchFamily="2" charset="0"/>
              </a:rPr>
              <a:t>     </a:t>
            </a:r>
            <a:r>
              <a:rPr lang="en-GB" sz="2000" dirty="0" err="1">
                <a:latin typeface="Poppins" panose="00000500000000000000" pitchFamily="2" charset="0"/>
                <a:cs typeface="Poppins" panose="00000500000000000000" pitchFamily="2" charset="0"/>
              </a:rPr>
              <a:t>macte</a:t>
            </a:r>
            <a:r>
              <a:rPr lang="en-GB" sz="2000" dirty="0">
                <a:latin typeface="Poppins" panose="00000500000000000000" pitchFamily="2" charset="0"/>
                <a:cs typeface="Poppins" panose="00000500000000000000" pitchFamily="2" charset="0"/>
              </a:rPr>
              <a:t> </a:t>
            </a:r>
            <a:r>
              <a:rPr lang="en-GB" sz="2000" dirty="0" err="1">
                <a:latin typeface="Poppins" panose="00000500000000000000" pitchFamily="2" charset="0"/>
                <a:cs typeface="Poppins" panose="00000500000000000000" pitchFamily="2" charset="0"/>
              </a:rPr>
              <a:t>esto</a:t>
            </a:r>
            <a:r>
              <a:rPr lang="en-GB" sz="2000" dirty="0">
                <a:latin typeface="Poppins" panose="00000500000000000000" pitchFamily="2" charset="0"/>
                <a:cs typeface="Poppins" panose="00000500000000000000" pitchFamily="2" charset="0"/>
              </a:rPr>
              <a:t> </a:t>
            </a:r>
            <a:r>
              <a:rPr lang="en-GB" sz="2000" dirty="0" err="1">
                <a:latin typeface="Poppins" panose="00000500000000000000" pitchFamily="2" charset="0"/>
                <a:cs typeface="Poppins" panose="00000500000000000000" pitchFamily="2" charset="0"/>
              </a:rPr>
              <a:t>taedis</a:t>
            </a:r>
            <a:r>
              <a:rPr lang="en-GB" sz="2000" dirty="0">
                <a:latin typeface="Poppins" panose="00000500000000000000" pitchFamily="2" charset="0"/>
                <a:cs typeface="Poppins" panose="00000500000000000000" pitchFamily="2" charset="0"/>
              </a:rPr>
              <a:t>, o </a:t>
            </a:r>
            <a:r>
              <a:rPr lang="en-GB" sz="2000" dirty="0" err="1">
                <a:latin typeface="Poppins" panose="00000500000000000000" pitchFamily="2" charset="0"/>
                <a:cs typeface="Poppins" panose="00000500000000000000" pitchFamily="2" charset="0"/>
              </a:rPr>
              <a:t>Hymenaee</a:t>
            </a:r>
            <a:r>
              <a:rPr lang="en-GB" sz="2000" dirty="0">
                <a:latin typeface="Poppins" panose="00000500000000000000" pitchFamily="2" charset="0"/>
                <a:cs typeface="Poppins" panose="00000500000000000000" pitchFamily="2" charset="0"/>
              </a:rPr>
              <a:t>, tuis.</a:t>
            </a:r>
          </a:p>
          <a:p>
            <a:pPr marL="0" indent="0">
              <a:lnSpc>
                <a:spcPct val="120000"/>
              </a:lnSpc>
              <a:buNone/>
            </a:pPr>
            <a:r>
              <a:rPr lang="en-GB" sz="2000" dirty="0">
                <a:latin typeface="Poppins" panose="00000500000000000000" pitchFamily="2" charset="0"/>
                <a:cs typeface="Poppins" panose="00000500000000000000" pitchFamily="2" charset="0"/>
              </a:rPr>
              <a:t>Tam bene rara </a:t>
            </a:r>
            <a:r>
              <a:rPr lang="en-GB" sz="2000" dirty="0" err="1">
                <a:latin typeface="Poppins" panose="00000500000000000000" pitchFamily="2" charset="0"/>
                <a:cs typeface="Poppins" panose="00000500000000000000" pitchFamily="2" charset="0"/>
              </a:rPr>
              <a:t>suo</a:t>
            </a:r>
            <a:r>
              <a:rPr lang="en-GB" sz="2000" dirty="0">
                <a:latin typeface="Poppins" panose="00000500000000000000" pitchFamily="2" charset="0"/>
                <a:cs typeface="Poppins" panose="00000500000000000000" pitchFamily="2" charset="0"/>
              </a:rPr>
              <a:t> </a:t>
            </a:r>
            <a:r>
              <a:rPr lang="en-GB" sz="2000" dirty="0" err="1">
                <a:latin typeface="Poppins" panose="00000500000000000000" pitchFamily="2" charset="0"/>
                <a:cs typeface="Poppins" panose="00000500000000000000" pitchFamily="2" charset="0"/>
              </a:rPr>
              <a:t>miscentur</a:t>
            </a:r>
            <a:r>
              <a:rPr lang="en-GB" sz="2000" dirty="0">
                <a:latin typeface="Poppins" panose="00000500000000000000" pitchFamily="2" charset="0"/>
                <a:cs typeface="Poppins" panose="00000500000000000000" pitchFamily="2" charset="0"/>
              </a:rPr>
              <a:t> </a:t>
            </a:r>
            <a:r>
              <a:rPr lang="en-GB" sz="2000" dirty="0" err="1">
                <a:latin typeface="Poppins" panose="00000500000000000000" pitchFamily="2" charset="0"/>
                <a:cs typeface="Poppins" panose="00000500000000000000" pitchFamily="2" charset="0"/>
              </a:rPr>
              <a:t>cinnama</a:t>
            </a:r>
            <a:r>
              <a:rPr lang="en-GB" sz="2000" dirty="0">
                <a:latin typeface="Poppins" panose="00000500000000000000" pitchFamily="2" charset="0"/>
                <a:cs typeface="Poppins" panose="00000500000000000000" pitchFamily="2" charset="0"/>
              </a:rPr>
              <a:t> </a:t>
            </a:r>
            <a:r>
              <a:rPr lang="en-GB" sz="2000" dirty="0" err="1">
                <a:latin typeface="Poppins" panose="00000500000000000000" pitchFamily="2" charset="0"/>
                <a:cs typeface="Poppins" panose="00000500000000000000" pitchFamily="2" charset="0"/>
              </a:rPr>
              <a:t>nardo</a:t>
            </a:r>
            <a:r>
              <a:rPr lang="en-GB" sz="2000" dirty="0">
                <a:latin typeface="Poppins" panose="00000500000000000000" pitchFamily="2" charset="0"/>
                <a:cs typeface="Poppins" panose="00000500000000000000" pitchFamily="2" charset="0"/>
              </a:rPr>
              <a:t>,</a:t>
            </a:r>
          </a:p>
          <a:p>
            <a:pPr marL="0" indent="0">
              <a:lnSpc>
                <a:spcPct val="120000"/>
              </a:lnSpc>
              <a:buNone/>
            </a:pPr>
            <a:r>
              <a:rPr lang="en-GB" sz="2000" dirty="0">
                <a:latin typeface="Poppins" panose="00000500000000000000" pitchFamily="2" charset="0"/>
                <a:cs typeface="Poppins" panose="00000500000000000000" pitchFamily="2" charset="0"/>
              </a:rPr>
              <a:t>     </a:t>
            </a:r>
            <a:r>
              <a:rPr lang="en-GB" sz="2000" dirty="0" err="1">
                <a:latin typeface="Poppins" panose="00000500000000000000" pitchFamily="2" charset="0"/>
                <a:cs typeface="Poppins" panose="00000500000000000000" pitchFamily="2" charset="0"/>
              </a:rPr>
              <a:t>Massica</a:t>
            </a:r>
            <a:r>
              <a:rPr lang="en-GB" sz="2000" dirty="0">
                <a:latin typeface="Poppins" panose="00000500000000000000" pitchFamily="2" charset="0"/>
                <a:cs typeface="Poppins" panose="00000500000000000000" pitchFamily="2" charset="0"/>
              </a:rPr>
              <a:t> </a:t>
            </a:r>
            <a:r>
              <a:rPr lang="en-GB" sz="2000" dirty="0" err="1">
                <a:latin typeface="Poppins" panose="00000500000000000000" pitchFamily="2" charset="0"/>
                <a:cs typeface="Poppins" panose="00000500000000000000" pitchFamily="2" charset="0"/>
              </a:rPr>
              <a:t>Theseis</a:t>
            </a:r>
            <a:r>
              <a:rPr lang="en-GB" sz="2000" dirty="0">
                <a:latin typeface="Poppins" panose="00000500000000000000" pitchFamily="2" charset="0"/>
                <a:cs typeface="Poppins" panose="00000500000000000000" pitchFamily="2" charset="0"/>
              </a:rPr>
              <a:t> tam bene </a:t>
            </a:r>
            <a:r>
              <a:rPr lang="en-GB" sz="2000" dirty="0" err="1">
                <a:latin typeface="Poppins" panose="00000500000000000000" pitchFamily="2" charset="0"/>
                <a:cs typeface="Poppins" panose="00000500000000000000" pitchFamily="2" charset="0"/>
              </a:rPr>
              <a:t>uina</a:t>
            </a:r>
            <a:r>
              <a:rPr lang="en-GB" sz="2000" dirty="0">
                <a:latin typeface="Poppins" panose="00000500000000000000" pitchFamily="2" charset="0"/>
                <a:cs typeface="Poppins" panose="00000500000000000000" pitchFamily="2" charset="0"/>
              </a:rPr>
              <a:t> </a:t>
            </a:r>
            <a:r>
              <a:rPr lang="en-GB" sz="2000" dirty="0" err="1">
                <a:latin typeface="Poppins" panose="00000500000000000000" pitchFamily="2" charset="0"/>
                <a:cs typeface="Poppins" panose="00000500000000000000" pitchFamily="2" charset="0"/>
              </a:rPr>
              <a:t>fauis</a:t>
            </a:r>
            <a:r>
              <a:rPr lang="en-GB" sz="2000" dirty="0">
                <a:latin typeface="Poppins" panose="00000500000000000000" pitchFamily="2" charset="0"/>
                <a:cs typeface="Poppins" panose="00000500000000000000" pitchFamily="2" charset="0"/>
              </a:rPr>
              <a:t>;</a:t>
            </a:r>
          </a:p>
          <a:p>
            <a:pPr marL="0" indent="0">
              <a:lnSpc>
                <a:spcPct val="120000"/>
              </a:lnSpc>
              <a:buNone/>
            </a:pPr>
            <a:r>
              <a:rPr lang="en-GB" sz="2000" dirty="0" err="1">
                <a:latin typeface="Poppins" panose="00000500000000000000" pitchFamily="2" charset="0"/>
                <a:cs typeface="Poppins" panose="00000500000000000000" pitchFamily="2" charset="0"/>
              </a:rPr>
              <a:t>Nec</a:t>
            </a:r>
            <a:r>
              <a:rPr lang="en-GB" sz="2000" dirty="0">
                <a:latin typeface="Poppins" panose="00000500000000000000" pitchFamily="2" charset="0"/>
                <a:cs typeface="Poppins" panose="00000500000000000000" pitchFamily="2" charset="0"/>
              </a:rPr>
              <a:t> </a:t>
            </a:r>
            <a:r>
              <a:rPr lang="en-GB" sz="2000" dirty="0" err="1">
                <a:latin typeface="Poppins" panose="00000500000000000000" pitchFamily="2" charset="0"/>
                <a:cs typeface="Poppins" panose="00000500000000000000" pitchFamily="2" charset="0"/>
              </a:rPr>
              <a:t>melius</a:t>
            </a:r>
            <a:r>
              <a:rPr lang="en-GB" sz="2000" dirty="0">
                <a:latin typeface="Poppins" panose="00000500000000000000" pitchFamily="2" charset="0"/>
                <a:cs typeface="Poppins" panose="00000500000000000000" pitchFamily="2" charset="0"/>
              </a:rPr>
              <a:t> </a:t>
            </a:r>
            <a:r>
              <a:rPr lang="en-GB" sz="2000" dirty="0" err="1">
                <a:latin typeface="Poppins" panose="00000500000000000000" pitchFamily="2" charset="0"/>
                <a:cs typeface="Poppins" panose="00000500000000000000" pitchFamily="2" charset="0"/>
              </a:rPr>
              <a:t>teneris</a:t>
            </a:r>
            <a:r>
              <a:rPr lang="en-GB" sz="2000" dirty="0">
                <a:latin typeface="Poppins" panose="00000500000000000000" pitchFamily="2" charset="0"/>
                <a:cs typeface="Poppins" panose="00000500000000000000" pitchFamily="2" charset="0"/>
              </a:rPr>
              <a:t> </a:t>
            </a:r>
            <a:r>
              <a:rPr lang="en-GB" sz="2000" dirty="0" err="1">
                <a:latin typeface="Poppins" panose="00000500000000000000" pitchFamily="2" charset="0"/>
                <a:cs typeface="Poppins" panose="00000500000000000000" pitchFamily="2" charset="0"/>
              </a:rPr>
              <a:t>iunguntur</a:t>
            </a:r>
            <a:r>
              <a:rPr lang="en-GB" sz="2000" dirty="0">
                <a:latin typeface="Poppins" panose="00000500000000000000" pitchFamily="2" charset="0"/>
                <a:cs typeface="Poppins" panose="00000500000000000000" pitchFamily="2" charset="0"/>
              </a:rPr>
              <a:t> </a:t>
            </a:r>
            <a:r>
              <a:rPr lang="en-GB" sz="2000" dirty="0" err="1">
                <a:latin typeface="Poppins" panose="00000500000000000000" pitchFamily="2" charset="0"/>
                <a:cs typeface="Poppins" panose="00000500000000000000" pitchFamily="2" charset="0"/>
              </a:rPr>
              <a:t>uitibus</a:t>
            </a:r>
            <a:r>
              <a:rPr lang="en-GB" sz="2000" dirty="0">
                <a:latin typeface="Poppins" panose="00000500000000000000" pitchFamily="2" charset="0"/>
                <a:cs typeface="Poppins" panose="00000500000000000000" pitchFamily="2" charset="0"/>
              </a:rPr>
              <a:t> </a:t>
            </a:r>
            <a:r>
              <a:rPr lang="en-GB" sz="2000" dirty="0" err="1">
                <a:latin typeface="Poppins" panose="00000500000000000000" pitchFamily="2" charset="0"/>
                <a:cs typeface="Poppins" panose="00000500000000000000" pitchFamily="2" charset="0"/>
              </a:rPr>
              <a:t>ulmi</a:t>
            </a:r>
            <a:r>
              <a:rPr lang="en-GB" sz="2000" dirty="0">
                <a:latin typeface="Poppins" panose="00000500000000000000" pitchFamily="2" charset="0"/>
                <a:cs typeface="Poppins" panose="00000500000000000000" pitchFamily="2" charset="0"/>
              </a:rPr>
              <a:t>, </a:t>
            </a:r>
          </a:p>
          <a:p>
            <a:pPr marL="0" indent="0">
              <a:lnSpc>
                <a:spcPct val="120000"/>
              </a:lnSpc>
              <a:buNone/>
            </a:pPr>
            <a:r>
              <a:rPr lang="en-GB" sz="2000" dirty="0">
                <a:latin typeface="Poppins" panose="00000500000000000000" pitchFamily="2" charset="0"/>
                <a:cs typeface="Poppins" panose="00000500000000000000" pitchFamily="2" charset="0"/>
              </a:rPr>
              <a:t>     nec plus lotos aquas, </a:t>
            </a:r>
            <a:r>
              <a:rPr lang="en-GB" sz="2000" dirty="0" err="1">
                <a:latin typeface="Poppins" panose="00000500000000000000" pitchFamily="2" charset="0"/>
                <a:cs typeface="Poppins" panose="00000500000000000000" pitchFamily="2" charset="0"/>
              </a:rPr>
              <a:t>litora</a:t>
            </a:r>
            <a:r>
              <a:rPr lang="en-GB" sz="2000" dirty="0">
                <a:latin typeface="Poppins" panose="00000500000000000000" pitchFamily="2" charset="0"/>
                <a:cs typeface="Poppins" panose="00000500000000000000" pitchFamily="2" charset="0"/>
              </a:rPr>
              <a:t> </a:t>
            </a:r>
            <a:r>
              <a:rPr lang="en-GB" sz="2000" dirty="0" err="1">
                <a:latin typeface="Poppins" panose="00000500000000000000" pitchFamily="2" charset="0"/>
                <a:cs typeface="Poppins" panose="00000500000000000000" pitchFamily="2" charset="0"/>
              </a:rPr>
              <a:t>myrtus</a:t>
            </a:r>
            <a:r>
              <a:rPr lang="en-GB" sz="2000" dirty="0">
                <a:latin typeface="Poppins" panose="00000500000000000000" pitchFamily="2" charset="0"/>
                <a:cs typeface="Poppins" panose="00000500000000000000" pitchFamily="2" charset="0"/>
              </a:rPr>
              <a:t> </a:t>
            </a:r>
            <a:r>
              <a:rPr lang="en-GB" sz="2000" dirty="0" err="1">
                <a:latin typeface="Poppins" panose="00000500000000000000" pitchFamily="2" charset="0"/>
                <a:cs typeface="Poppins" panose="00000500000000000000" pitchFamily="2" charset="0"/>
              </a:rPr>
              <a:t>amat</a:t>
            </a:r>
            <a:r>
              <a:rPr lang="en-GB" sz="2000" dirty="0">
                <a:latin typeface="Poppins" panose="00000500000000000000" pitchFamily="2" charset="0"/>
                <a:cs typeface="Poppins" panose="00000500000000000000" pitchFamily="2" charset="0"/>
              </a:rPr>
              <a:t>.</a:t>
            </a:r>
          </a:p>
          <a:p>
            <a:pPr marL="0" indent="0">
              <a:lnSpc>
                <a:spcPct val="120000"/>
              </a:lnSpc>
              <a:buNone/>
            </a:pPr>
            <a:r>
              <a:rPr lang="en-GB" sz="2000" dirty="0">
                <a:latin typeface="Poppins" panose="00000500000000000000" pitchFamily="2" charset="0"/>
                <a:cs typeface="Poppins" panose="00000500000000000000" pitchFamily="2" charset="0"/>
              </a:rPr>
              <a:t>Candida perpetuo reside, Concordia, </a:t>
            </a:r>
            <a:r>
              <a:rPr lang="en-GB" sz="2000" dirty="0" err="1">
                <a:latin typeface="Poppins" panose="00000500000000000000" pitchFamily="2" charset="0"/>
                <a:cs typeface="Poppins" panose="00000500000000000000" pitchFamily="2" charset="0"/>
              </a:rPr>
              <a:t>lecto</a:t>
            </a:r>
            <a:r>
              <a:rPr lang="en-GB" sz="2000" dirty="0">
                <a:latin typeface="Poppins" panose="00000500000000000000" pitchFamily="2" charset="0"/>
                <a:cs typeface="Poppins" panose="00000500000000000000" pitchFamily="2" charset="0"/>
              </a:rPr>
              <a:t>,</a:t>
            </a:r>
          </a:p>
          <a:p>
            <a:pPr marL="0" indent="0">
              <a:lnSpc>
                <a:spcPct val="120000"/>
              </a:lnSpc>
              <a:buNone/>
            </a:pPr>
            <a:r>
              <a:rPr lang="en-GB" sz="2000" dirty="0">
                <a:latin typeface="Poppins" panose="00000500000000000000" pitchFamily="2" charset="0"/>
                <a:cs typeface="Poppins" panose="00000500000000000000" pitchFamily="2" charset="0"/>
              </a:rPr>
              <a:t>     </a:t>
            </a:r>
            <a:r>
              <a:rPr lang="en-GB" sz="2000" dirty="0" err="1">
                <a:latin typeface="Poppins" panose="00000500000000000000" pitchFamily="2" charset="0"/>
                <a:cs typeface="Poppins" panose="00000500000000000000" pitchFamily="2" charset="0"/>
              </a:rPr>
              <a:t>tamque</a:t>
            </a:r>
            <a:r>
              <a:rPr lang="en-GB" sz="2000" dirty="0">
                <a:latin typeface="Poppins" panose="00000500000000000000" pitchFamily="2" charset="0"/>
                <a:cs typeface="Poppins" panose="00000500000000000000" pitchFamily="2" charset="0"/>
              </a:rPr>
              <a:t> </a:t>
            </a:r>
            <a:r>
              <a:rPr lang="en-GB" sz="2000" dirty="0" err="1">
                <a:latin typeface="Poppins" panose="00000500000000000000" pitchFamily="2" charset="0"/>
                <a:cs typeface="Poppins" panose="00000500000000000000" pitchFamily="2" charset="0"/>
              </a:rPr>
              <a:t>pari</a:t>
            </a:r>
            <a:r>
              <a:rPr lang="en-GB" sz="2000" dirty="0">
                <a:latin typeface="Poppins" panose="00000500000000000000" pitchFamily="2" charset="0"/>
                <a:cs typeface="Poppins" panose="00000500000000000000" pitchFamily="2" charset="0"/>
              </a:rPr>
              <a:t> semper sit Venus </a:t>
            </a:r>
            <a:r>
              <a:rPr lang="en-GB" sz="2000" dirty="0" err="1">
                <a:latin typeface="Poppins" panose="00000500000000000000" pitchFamily="2" charset="0"/>
                <a:cs typeface="Poppins" panose="00000500000000000000" pitchFamily="2" charset="0"/>
              </a:rPr>
              <a:t>aequa</a:t>
            </a:r>
            <a:r>
              <a:rPr lang="en-GB" sz="2000" dirty="0">
                <a:latin typeface="Poppins" panose="00000500000000000000" pitchFamily="2" charset="0"/>
                <a:cs typeface="Poppins" panose="00000500000000000000" pitchFamily="2" charset="0"/>
              </a:rPr>
              <a:t> </a:t>
            </a:r>
            <a:r>
              <a:rPr lang="en-GB" sz="2000" dirty="0" err="1">
                <a:latin typeface="Poppins" panose="00000500000000000000" pitchFamily="2" charset="0"/>
                <a:cs typeface="Poppins" panose="00000500000000000000" pitchFamily="2" charset="0"/>
              </a:rPr>
              <a:t>iugo</a:t>
            </a:r>
            <a:r>
              <a:rPr lang="en-GB" sz="2000" dirty="0">
                <a:latin typeface="Poppins" panose="00000500000000000000" pitchFamily="2" charset="0"/>
                <a:cs typeface="Poppins" panose="00000500000000000000" pitchFamily="2" charset="0"/>
              </a:rPr>
              <a:t>:</a:t>
            </a:r>
          </a:p>
          <a:p>
            <a:pPr marL="0" indent="0">
              <a:lnSpc>
                <a:spcPct val="120000"/>
              </a:lnSpc>
              <a:buNone/>
            </a:pPr>
            <a:r>
              <a:rPr lang="en-GB" sz="2000" dirty="0" err="1">
                <a:latin typeface="Poppins" panose="00000500000000000000" pitchFamily="2" charset="0"/>
                <a:cs typeface="Poppins" panose="00000500000000000000" pitchFamily="2" charset="0"/>
              </a:rPr>
              <a:t>diligat</a:t>
            </a:r>
            <a:r>
              <a:rPr lang="en-GB" sz="2000" dirty="0">
                <a:latin typeface="Poppins" panose="00000500000000000000" pitchFamily="2" charset="0"/>
                <a:cs typeface="Poppins" panose="00000500000000000000" pitchFamily="2" charset="0"/>
              </a:rPr>
              <a:t> </a:t>
            </a:r>
            <a:r>
              <a:rPr lang="en-GB" sz="2000" dirty="0" err="1">
                <a:latin typeface="Poppins" panose="00000500000000000000" pitchFamily="2" charset="0"/>
                <a:cs typeface="Poppins" panose="00000500000000000000" pitchFamily="2" charset="0"/>
              </a:rPr>
              <a:t>illa</a:t>
            </a:r>
            <a:r>
              <a:rPr lang="en-GB" sz="2000" dirty="0">
                <a:latin typeface="Poppins" panose="00000500000000000000" pitchFamily="2" charset="0"/>
                <a:cs typeface="Poppins" panose="00000500000000000000" pitchFamily="2" charset="0"/>
              </a:rPr>
              <a:t> </a:t>
            </a:r>
            <a:r>
              <a:rPr lang="en-GB" sz="2000" dirty="0" err="1">
                <a:latin typeface="Poppins" panose="00000500000000000000" pitchFamily="2" charset="0"/>
                <a:cs typeface="Poppins" panose="00000500000000000000" pitchFamily="2" charset="0"/>
              </a:rPr>
              <a:t>senem</a:t>
            </a:r>
            <a:r>
              <a:rPr lang="en-GB" sz="2000" dirty="0">
                <a:latin typeface="Poppins" panose="00000500000000000000" pitchFamily="2" charset="0"/>
                <a:cs typeface="Poppins" panose="00000500000000000000" pitchFamily="2" charset="0"/>
              </a:rPr>
              <a:t> quondam, </a:t>
            </a:r>
            <a:r>
              <a:rPr lang="en-GB" sz="2000" dirty="0" err="1">
                <a:latin typeface="Poppins" panose="00000500000000000000" pitchFamily="2" charset="0"/>
                <a:cs typeface="Poppins" panose="00000500000000000000" pitchFamily="2" charset="0"/>
              </a:rPr>
              <a:t>sed</a:t>
            </a:r>
            <a:r>
              <a:rPr lang="en-GB" sz="2000" dirty="0">
                <a:latin typeface="Poppins" panose="00000500000000000000" pitchFamily="2" charset="0"/>
                <a:cs typeface="Poppins" panose="00000500000000000000" pitchFamily="2" charset="0"/>
              </a:rPr>
              <a:t> et </a:t>
            </a:r>
            <a:r>
              <a:rPr lang="en-GB" sz="2000" dirty="0" err="1">
                <a:latin typeface="Poppins" panose="00000500000000000000" pitchFamily="2" charset="0"/>
                <a:cs typeface="Poppins" panose="00000500000000000000" pitchFamily="2" charset="0"/>
              </a:rPr>
              <a:t>ipsa</a:t>
            </a:r>
            <a:r>
              <a:rPr lang="en-GB" sz="2000" dirty="0">
                <a:latin typeface="Poppins" panose="00000500000000000000" pitchFamily="2" charset="0"/>
                <a:cs typeface="Poppins" panose="00000500000000000000" pitchFamily="2" charset="0"/>
              </a:rPr>
              <a:t> </a:t>
            </a:r>
            <a:r>
              <a:rPr lang="en-GB" sz="2000" dirty="0" err="1">
                <a:latin typeface="Poppins" panose="00000500000000000000" pitchFamily="2" charset="0"/>
                <a:cs typeface="Poppins" panose="00000500000000000000" pitchFamily="2" charset="0"/>
              </a:rPr>
              <a:t>marito</a:t>
            </a:r>
            <a:endParaRPr lang="en-GB" sz="2000" dirty="0">
              <a:latin typeface="Poppins" panose="00000500000000000000" pitchFamily="2" charset="0"/>
              <a:cs typeface="Poppins" panose="00000500000000000000" pitchFamily="2" charset="0"/>
            </a:endParaRPr>
          </a:p>
          <a:p>
            <a:pPr marL="0" indent="0">
              <a:lnSpc>
                <a:spcPct val="120000"/>
              </a:lnSpc>
              <a:buNone/>
            </a:pPr>
            <a:r>
              <a:rPr lang="en-GB" sz="2000" dirty="0">
                <a:latin typeface="Poppins" panose="00000500000000000000" pitchFamily="2" charset="0"/>
                <a:cs typeface="Poppins" panose="00000500000000000000" pitchFamily="2" charset="0"/>
              </a:rPr>
              <a:t>     tum quoque, cum </a:t>
            </a:r>
            <a:r>
              <a:rPr lang="en-GB" sz="2000" dirty="0" err="1">
                <a:latin typeface="Poppins" panose="00000500000000000000" pitchFamily="2" charset="0"/>
                <a:cs typeface="Poppins" panose="00000500000000000000" pitchFamily="2" charset="0"/>
              </a:rPr>
              <a:t>fuerit</a:t>
            </a:r>
            <a:r>
              <a:rPr lang="en-GB" sz="2000" dirty="0">
                <a:latin typeface="Poppins" panose="00000500000000000000" pitchFamily="2" charset="0"/>
                <a:cs typeface="Poppins" panose="00000500000000000000" pitchFamily="2" charset="0"/>
              </a:rPr>
              <a:t>, non </a:t>
            </a:r>
            <a:r>
              <a:rPr lang="en-GB" sz="2000" dirty="0" err="1">
                <a:latin typeface="Poppins" panose="00000500000000000000" pitchFamily="2" charset="0"/>
                <a:cs typeface="Poppins" panose="00000500000000000000" pitchFamily="2" charset="0"/>
              </a:rPr>
              <a:t>uideatur</a:t>
            </a:r>
            <a:r>
              <a:rPr lang="en-GB" sz="2000" dirty="0">
                <a:latin typeface="Poppins" panose="00000500000000000000" pitchFamily="2" charset="0"/>
                <a:cs typeface="Poppins" panose="00000500000000000000" pitchFamily="2" charset="0"/>
              </a:rPr>
              <a:t> anus. </a:t>
            </a:r>
          </a:p>
        </p:txBody>
      </p:sp>
      <p:sp>
        <p:nvSpPr>
          <p:cNvPr id="4" name="Content Placeholder 3">
            <a:extLst>
              <a:ext uri="{FF2B5EF4-FFF2-40B4-BE49-F238E27FC236}">
                <a16:creationId xmlns:a16="http://schemas.microsoft.com/office/drawing/2014/main" id="{A4510C08-273A-6517-CA41-3ED266E0B91C}"/>
              </a:ext>
            </a:extLst>
          </p:cNvPr>
          <p:cNvSpPr>
            <a:spLocks noGrp="1"/>
          </p:cNvSpPr>
          <p:nvPr>
            <p:ph sz="half" idx="2"/>
          </p:nvPr>
        </p:nvSpPr>
        <p:spPr/>
        <p:txBody>
          <a:bodyPr>
            <a:normAutofit fontScale="55000" lnSpcReduction="20000"/>
          </a:bodyPr>
          <a:lstStyle/>
          <a:p>
            <a:pPr>
              <a:lnSpc>
                <a:spcPct val="170000"/>
              </a:lnSpc>
            </a:pPr>
            <a:r>
              <a:rPr lang="en-GB" b="1" u="sng" dirty="0">
                <a:hlinkClick r:id="rId2"/>
              </a:rPr>
              <a:t>Claudia Peregrina</a:t>
            </a:r>
            <a:r>
              <a:rPr lang="en-GB" dirty="0"/>
              <a:t>, </a:t>
            </a:r>
            <a:r>
              <a:rPr lang="en-GB" b="1" u="sng" dirty="0">
                <a:hlinkClick r:id="rId3"/>
              </a:rPr>
              <a:t>Rufus</a:t>
            </a:r>
            <a:r>
              <a:rPr lang="en-GB" dirty="0"/>
              <a:t>, is about to be married to my friend </a:t>
            </a:r>
            <a:r>
              <a:rPr lang="en-GB" b="1" u="sng" dirty="0">
                <a:hlinkClick r:id="rId4"/>
              </a:rPr>
              <a:t>Pudens</a:t>
            </a:r>
            <a:r>
              <a:rPr lang="en-GB" dirty="0"/>
              <a:t>. Be propitious, </a:t>
            </a:r>
            <a:r>
              <a:rPr lang="en-GB" b="1" u="sng" dirty="0">
                <a:hlinkClick r:id="rId5"/>
              </a:rPr>
              <a:t>Hymen</a:t>
            </a:r>
            <a:r>
              <a:rPr lang="en-GB" dirty="0"/>
              <a:t>, with your torches. As fitly is precious cinnamon united with nard, and </a:t>
            </a:r>
            <a:r>
              <a:rPr lang="en-GB" b="1" dirty="0" err="1"/>
              <a:t>Massic</a:t>
            </a:r>
            <a:r>
              <a:rPr lang="en-GB" dirty="0"/>
              <a:t> wine with </a:t>
            </a:r>
            <a:r>
              <a:rPr lang="en-GB" b="1" dirty="0"/>
              <a:t>Attic</a:t>
            </a:r>
            <a:r>
              <a:rPr lang="en-GB" dirty="0"/>
              <a:t> honey. Nor are elms more fitly wedded to tender vines, the lotus more love the waters, or the myrtle the river's bank. May you always hover over their couch, fair Concord, and may </a:t>
            </a:r>
            <a:r>
              <a:rPr lang="en-GB" b="1" u="sng" dirty="0">
                <a:hlinkClick r:id="rId6"/>
              </a:rPr>
              <a:t>Venus</a:t>
            </a:r>
            <a:r>
              <a:rPr lang="en-GB" dirty="0"/>
              <a:t> ever be auspicious to a couple so well matched. In after years may the wife cherish her husband in his old age; and may she, when grown old, not seem so to her husband.</a:t>
            </a:r>
          </a:p>
        </p:txBody>
      </p:sp>
    </p:spTree>
    <p:extLst>
      <p:ext uri="{BB962C8B-B14F-4D97-AF65-F5344CB8AC3E}">
        <p14:creationId xmlns:p14="http://schemas.microsoft.com/office/powerpoint/2010/main" val="5571578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solidFill>
                  <a:schemeClr val="tx2">
                    <a:lumMod val="85000"/>
                    <a:lumOff val="15000"/>
                  </a:schemeClr>
                </a:solidFill>
              </a:rPr>
              <a:t>A Claudia in Martial’s </a:t>
            </a:r>
            <a:r>
              <a:rPr lang="en-GB" i="1" dirty="0">
                <a:solidFill>
                  <a:schemeClr val="tx2">
                    <a:lumMod val="85000"/>
                    <a:lumOff val="15000"/>
                  </a:schemeClr>
                </a:solidFill>
              </a:rPr>
              <a:t>Epigrams</a:t>
            </a:r>
            <a:endParaRPr lang="en-GB" dirty="0">
              <a:solidFill>
                <a:schemeClr val="tx2">
                  <a:lumMod val="85000"/>
                  <a:lumOff val="15000"/>
                </a:schemeClr>
              </a:solidFill>
            </a:endParaRPr>
          </a:p>
        </p:txBody>
      </p:sp>
      <p:sp>
        <p:nvSpPr>
          <p:cNvPr id="3" name="Content Placeholder 2"/>
          <p:cNvSpPr>
            <a:spLocks noGrp="1"/>
          </p:cNvSpPr>
          <p:nvPr>
            <p:ph sz="half" idx="1"/>
          </p:nvPr>
        </p:nvSpPr>
        <p:spPr/>
        <p:txBody>
          <a:bodyPr>
            <a:normAutofit fontScale="55000" lnSpcReduction="20000"/>
          </a:bodyPr>
          <a:lstStyle/>
          <a:p>
            <a:pPr marL="0" indent="0">
              <a:lnSpc>
                <a:spcPct val="120000"/>
              </a:lnSpc>
              <a:buNone/>
            </a:pPr>
            <a:r>
              <a:rPr lang="en-GB" sz="2000" dirty="0">
                <a:solidFill>
                  <a:schemeClr val="tx2">
                    <a:lumMod val="85000"/>
                    <a:lumOff val="15000"/>
                  </a:schemeClr>
                </a:solidFill>
                <a:latin typeface="Poppins" panose="00000500000000000000" pitchFamily="2" charset="0"/>
                <a:cs typeface="Poppins" panose="00000500000000000000" pitchFamily="2" charset="0"/>
              </a:rPr>
              <a:t>XI.53: mentions Claudia Rufina, a beautiful married British lady.</a:t>
            </a:r>
          </a:p>
          <a:p>
            <a:pPr>
              <a:lnSpc>
                <a:spcPct val="120000"/>
              </a:lnSpc>
            </a:pPr>
            <a:endParaRPr lang="en-GB" sz="2000" dirty="0">
              <a:solidFill>
                <a:schemeClr val="tx2">
                  <a:lumMod val="85000"/>
                  <a:lumOff val="15000"/>
                </a:schemeClr>
              </a:solidFill>
              <a:latin typeface="Poppins" panose="00000500000000000000" pitchFamily="2" charset="0"/>
              <a:cs typeface="Poppins" panose="00000500000000000000" pitchFamily="2" charset="0"/>
            </a:endParaRPr>
          </a:p>
          <a:p>
            <a:pPr marL="0" indent="0">
              <a:lnSpc>
                <a:spcPct val="120000"/>
              </a:lnSpc>
              <a:buNone/>
            </a:pPr>
            <a:r>
              <a:rPr lang="en-GB" sz="2000" dirty="0">
                <a:solidFill>
                  <a:schemeClr val="tx2">
                    <a:lumMod val="85000"/>
                    <a:lumOff val="15000"/>
                  </a:schemeClr>
                </a:solidFill>
                <a:latin typeface="Poppins" panose="00000500000000000000" pitchFamily="2" charset="0"/>
                <a:cs typeface="Poppins" panose="00000500000000000000" pitchFamily="2" charset="0"/>
              </a:rPr>
              <a:t>Claudia </a:t>
            </a:r>
            <a:r>
              <a:rPr lang="en-GB" sz="2000" dirty="0" err="1">
                <a:solidFill>
                  <a:schemeClr val="tx2">
                    <a:lumMod val="85000"/>
                    <a:lumOff val="15000"/>
                  </a:schemeClr>
                </a:solidFill>
                <a:latin typeface="Poppins" panose="00000500000000000000" pitchFamily="2" charset="0"/>
                <a:cs typeface="Poppins" panose="00000500000000000000" pitchFamily="2" charset="0"/>
              </a:rPr>
              <a:t>caeruleis</a:t>
            </a:r>
            <a:r>
              <a:rPr lang="en-GB" sz="2000" dirty="0">
                <a:solidFill>
                  <a:schemeClr val="tx2">
                    <a:lumMod val="85000"/>
                    <a:lumOff val="15000"/>
                  </a:schemeClr>
                </a:solidFill>
                <a:latin typeface="Poppins" panose="00000500000000000000" pitchFamily="2" charset="0"/>
                <a:cs typeface="Poppins" panose="00000500000000000000" pitchFamily="2" charset="0"/>
              </a:rPr>
              <a:t> cum sit Rufina </a:t>
            </a:r>
            <a:r>
              <a:rPr lang="en-GB" sz="2000" dirty="0" err="1">
                <a:solidFill>
                  <a:schemeClr val="tx2">
                    <a:lumMod val="85000"/>
                    <a:lumOff val="15000"/>
                  </a:schemeClr>
                </a:solidFill>
                <a:latin typeface="Poppins" panose="00000500000000000000" pitchFamily="2" charset="0"/>
                <a:cs typeface="Poppins" panose="00000500000000000000" pitchFamily="2" charset="0"/>
              </a:rPr>
              <a:t>Britannis</a:t>
            </a:r>
            <a:endParaRPr lang="en-GB" sz="2000" dirty="0">
              <a:solidFill>
                <a:schemeClr val="tx2">
                  <a:lumMod val="85000"/>
                  <a:lumOff val="15000"/>
                </a:schemeClr>
              </a:solidFill>
              <a:latin typeface="Poppins" panose="00000500000000000000" pitchFamily="2" charset="0"/>
              <a:cs typeface="Poppins" panose="00000500000000000000" pitchFamily="2" charset="0"/>
            </a:endParaRPr>
          </a:p>
          <a:p>
            <a:pPr marL="0" indent="0">
              <a:lnSpc>
                <a:spcPct val="120000"/>
              </a:lnSpc>
              <a:buNone/>
            </a:pPr>
            <a:r>
              <a:rPr lang="en-GB" sz="2000" dirty="0">
                <a:solidFill>
                  <a:schemeClr val="tx2">
                    <a:lumMod val="85000"/>
                    <a:lumOff val="15000"/>
                  </a:schemeClr>
                </a:solidFill>
                <a:latin typeface="Poppins" panose="00000500000000000000" pitchFamily="2" charset="0"/>
                <a:cs typeface="Poppins" panose="00000500000000000000" pitchFamily="2" charset="0"/>
              </a:rPr>
              <a:t>    </a:t>
            </a:r>
            <a:r>
              <a:rPr lang="en-GB" sz="2000" dirty="0" err="1">
                <a:solidFill>
                  <a:schemeClr val="tx2">
                    <a:lumMod val="85000"/>
                    <a:lumOff val="15000"/>
                  </a:schemeClr>
                </a:solidFill>
                <a:latin typeface="Poppins" panose="00000500000000000000" pitchFamily="2" charset="0"/>
                <a:cs typeface="Poppins" panose="00000500000000000000" pitchFamily="2" charset="0"/>
              </a:rPr>
              <a:t>edita</a:t>
            </a:r>
            <a:r>
              <a:rPr lang="en-GB" sz="2000" dirty="0">
                <a:solidFill>
                  <a:schemeClr val="tx2">
                    <a:lumMod val="85000"/>
                    <a:lumOff val="15000"/>
                  </a:schemeClr>
                </a:solidFill>
                <a:latin typeface="Poppins" panose="00000500000000000000" pitchFamily="2" charset="0"/>
                <a:cs typeface="Poppins" panose="00000500000000000000" pitchFamily="2" charset="0"/>
              </a:rPr>
              <a:t>, </a:t>
            </a:r>
            <a:r>
              <a:rPr lang="en-GB" sz="2000" dirty="0" err="1">
                <a:solidFill>
                  <a:schemeClr val="tx2">
                    <a:lumMod val="85000"/>
                    <a:lumOff val="15000"/>
                  </a:schemeClr>
                </a:solidFill>
                <a:latin typeface="Poppins" panose="00000500000000000000" pitchFamily="2" charset="0"/>
                <a:cs typeface="Poppins" panose="00000500000000000000" pitchFamily="2" charset="0"/>
              </a:rPr>
              <a:t>quam</a:t>
            </a:r>
            <a:r>
              <a:rPr lang="en-GB" sz="2000" dirty="0">
                <a:solidFill>
                  <a:schemeClr val="tx2">
                    <a:lumMod val="85000"/>
                    <a:lumOff val="15000"/>
                  </a:schemeClr>
                </a:solidFill>
                <a:latin typeface="Poppins" panose="00000500000000000000" pitchFamily="2" charset="0"/>
                <a:cs typeface="Poppins" panose="00000500000000000000" pitchFamily="2" charset="0"/>
              </a:rPr>
              <a:t> </a:t>
            </a:r>
            <a:r>
              <a:rPr lang="en-GB" sz="2000" dirty="0" err="1">
                <a:solidFill>
                  <a:schemeClr val="tx2">
                    <a:lumMod val="85000"/>
                    <a:lumOff val="15000"/>
                  </a:schemeClr>
                </a:solidFill>
                <a:latin typeface="Poppins" panose="00000500000000000000" pitchFamily="2" charset="0"/>
                <a:cs typeface="Poppins" panose="00000500000000000000" pitchFamily="2" charset="0"/>
              </a:rPr>
              <a:t>Latiae</a:t>
            </a:r>
            <a:r>
              <a:rPr lang="en-GB" sz="2000" dirty="0">
                <a:solidFill>
                  <a:schemeClr val="tx2">
                    <a:lumMod val="85000"/>
                    <a:lumOff val="15000"/>
                  </a:schemeClr>
                </a:solidFill>
                <a:latin typeface="Poppins" panose="00000500000000000000" pitchFamily="2" charset="0"/>
                <a:cs typeface="Poppins" panose="00000500000000000000" pitchFamily="2" charset="0"/>
              </a:rPr>
              <a:t> pectora </a:t>
            </a:r>
            <a:r>
              <a:rPr lang="en-GB" sz="2000" dirty="0" err="1">
                <a:solidFill>
                  <a:schemeClr val="tx2">
                    <a:lumMod val="85000"/>
                    <a:lumOff val="15000"/>
                  </a:schemeClr>
                </a:solidFill>
                <a:latin typeface="Poppins" panose="00000500000000000000" pitchFamily="2" charset="0"/>
                <a:cs typeface="Poppins" panose="00000500000000000000" pitchFamily="2" charset="0"/>
              </a:rPr>
              <a:t>gentis</a:t>
            </a:r>
            <a:r>
              <a:rPr lang="en-GB" sz="2000" dirty="0">
                <a:solidFill>
                  <a:schemeClr val="tx2">
                    <a:lumMod val="85000"/>
                    <a:lumOff val="15000"/>
                  </a:schemeClr>
                </a:solidFill>
                <a:latin typeface="Poppins" panose="00000500000000000000" pitchFamily="2" charset="0"/>
                <a:cs typeface="Poppins" panose="00000500000000000000" pitchFamily="2" charset="0"/>
              </a:rPr>
              <a:t> </a:t>
            </a:r>
            <a:r>
              <a:rPr lang="en-GB" sz="2000" dirty="0" err="1">
                <a:solidFill>
                  <a:schemeClr val="tx2">
                    <a:lumMod val="85000"/>
                    <a:lumOff val="15000"/>
                  </a:schemeClr>
                </a:solidFill>
                <a:latin typeface="Poppins" panose="00000500000000000000" pitchFamily="2" charset="0"/>
                <a:cs typeface="Poppins" panose="00000500000000000000" pitchFamily="2" charset="0"/>
              </a:rPr>
              <a:t>habet</a:t>
            </a:r>
            <a:r>
              <a:rPr lang="en-GB" sz="2000" dirty="0">
                <a:solidFill>
                  <a:schemeClr val="tx2">
                    <a:lumMod val="85000"/>
                    <a:lumOff val="15000"/>
                  </a:schemeClr>
                </a:solidFill>
                <a:latin typeface="Poppins" panose="00000500000000000000" pitchFamily="2" charset="0"/>
                <a:cs typeface="Poppins" panose="00000500000000000000" pitchFamily="2" charset="0"/>
              </a:rPr>
              <a:t>!</a:t>
            </a:r>
          </a:p>
          <a:p>
            <a:pPr marL="0" indent="0">
              <a:lnSpc>
                <a:spcPct val="120000"/>
              </a:lnSpc>
              <a:buNone/>
            </a:pPr>
            <a:r>
              <a:rPr lang="en-GB" sz="2000" dirty="0">
                <a:solidFill>
                  <a:schemeClr val="tx2">
                    <a:lumMod val="85000"/>
                    <a:lumOff val="15000"/>
                  </a:schemeClr>
                </a:solidFill>
                <a:latin typeface="Poppins" panose="00000500000000000000" pitchFamily="2" charset="0"/>
                <a:cs typeface="Poppins" panose="00000500000000000000" pitchFamily="2" charset="0"/>
              </a:rPr>
              <a:t>Quale </a:t>
            </a:r>
            <a:r>
              <a:rPr lang="en-GB" sz="2000" dirty="0" err="1">
                <a:solidFill>
                  <a:schemeClr val="tx2">
                    <a:lumMod val="85000"/>
                    <a:lumOff val="15000"/>
                  </a:schemeClr>
                </a:solidFill>
                <a:latin typeface="Poppins" panose="00000500000000000000" pitchFamily="2" charset="0"/>
                <a:cs typeface="Poppins" panose="00000500000000000000" pitchFamily="2" charset="0"/>
              </a:rPr>
              <a:t>decus</a:t>
            </a:r>
            <a:r>
              <a:rPr lang="en-GB" sz="2000" dirty="0">
                <a:solidFill>
                  <a:schemeClr val="tx2">
                    <a:lumMod val="85000"/>
                    <a:lumOff val="15000"/>
                  </a:schemeClr>
                </a:solidFill>
                <a:latin typeface="Poppins" panose="00000500000000000000" pitchFamily="2" charset="0"/>
                <a:cs typeface="Poppins" panose="00000500000000000000" pitchFamily="2" charset="0"/>
              </a:rPr>
              <a:t> </a:t>
            </a:r>
            <a:r>
              <a:rPr lang="en-GB" sz="2000" dirty="0" err="1">
                <a:solidFill>
                  <a:schemeClr val="tx2">
                    <a:lumMod val="85000"/>
                    <a:lumOff val="15000"/>
                  </a:schemeClr>
                </a:solidFill>
                <a:latin typeface="Poppins" panose="00000500000000000000" pitchFamily="2" charset="0"/>
                <a:cs typeface="Poppins" panose="00000500000000000000" pitchFamily="2" charset="0"/>
              </a:rPr>
              <a:t>formae</a:t>
            </a:r>
            <a:r>
              <a:rPr lang="en-GB" sz="2000" dirty="0">
                <a:solidFill>
                  <a:schemeClr val="tx2">
                    <a:lumMod val="85000"/>
                    <a:lumOff val="15000"/>
                  </a:schemeClr>
                </a:solidFill>
                <a:latin typeface="Poppins" panose="00000500000000000000" pitchFamily="2" charset="0"/>
                <a:cs typeface="Poppins" panose="00000500000000000000" pitchFamily="2" charset="0"/>
              </a:rPr>
              <a:t>! </a:t>
            </a:r>
            <a:r>
              <a:rPr lang="en-GB" sz="2000" dirty="0" err="1">
                <a:solidFill>
                  <a:schemeClr val="tx2">
                    <a:lumMod val="85000"/>
                    <a:lumOff val="15000"/>
                  </a:schemeClr>
                </a:solidFill>
                <a:latin typeface="Poppins" panose="00000500000000000000" pitchFamily="2" charset="0"/>
                <a:cs typeface="Poppins" panose="00000500000000000000" pitchFamily="2" charset="0"/>
              </a:rPr>
              <a:t>Romanam</a:t>
            </a:r>
            <a:r>
              <a:rPr lang="en-GB" sz="2000" dirty="0">
                <a:solidFill>
                  <a:schemeClr val="tx2">
                    <a:lumMod val="85000"/>
                    <a:lumOff val="15000"/>
                  </a:schemeClr>
                </a:solidFill>
                <a:latin typeface="Poppins" panose="00000500000000000000" pitchFamily="2" charset="0"/>
                <a:cs typeface="Poppins" panose="00000500000000000000" pitchFamily="2" charset="0"/>
              </a:rPr>
              <a:t> credere </a:t>
            </a:r>
            <a:r>
              <a:rPr lang="en-GB" sz="2000" dirty="0" err="1">
                <a:solidFill>
                  <a:schemeClr val="tx2">
                    <a:lumMod val="85000"/>
                    <a:lumOff val="15000"/>
                  </a:schemeClr>
                </a:solidFill>
                <a:latin typeface="Poppins" panose="00000500000000000000" pitchFamily="2" charset="0"/>
                <a:cs typeface="Poppins" panose="00000500000000000000" pitchFamily="2" charset="0"/>
              </a:rPr>
              <a:t>matres</a:t>
            </a:r>
            <a:endParaRPr lang="en-GB" sz="2000" dirty="0">
              <a:solidFill>
                <a:schemeClr val="tx2">
                  <a:lumMod val="85000"/>
                  <a:lumOff val="15000"/>
                </a:schemeClr>
              </a:solidFill>
              <a:latin typeface="Poppins" panose="00000500000000000000" pitchFamily="2" charset="0"/>
              <a:cs typeface="Poppins" panose="00000500000000000000" pitchFamily="2" charset="0"/>
            </a:endParaRPr>
          </a:p>
          <a:p>
            <a:pPr marL="0" indent="0">
              <a:lnSpc>
                <a:spcPct val="120000"/>
              </a:lnSpc>
              <a:buNone/>
            </a:pPr>
            <a:r>
              <a:rPr lang="en-GB" sz="2000" dirty="0">
                <a:solidFill>
                  <a:schemeClr val="tx2">
                    <a:lumMod val="85000"/>
                    <a:lumOff val="15000"/>
                  </a:schemeClr>
                </a:solidFill>
                <a:latin typeface="Poppins" panose="00000500000000000000" pitchFamily="2" charset="0"/>
                <a:cs typeface="Poppins" panose="00000500000000000000" pitchFamily="2" charset="0"/>
              </a:rPr>
              <a:t>    </a:t>
            </a:r>
            <a:r>
              <a:rPr lang="en-GB" sz="2000" dirty="0" err="1">
                <a:solidFill>
                  <a:schemeClr val="tx2">
                    <a:lumMod val="85000"/>
                    <a:lumOff val="15000"/>
                  </a:schemeClr>
                </a:solidFill>
                <a:latin typeface="Poppins" panose="00000500000000000000" pitchFamily="2" charset="0"/>
                <a:cs typeface="Poppins" panose="00000500000000000000" pitchFamily="2" charset="0"/>
              </a:rPr>
              <a:t>Italides</a:t>
            </a:r>
            <a:r>
              <a:rPr lang="en-GB" sz="2000" dirty="0">
                <a:solidFill>
                  <a:schemeClr val="tx2">
                    <a:lumMod val="85000"/>
                    <a:lumOff val="15000"/>
                  </a:schemeClr>
                </a:solidFill>
                <a:latin typeface="Poppins" panose="00000500000000000000" pitchFamily="2" charset="0"/>
                <a:cs typeface="Poppins" panose="00000500000000000000" pitchFamily="2" charset="0"/>
              </a:rPr>
              <a:t> </a:t>
            </a:r>
            <a:r>
              <a:rPr lang="en-GB" sz="2000" dirty="0" err="1">
                <a:solidFill>
                  <a:schemeClr val="tx2">
                    <a:lumMod val="85000"/>
                    <a:lumOff val="15000"/>
                  </a:schemeClr>
                </a:solidFill>
                <a:latin typeface="Poppins" panose="00000500000000000000" pitchFamily="2" charset="0"/>
                <a:cs typeface="Poppins" panose="00000500000000000000" pitchFamily="2" charset="0"/>
              </a:rPr>
              <a:t>possunt</a:t>
            </a:r>
            <a:r>
              <a:rPr lang="en-GB" sz="2000" dirty="0">
                <a:solidFill>
                  <a:schemeClr val="tx2">
                    <a:lumMod val="85000"/>
                    <a:lumOff val="15000"/>
                  </a:schemeClr>
                </a:solidFill>
                <a:latin typeface="Poppins" panose="00000500000000000000" pitchFamily="2" charset="0"/>
                <a:cs typeface="Poppins" panose="00000500000000000000" pitchFamily="2" charset="0"/>
              </a:rPr>
              <a:t>, </a:t>
            </a:r>
            <a:r>
              <a:rPr lang="en-GB" sz="2000" dirty="0" err="1">
                <a:solidFill>
                  <a:schemeClr val="tx2">
                    <a:lumMod val="85000"/>
                    <a:lumOff val="15000"/>
                  </a:schemeClr>
                </a:solidFill>
                <a:latin typeface="Poppins" panose="00000500000000000000" pitchFamily="2" charset="0"/>
                <a:cs typeface="Poppins" panose="00000500000000000000" pitchFamily="2" charset="0"/>
              </a:rPr>
              <a:t>Atthides</a:t>
            </a:r>
            <a:r>
              <a:rPr lang="en-GB" sz="2000" dirty="0">
                <a:solidFill>
                  <a:schemeClr val="tx2">
                    <a:lumMod val="85000"/>
                    <a:lumOff val="15000"/>
                  </a:schemeClr>
                </a:solidFill>
                <a:latin typeface="Poppins" panose="00000500000000000000" pitchFamily="2" charset="0"/>
                <a:cs typeface="Poppins" panose="00000500000000000000" pitchFamily="2" charset="0"/>
              </a:rPr>
              <a:t> </a:t>
            </a:r>
            <a:r>
              <a:rPr lang="en-GB" sz="2000" dirty="0" err="1">
                <a:solidFill>
                  <a:schemeClr val="tx2">
                    <a:lumMod val="85000"/>
                    <a:lumOff val="15000"/>
                  </a:schemeClr>
                </a:solidFill>
                <a:latin typeface="Poppins" panose="00000500000000000000" pitchFamily="2" charset="0"/>
                <a:cs typeface="Poppins" panose="00000500000000000000" pitchFamily="2" charset="0"/>
              </a:rPr>
              <a:t>esse</a:t>
            </a:r>
            <a:r>
              <a:rPr lang="en-GB" sz="2000" dirty="0">
                <a:solidFill>
                  <a:schemeClr val="tx2">
                    <a:lumMod val="85000"/>
                    <a:lumOff val="15000"/>
                  </a:schemeClr>
                </a:solidFill>
                <a:latin typeface="Poppins" panose="00000500000000000000" pitchFamily="2" charset="0"/>
                <a:cs typeface="Poppins" panose="00000500000000000000" pitchFamily="2" charset="0"/>
              </a:rPr>
              <a:t> </a:t>
            </a:r>
            <a:r>
              <a:rPr lang="en-GB" sz="2000" dirty="0" err="1">
                <a:solidFill>
                  <a:schemeClr val="tx2">
                    <a:lumMod val="85000"/>
                    <a:lumOff val="15000"/>
                  </a:schemeClr>
                </a:solidFill>
                <a:latin typeface="Poppins" panose="00000500000000000000" pitchFamily="2" charset="0"/>
                <a:cs typeface="Poppins" panose="00000500000000000000" pitchFamily="2" charset="0"/>
              </a:rPr>
              <a:t>suam</a:t>
            </a:r>
            <a:r>
              <a:rPr lang="en-GB" sz="2000" dirty="0">
                <a:solidFill>
                  <a:schemeClr val="tx2">
                    <a:lumMod val="85000"/>
                    <a:lumOff val="15000"/>
                  </a:schemeClr>
                </a:solidFill>
                <a:latin typeface="Poppins" panose="00000500000000000000" pitchFamily="2" charset="0"/>
                <a:cs typeface="Poppins" panose="00000500000000000000" pitchFamily="2" charset="0"/>
              </a:rPr>
              <a:t>.</a:t>
            </a:r>
          </a:p>
          <a:p>
            <a:pPr marL="0" indent="0">
              <a:lnSpc>
                <a:spcPct val="120000"/>
              </a:lnSpc>
              <a:buNone/>
            </a:pPr>
            <a:r>
              <a:rPr lang="en-GB" sz="2000" dirty="0">
                <a:solidFill>
                  <a:schemeClr val="tx2">
                    <a:lumMod val="85000"/>
                    <a:lumOff val="15000"/>
                  </a:schemeClr>
                </a:solidFill>
                <a:latin typeface="Poppins" panose="00000500000000000000" pitchFamily="2" charset="0"/>
                <a:cs typeface="Poppins" panose="00000500000000000000" pitchFamily="2" charset="0"/>
              </a:rPr>
              <a:t>Di bene quod </a:t>
            </a:r>
            <a:r>
              <a:rPr lang="en-GB" sz="2000" dirty="0" err="1">
                <a:solidFill>
                  <a:schemeClr val="tx2">
                    <a:lumMod val="85000"/>
                    <a:lumOff val="15000"/>
                  </a:schemeClr>
                </a:solidFill>
                <a:latin typeface="Poppins" panose="00000500000000000000" pitchFamily="2" charset="0"/>
                <a:cs typeface="Poppins" panose="00000500000000000000" pitchFamily="2" charset="0"/>
              </a:rPr>
              <a:t>sancto</a:t>
            </a:r>
            <a:r>
              <a:rPr lang="en-GB" sz="2000" dirty="0">
                <a:solidFill>
                  <a:schemeClr val="tx2">
                    <a:lumMod val="85000"/>
                    <a:lumOff val="15000"/>
                  </a:schemeClr>
                </a:solidFill>
                <a:latin typeface="Poppins" panose="00000500000000000000" pitchFamily="2" charset="0"/>
                <a:cs typeface="Poppins" panose="00000500000000000000" pitchFamily="2" charset="0"/>
              </a:rPr>
              <a:t> </a:t>
            </a:r>
            <a:r>
              <a:rPr lang="en-GB" sz="2000" dirty="0" err="1">
                <a:solidFill>
                  <a:schemeClr val="tx2">
                    <a:lumMod val="85000"/>
                    <a:lumOff val="15000"/>
                  </a:schemeClr>
                </a:solidFill>
                <a:latin typeface="Poppins" panose="00000500000000000000" pitchFamily="2" charset="0"/>
                <a:cs typeface="Poppins" panose="00000500000000000000" pitchFamily="2" charset="0"/>
              </a:rPr>
              <a:t>peperit</a:t>
            </a:r>
            <a:r>
              <a:rPr lang="en-GB" sz="2000" dirty="0">
                <a:solidFill>
                  <a:schemeClr val="tx2">
                    <a:lumMod val="85000"/>
                    <a:lumOff val="15000"/>
                  </a:schemeClr>
                </a:solidFill>
                <a:latin typeface="Poppins" panose="00000500000000000000" pitchFamily="2" charset="0"/>
                <a:cs typeface="Poppins" panose="00000500000000000000" pitchFamily="2" charset="0"/>
              </a:rPr>
              <a:t> </a:t>
            </a:r>
            <a:r>
              <a:rPr lang="en-GB" sz="2000" dirty="0" err="1">
                <a:solidFill>
                  <a:schemeClr val="tx2">
                    <a:lumMod val="85000"/>
                    <a:lumOff val="15000"/>
                  </a:schemeClr>
                </a:solidFill>
                <a:latin typeface="Poppins" panose="00000500000000000000" pitchFamily="2" charset="0"/>
                <a:cs typeface="Poppins" panose="00000500000000000000" pitchFamily="2" charset="0"/>
              </a:rPr>
              <a:t>fecunda</a:t>
            </a:r>
            <a:r>
              <a:rPr lang="en-GB" sz="2000" dirty="0">
                <a:solidFill>
                  <a:schemeClr val="tx2">
                    <a:lumMod val="85000"/>
                    <a:lumOff val="15000"/>
                  </a:schemeClr>
                </a:solidFill>
                <a:latin typeface="Poppins" panose="00000500000000000000" pitchFamily="2" charset="0"/>
                <a:cs typeface="Poppins" panose="00000500000000000000" pitchFamily="2" charset="0"/>
              </a:rPr>
              <a:t> </a:t>
            </a:r>
            <a:r>
              <a:rPr lang="en-GB" sz="2000" dirty="0" err="1">
                <a:solidFill>
                  <a:schemeClr val="tx2">
                    <a:lumMod val="85000"/>
                    <a:lumOff val="15000"/>
                  </a:schemeClr>
                </a:solidFill>
                <a:latin typeface="Poppins" panose="00000500000000000000" pitchFamily="2" charset="0"/>
                <a:cs typeface="Poppins" panose="00000500000000000000" pitchFamily="2" charset="0"/>
              </a:rPr>
              <a:t>marito</a:t>
            </a:r>
            <a:r>
              <a:rPr lang="en-GB" sz="2000" dirty="0">
                <a:solidFill>
                  <a:schemeClr val="tx2">
                    <a:lumMod val="85000"/>
                    <a:lumOff val="15000"/>
                  </a:schemeClr>
                </a:solidFill>
                <a:latin typeface="Poppins" panose="00000500000000000000" pitchFamily="2" charset="0"/>
                <a:cs typeface="Poppins" panose="00000500000000000000" pitchFamily="2" charset="0"/>
              </a:rPr>
              <a:t>,</a:t>
            </a:r>
          </a:p>
          <a:p>
            <a:pPr marL="0" indent="0">
              <a:lnSpc>
                <a:spcPct val="120000"/>
              </a:lnSpc>
              <a:buNone/>
            </a:pPr>
            <a:r>
              <a:rPr lang="en-GB" sz="2000" dirty="0">
                <a:solidFill>
                  <a:schemeClr val="tx2">
                    <a:lumMod val="85000"/>
                    <a:lumOff val="15000"/>
                  </a:schemeClr>
                </a:solidFill>
                <a:latin typeface="Poppins" panose="00000500000000000000" pitchFamily="2" charset="0"/>
                <a:cs typeface="Poppins" panose="00000500000000000000" pitchFamily="2" charset="0"/>
              </a:rPr>
              <a:t>    quod </a:t>
            </a:r>
            <a:r>
              <a:rPr lang="en-GB" sz="2000" dirty="0" err="1">
                <a:solidFill>
                  <a:schemeClr val="tx2">
                    <a:lumMod val="85000"/>
                    <a:lumOff val="15000"/>
                  </a:schemeClr>
                </a:solidFill>
                <a:latin typeface="Poppins" panose="00000500000000000000" pitchFamily="2" charset="0"/>
                <a:cs typeface="Poppins" panose="00000500000000000000" pitchFamily="2" charset="0"/>
              </a:rPr>
              <a:t>sperat</a:t>
            </a:r>
            <a:r>
              <a:rPr lang="en-GB" sz="2000" dirty="0">
                <a:solidFill>
                  <a:schemeClr val="tx2">
                    <a:lumMod val="85000"/>
                    <a:lumOff val="15000"/>
                  </a:schemeClr>
                </a:solidFill>
                <a:latin typeface="Poppins" panose="00000500000000000000" pitchFamily="2" charset="0"/>
                <a:cs typeface="Poppins" panose="00000500000000000000" pitchFamily="2" charset="0"/>
              </a:rPr>
              <a:t> </a:t>
            </a:r>
            <a:r>
              <a:rPr lang="en-GB" sz="2000" dirty="0" err="1">
                <a:solidFill>
                  <a:schemeClr val="tx2">
                    <a:lumMod val="85000"/>
                    <a:lumOff val="15000"/>
                  </a:schemeClr>
                </a:solidFill>
                <a:latin typeface="Poppins" panose="00000500000000000000" pitchFamily="2" charset="0"/>
                <a:cs typeface="Poppins" panose="00000500000000000000" pitchFamily="2" charset="0"/>
              </a:rPr>
              <a:t>generos</a:t>
            </a:r>
            <a:r>
              <a:rPr lang="en-GB" sz="2000" dirty="0">
                <a:solidFill>
                  <a:schemeClr val="tx2">
                    <a:lumMod val="85000"/>
                    <a:lumOff val="15000"/>
                  </a:schemeClr>
                </a:solidFill>
                <a:latin typeface="Poppins" panose="00000500000000000000" pitchFamily="2" charset="0"/>
                <a:cs typeface="Poppins" panose="00000500000000000000" pitchFamily="2" charset="0"/>
              </a:rPr>
              <a:t> </a:t>
            </a:r>
            <a:r>
              <a:rPr lang="en-GB" sz="2000" dirty="0" err="1">
                <a:solidFill>
                  <a:schemeClr val="tx2">
                    <a:lumMod val="85000"/>
                    <a:lumOff val="15000"/>
                  </a:schemeClr>
                </a:solidFill>
                <a:latin typeface="Poppins" panose="00000500000000000000" pitchFamily="2" charset="0"/>
                <a:cs typeface="Poppins" panose="00000500000000000000" pitchFamily="2" charset="0"/>
              </a:rPr>
              <a:t>quodque</a:t>
            </a:r>
            <a:r>
              <a:rPr lang="en-GB" sz="2000" dirty="0">
                <a:solidFill>
                  <a:schemeClr val="tx2">
                    <a:lumMod val="85000"/>
                    <a:lumOff val="15000"/>
                  </a:schemeClr>
                </a:solidFill>
                <a:latin typeface="Poppins" panose="00000500000000000000" pitchFamily="2" charset="0"/>
                <a:cs typeface="Poppins" panose="00000500000000000000" pitchFamily="2" charset="0"/>
              </a:rPr>
              <a:t> </a:t>
            </a:r>
            <a:r>
              <a:rPr lang="en-GB" sz="2000" dirty="0" err="1">
                <a:solidFill>
                  <a:schemeClr val="tx2">
                    <a:lumMod val="85000"/>
                    <a:lumOff val="15000"/>
                  </a:schemeClr>
                </a:solidFill>
                <a:latin typeface="Poppins" panose="00000500000000000000" pitchFamily="2" charset="0"/>
                <a:cs typeface="Poppins" panose="00000500000000000000" pitchFamily="2" charset="0"/>
              </a:rPr>
              <a:t>puella</a:t>
            </a:r>
            <a:r>
              <a:rPr lang="en-GB" sz="2000" dirty="0">
                <a:solidFill>
                  <a:schemeClr val="tx2">
                    <a:lumMod val="85000"/>
                    <a:lumOff val="15000"/>
                  </a:schemeClr>
                </a:solidFill>
                <a:latin typeface="Poppins" panose="00000500000000000000" pitchFamily="2" charset="0"/>
                <a:cs typeface="Poppins" panose="00000500000000000000" pitchFamily="2" charset="0"/>
              </a:rPr>
              <a:t> </a:t>
            </a:r>
            <a:r>
              <a:rPr lang="en-GB" sz="2000" dirty="0" err="1">
                <a:solidFill>
                  <a:schemeClr val="tx2">
                    <a:lumMod val="85000"/>
                    <a:lumOff val="15000"/>
                  </a:schemeClr>
                </a:solidFill>
                <a:latin typeface="Poppins" panose="00000500000000000000" pitchFamily="2" charset="0"/>
                <a:cs typeface="Poppins" panose="00000500000000000000" pitchFamily="2" charset="0"/>
              </a:rPr>
              <a:t>nurus</a:t>
            </a:r>
            <a:r>
              <a:rPr lang="en-GB" sz="2000" dirty="0">
                <a:solidFill>
                  <a:schemeClr val="tx2">
                    <a:lumMod val="85000"/>
                    <a:lumOff val="15000"/>
                  </a:schemeClr>
                </a:solidFill>
                <a:latin typeface="Poppins" panose="00000500000000000000" pitchFamily="2" charset="0"/>
                <a:cs typeface="Poppins" panose="00000500000000000000" pitchFamily="2" charset="0"/>
              </a:rPr>
              <a:t>.</a:t>
            </a:r>
          </a:p>
          <a:p>
            <a:pPr marL="0" indent="0">
              <a:lnSpc>
                <a:spcPct val="120000"/>
              </a:lnSpc>
              <a:buNone/>
            </a:pPr>
            <a:r>
              <a:rPr lang="en-GB" sz="2000" dirty="0">
                <a:solidFill>
                  <a:schemeClr val="tx2">
                    <a:lumMod val="85000"/>
                    <a:lumOff val="15000"/>
                  </a:schemeClr>
                </a:solidFill>
                <a:latin typeface="Poppins" panose="00000500000000000000" pitchFamily="2" charset="0"/>
                <a:cs typeface="Poppins" panose="00000500000000000000" pitchFamily="2" charset="0"/>
              </a:rPr>
              <a:t>Sic </a:t>
            </a:r>
            <a:r>
              <a:rPr lang="en-GB" sz="2000" dirty="0" err="1">
                <a:solidFill>
                  <a:schemeClr val="tx2">
                    <a:lumMod val="85000"/>
                    <a:lumOff val="15000"/>
                  </a:schemeClr>
                </a:solidFill>
                <a:latin typeface="Poppins" panose="00000500000000000000" pitchFamily="2" charset="0"/>
                <a:cs typeface="Poppins" panose="00000500000000000000" pitchFamily="2" charset="0"/>
              </a:rPr>
              <a:t>placeat</a:t>
            </a:r>
            <a:r>
              <a:rPr lang="en-GB" sz="2000" dirty="0">
                <a:solidFill>
                  <a:schemeClr val="tx2">
                    <a:lumMod val="85000"/>
                    <a:lumOff val="15000"/>
                  </a:schemeClr>
                </a:solidFill>
                <a:latin typeface="Poppins" panose="00000500000000000000" pitchFamily="2" charset="0"/>
                <a:cs typeface="Poppins" panose="00000500000000000000" pitchFamily="2" charset="0"/>
              </a:rPr>
              <a:t> </a:t>
            </a:r>
            <a:r>
              <a:rPr lang="en-GB" sz="2000" dirty="0" err="1">
                <a:solidFill>
                  <a:schemeClr val="tx2">
                    <a:lumMod val="85000"/>
                    <a:lumOff val="15000"/>
                  </a:schemeClr>
                </a:solidFill>
                <a:latin typeface="Poppins" panose="00000500000000000000" pitchFamily="2" charset="0"/>
                <a:cs typeface="Poppins" panose="00000500000000000000" pitchFamily="2" charset="0"/>
              </a:rPr>
              <a:t>superis</a:t>
            </a:r>
            <a:r>
              <a:rPr lang="en-GB" sz="2000" dirty="0">
                <a:solidFill>
                  <a:schemeClr val="tx2">
                    <a:lumMod val="85000"/>
                    <a:lumOff val="15000"/>
                  </a:schemeClr>
                </a:solidFill>
                <a:latin typeface="Poppins" panose="00000500000000000000" pitchFamily="2" charset="0"/>
                <a:cs typeface="Poppins" panose="00000500000000000000" pitchFamily="2" charset="0"/>
              </a:rPr>
              <a:t>, </a:t>
            </a:r>
            <a:r>
              <a:rPr lang="en-GB" sz="2000" dirty="0" err="1">
                <a:solidFill>
                  <a:schemeClr val="tx2">
                    <a:lumMod val="85000"/>
                    <a:lumOff val="15000"/>
                  </a:schemeClr>
                </a:solidFill>
                <a:latin typeface="Poppins" panose="00000500000000000000" pitchFamily="2" charset="0"/>
                <a:cs typeface="Poppins" panose="00000500000000000000" pitchFamily="2" charset="0"/>
              </a:rPr>
              <a:t>ut</a:t>
            </a:r>
            <a:r>
              <a:rPr lang="en-GB" sz="2000" dirty="0">
                <a:solidFill>
                  <a:schemeClr val="tx2">
                    <a:lumMod val="85000"/>
                    <a:lumOff val="15000"/>
                  </a:schemeClr>
                </a:solidFill>
                <a:latin typeface="Poppins" panose="00000500000000000000" pitchFamily="2" charset="0"/>
                <a:cs typeface="Poppins" panose="00000500000000000000" pitchFamily="2" charset="0"/>
              </a:rPr>
              <a:t> </a:t>
            </a:r>
            <a:r>
              <a:rPr lang="en-GB" sz="2000" dirty="0" err="1">
                <a:solidFill>
                  <a:schemeClr val="tx2">
                    <a:lumMod val="85000"/>
                    <a:lumOff val="15000"/>
                  </a:schemeClr>
                </a:solidFill>
                <a:latin typeface="Poppins" panose="00000500000000000000" pitchFamily="2" charset="0"/>
                <a:cs typeface="Poppins" panose="00000500000000000000" pitchFamily="2" charset="0"/>
              </a:rPr>
              <a:t>conjuge</a:t>
            </a:r>
            <a:r>
              <a:rPr lang="en-GB" sz="2000" dirty="0">
                <a:solidFill>
                  <a:schemeClr val="tx2">
                    <a:lumMod val="85000"/>
                    <a:lumOff val="15000"/>
                  </a:schemeClr>
                </a:solidFill>
                <a:latin typeface="Poppins" panose="00000500000000000000" pitchFamily="2" charset="0"/>
                <a:cs typeface="Poppins" panose="00000500000000000000" pitchFamily="2" charset="0"/>
              </a:rPr>
              <a:t> </a:t>
            </a:r>
            <a:r>
              <a:rPr lang="en-GB" sz="2000" dirty="0" err="1">
                <a:solidFill>
                  <a:schemeClr val="tx2">
                    <a:lumMod val="85000"/>
                    <a:lumOff val="15000"/>
                  </a:schemeClr>
                </a:solidFill>
                <a:latin typeface="Poppins" panose="00000500000000000000" pitchFamily="2" charset="0"/>
                <a:cs typeface="Poppins" panose="00000500000000000000" pitchFamily="2" charset="0"/>
              </a:rPr>
              <a:t>gaudeat</a:t>
            </a:r>
            <a:r>
              <a:rPr lang="en-GB" sz="2000" dirty="0">
                <a:solidFill>
                  <a:schemeClr val="tx2">
                    <a:lumMod val="85000"/>
                    <a:lumOff val="15000"/>
                  </a:schemeClr>
                </a:solidFill>
                <a:latin typeface="Poppins" panose="00000500000000000000" pitchFamily="2" charset="0"/>
                <a:cs typeface="Poppins" panose="00000500000000000000" pitchFamily="2" charset="0"/>
              </a:rPr>
              <a:t> uno</a:t>
            </a:r>
          </a:p>
          <a:p>
            <a:pPr marL="0" indent="0">
              <a:lnSpc>
                <a:spcPct val="120000"/>
              </a:lnSpc>
              <a:buNone/>
            </a:pPr>
            <a:r>
              <a:rPr lang="en-GB" sz="2000" dirty="0">
                <a:solidFill>
                  <a:schemeClr val="tx2">
                    <a:lumMod val="85000"/>
                    <a:lumOff val="15000"/>
                  </a:schemeClr>
                </a:solidFill>
                <a:latin typeface="Poppins" panose="00000500000000000000" pitchFamily="2" charset="0"/>
                <a:cs typeface="Poppins" panose="00000500000000000000" pitchFamily="2" charset="0"/>
              </a:rPr>
              <a:t>    et semper natis </a:t>
            </a:r>
            <a:r>
              <a:rPr lang="en-GB" sz="2000" dirty="0" err="1">
                <a:solidFill>
                  <a:schemeClr val="tx2">
                    <a:lumMod val="85000"/>
                    <a:lumOff val="15000"/>
                  </a:schemeClr>
                </a:solidFill>
                <a:latin typeface="Poppins" panose="00000500000000000000" pitchFamily="2" charset="0"/>
                <a:cs typeface="Poppins" panose="00000500000000000000" pitchFamily="2" charset="0"/>
              </a:rPr>
              <a:t>gaudeat</a:t>
            </a:r>
            <a:r>
              <a:rPr lang="en-GB" sz="2000" dirty="0">
                <a:solidFill>
                  <a:schemeClr val="tx2">
                    <a:lumMod val="85000"/>
                    <a:lumOff val="15000"/>
                  </a:schemeClr>
                </a:solidFill>
                <a:latin typeface="Poppins" panose="00000500000000000000" pitchFamily="2" charset="0"/>
                <a:cs typeface="Poppins" panose="00000500000000000000" pitchFamily="2" charset="0"/>
              </a:rPr>
              <a:t> </a:t>
            </a:r>
            <a:r>
              <a:rPr lang="en-GB" sz="2000" dirty="0" err="1">
                <a:solidFill>
                  <a:schemeClr val="tx2">
                    <a:lumMod val="85000"/>
                    <a:lumOff val="15000"/>
                  </a:schemeClr>
                </a:solidFill>
                <a:latin typeface="Poppins" panose="00000500000000000000" pitchFamily="2" charset="0"/>
                <a:cs typeface="Poppins" panose="00000500000000000000" pitchFamily="2" charset="0"/>
              </a:rPr>
              <a:t>illa</a:t>
            </a:r>
            <a:r>
              <a:rPr lang="en-GB" sz="2000" dirty="0">
                <a:solidFill>
                  <a:schemeClr val="tx2">
                    <a:lumMod val="85000"/>
                    <a:lumOff val="15000"/>
                  </a:schemeClr>
                </a:solidFill>
                <a:latin typeface="Poppins" panose="00000500000000000000" pitchFamily="2" charset="0"/>
                <a:cs typeface="Poppins" panose="00000500000000000000" pitchFamily="2" charset="0"/>
              </a:rPr>
              <a:t> </a:t>
            </a:r>
            <a:r>
              <a:rPr lang="en-GB" sz="2000" dirty="0" err="1">
                <a:solidFill>
                  <a:schemeClr val="tx2">
                    <a:lumMod val="85000"/>
                    <a:lumOff val="15000"/>
                  </a:schemeClr>
                </a:solidFill>
                <a:latin typeface="Poppins" panose="00000500000000000000" pitchFamily="2" charset="0"/>
                <a:cs typeface="Poppins" panose="00000500000000000000" pitchFamily="2" charset="0"/>
              </a:rPr>
              <a:t>tribus</a:t>
            </a:r>
            <a:r>
              <a:rPr lang="en-GB" sz="2000" dirty="0">
                <a:solidFill>
                  <a:schemeClr val="tx2">
                    <a:lumMod val="85000"/>
                    <a:lumOff val="15000"/>
                  </a:schemeClr>
                </a:solidFill>
                <a:latin typeface="Poppins" panose="00000500000000000000" pitchFamily="2" charset="0"/>
                <a:cs typeface="Poppins" panose="00000500000000000000" pitchFamily="2" charset="0"/>
              </a:rPr>
              <a:t>.</a:t>
            </a:r>
          </a:p>
        </p:txBody>
      </p:sp>
      <p:sp>
        <p:nvSpPr>
          <p:cNvPr id="4" name="Content Placeholder 3">
            <a:extLst>
              <a:ext uri="{FF2B5EF4-FFF2-40B4-BE49-F238E27FC236}">
                <a16:creationId xmlns:a16="http://schemas.microsoft.com/office/drawing/2014/main" id="{BF3E1586-96A4-149D-3EF1-BFE206C58E15}"/>
              </a:ext>
            </a:extLst>
          </p:cNvPr>
          <p:cNvSpPr>
            <a:spLocks noGrp="1"/>
          </p:cNvSpPr>
          <p:nvPr>
            <p:ph sz="half" idx="2"/>
          </p:nvPr>
        </p:nvSpPr>
        <p:spPr/>
        <p:txBody>
          <a:bodyPr>
            <a:normAutofit fontScale="55000" lnSpcReduction="20000"/>
          </a:bodyPr>
          <a:lstStyle/>
          <a:p>
            <a:pPr>
              <a:lnSpc>
                <a:spcPct val="170000"/>
              </a:lnSpc>
            </a:pPr>
            <a:r>
              <a:rPr lang="en-GB" dirty="0"/>
              <a:t>Although born among the woad-stained </a:t>
            </a:r>
            <a:r>
              <a:rPr lang="en-GB" b="1" dirty="0"/>
              <a:t>Britons</a:t>
            </a:r>
            <a:r>
              <a:rPr lang="en-GB" dirty="0"/>
              <a:t>, how fully has </a:t>
            </a:r>
            <a:r>
              <a:rPr lang="en-GB" b="1" u="sng" dirty="0">
                <a:hlinkClick r:id="rId2"/>
              </a:rPr>
              <a:t>Claudia Rufina</a:t>
            </a:r>
            <a:r>
              <a:rPr lang="en-GB" dirty="0"/>
              <a:t> the intelligence of the Roman people! What beauty is hers! The matrons of </a:t>
            </a:r>
            <a:r>
              <a:rPr lang="en-GB" b="1" dirty="0"/>
              <a:t>Italy</a:t>
            </a:r>
            <a:r>
              <a:rPr lang="en-GB" dirty="0"/>
              <a:t> might take her for a Roman; those of </a:t>
            </a:r>
            <a:r>
              <a:rPr lang="en-GB" b="1" dirty="0"/>
              <a:t>Attica</a:t>
            </a:r>
            <a:r>
              <a:rPr lang="en-GB" dirty="0"/>
              <a:t> for an </a:t>
            </a:r>
            <a:r>
              <a:rPr lang="en-GB" b="1" dirty="0"/>
              <a:t>Athenian</a:t>
            </a:r>
            <a:r>
              <a:rPr lang="en-GB" dirty="0"/>
              <a:t>. The gods have kindly ordered that she proves fruitful to her revered husband, and that, while yet young, she may hope for sons-in-law and daughters-in-law! May heaven grant her ever to rejoice in one single husband, and to exult in being the mother of three children.</a:t>
            </a:r>
          </a:p>
        </p:txBody>
      </p:sp>
    </p:spTree>
    <p:extLst>
      <p:ext uri="{BB962C8B-B14F-4D97-AF65-F5344CB8AC3E}">
        <p14:creationId xmlns:p14="http://schemas.microsoft.com/office/powerpoint/2010/main" val="18887120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7FE386-0AC4-4C92-8682-5974010DA6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E82424F-9EF6-458B-AA0B-38E32B55EE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4662" y="469900"/>
            <a:ext cx="11239500" cy="5918200"/>
          </a:xfrm>
          <a:prstGeom prst="rect">
            <a:avLst/>
          </a:prstGeom>
          <a:solidFill>
            <a:schemeClr val="accent6"/>
          </a:solidFill>
          <a:ln>
            <a:noFill/>
          </a:ln>
          <a:effectLst>
            <a:outerShdw blurRad="50800" dist="38100" dir="5400000" algn="t" rotWithShape="0">
              <a:prstClr val="black">
                <a:alpha val="40000"/>
              </a:prstClr>
            </a:outerShdw>
          </a:effectLst>
          <a:scene3d>
            <a:camera prst="orthographicFront"/>
            <a:lightRig rig="balanced" dir="t"/>
          </a:scene3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E5AC547-57D3-460D-B42C-0504301E88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 y="609600"/>
            <a:ext cx="10972800" cy="5638800"/>
          </a:xfrm>
          <a:prstGeom prst="rect">
            <a:avLst/>
          </a:prstGeom>
          <a:gradFill flip="none" rotWithShape="1">
            <a:gsLst>
              <a:gs pos="0">
                <a:schemeClr val="accent6">
                  <a:lumMod val="89000"/>
                </a:schemeClr>
              </a:gs>
              <a:gs pos="23000">
                <a:schemeClr val="accent6">
                  <a:lumMod val="89000"/>
                </a:schemeClr>
              </a:gs>
              <a:gs pos="69000">
                <a:schemeClr val="accent6">
                  <a:lumMod val="75000"/>
                </a:schemeClr>
              </a:gs>
              <a:gs pos="97000">
                <a:schemeClr val="accent6">
                  <a:lumMod val="70000"/>
                </a:schemeClr>
              </a:gs>
            </a:gsLst>
            <a:path path="circle">
              <a:fillToRect l="50000" t="50000" r="50000" b="50000"/>
            </a:path>
            <a:tileRect/>
          </a:gradFill>
          <a:ln w="15875" cap="flat">
            <a:noFill/>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 name="Title 1"/>
          <p:cNvSpPr>
            <a:spLocks noGrp="1"/>
          </p:cNvSpPr>
          <p:nvPr>
            <p:ph type="title"/>
          </p:nvPr>
        </p:nvSpPr>
        <p:spPr>
          <a:xfrm>
            <a:off x="1295402" y="982132"/>
            <a:ext cx="9601196" cy="1303867"/>
          </a:xfrm>
        </p:spPr>
        <p:txBody>
          <a:bodyPr>
            <a:normAutofit/>
          </a:bodyPr>
          <a:lstStyle/>
          <a:p>
            <a:r>
              <a:rPr lang="en-GB" dirty="0">
                <a:solidFill>
                  <a:srgbClr val="FFFFFF"/>
                </a:solidFill>
              </a:rPr>
              <a:t>A Claudia in </a:t>
            </a:r>
            <a:r>
              <a:rPr lang="en-GB" dirty="0" err="1">
                <a:solidFill>
                  <a:srgbClr val="FFFFFF"/>
                </a:solidFill>
              </a:rPr>
              <a:t>Martial’s</a:t>
            </a:r>
            <a:r>
              <a:rPr lang="en-GB" dirty="0">
                <a:solidFill>
                  <a:srgbClr val="FFFFFF"/>
                </a:solidFill>
              </a:rPr>
              <a:t> </a:t>
            </a:r>
            <a:r>
              <a:rPr lang="en-GB" i="1" dirty="0">
                <a:solidFill>
                  <a:srgbClr val="FFFFFF"/>
                </a:solidFill>
              </a:rPr>
              <a:t>Epigrams</a:t>
            </a:r>
            <a:endParaRPr lang="en-GB" dirty="0">
              <a:solidFill>
                <a:srgbClr val="FFFFFF"/>
              </a:solidFill>
            </a:endParaRPr>
          </a:p>
        </p:txBody>
      </p:sp>
      <p:sp>
        <p:nvSpPr>
          <p:cNvPr id="3" name="Content Placeholder 2"/>
          <p:cNvSpPr>
            <a:spLocks noGrp="1"/>
          </p:cNvSpPr>
          <p:nvPr>
            <p:ph idx="1"/>
          </p:nvPr>
        </p:nvSpPr>
        <p:spPr>
          <a:xfrm>
            <a:off x="985520" y="2285999"/>
            <a:ext cx="10159999" cy="3589869"/>
          </a:xfrm>
        </p:spPr>
        <p:txBody>
          <a:bodyPr>
            <a:normAutofit/>
          </a:bodyPr>
          <a:lstStyle/>
          <a:p>
            <a:pPr>
              <a:lnSpc>
                <a:spcPct val="90000"/>
              </a:lnSpc>
            </a:pPr>
            <a:r>
              <a:rPr lang="en-GB" sz="2000" dirty="0">
                <a:solidFill>
                  <a:srgbClr val="FFFFFF"/>
                </a:solidFill>
                <a:latin typeface="Poppins" panose="00000500000000000000" pitchFamily="2" charset="0"/>
                <a:cs typeface="Poppins" panose="00000500000000000000" pitchFamily="2" charset="0"/>
              </a:rPr>
              <a:t>(there’s another Claudia, in VIII: 60, but strangely she’s never mentioned…!)</a:t>
            </a:r>
          </a:p>
          <a:p>
            <a:pPr>
              <a:lnSpc>
                <a:spcPct val="90000"/>
              </a:lnSpc>
            </a:pPr>
            <a:endParaRPr lang="en-GB" sz="2000" dirty="0">
              <a:solidFill>
                <a:srgbClr val="FFFFFF"/>
              </a:solidFill>
              <a:latin typeface="Poppins" panose="00000500000000000000" pitchFamily="2" charset="0"/>
              <a:cs typeface="Poppins" panose="00000500000000000000" pitchFamily="2" charset="0"/>
            </a:endParaRPr>
          </a:p>
          <a:p>
            <a:pPr marL="0" indent="0" algn="ctr">
              <a:lnSpc>
                <a:spcPct val="90000"/>
              </a:lnSpc>
              <a:buNone/>
            </a:pPr>
            <a:r>
              <a:rPr lang="it-IT" sz="2000" dirty="0">
                <a:solidFill>
                  <a:srgbClr val="FFFFFF"/>
                </a:solidFill>
                <a:latin typeface="Poppins" panose="00000500000000000000" pitchFamily="2" charset="0"/>
                <a:cs typeface="Poppins" panose="00000500000000000000" pitchFamily="2" charset="0"/>
              </a:rPr>
              <a:t>Summa Palatini poteras aequare Colossi,</a:t>
            </a:r>
          </a:p>
          <a:p>
            <a:pPr marL="0" indent="0" algn="ctr">
              <a:lnSpc>
                <a:spcPct val="90000"/>
              </a:lnSpc>
              <a:buNone/>
            </a:pPr>
            <a:r>
              <a:rPr lang="it-IT" sz="2000" dirty="0">
                <a:solidFill>
                  <a:srgbClr val="FFFFFF"/>
                </a:solidFill>
                <a:latin typeface="Poppins" panose="00000500000000000000" pitchFamily="2" charset="0"/>
                <a:cs typeface="Poppins" panose="00000500000000000000" pitchFamily="2" charset="0"/>
              </a:rPr>
              <a:t>    si fieres breuior, Claudia, sesquipede.</a:t>
            </a:r>
          </a:p>
          <a:p>
            <a:pPr marL="0" indent="0" algn="ctr">
              <a:lnSpc>
                <a:spcPct val="90000"/>
              </a:lnSpc>
              <a:buNone/>
            </a:pPr>
            <a:endParaRPr lang="it-IT" sz="2000" dirty="0">
              <a:solidFill>
                <a:srgbClr val="FFFFFF"/>
              </a:solidFill>
              <a:latin typeface="Poppins" panose="00000500000000000000" pitchFamily="2" charset="0"/>
              <a:cs typeface="Poppins" panose="00000500000000000000" pitchFamily="2" charset="0"/>
            </a:endParaRPr>
          </a:p>
          <a:p>
            <a:pPr marL="0" indent="0" algn="ctr">
              <a:lnSpc>
                <a:spcPct val="90000"/>
              </a:lnSpc>
              <a:buNone/>
            </a:pPr>
            <a:r>
              <a:rPr lang="en-US" sz="2000" dirty="0">
                <a:solidFill>
                  <a:srgbClr val="FFFFFF"/>
                </a:solidFill>
                <a:latin typeface="Poppins" panose="00000500000000000000" pitchFamily="2" charset="0"/>
                <a:cs typeface="Poppins" panose="00000500000000000000" pitchFamily="2" charset="0"/>
              </a:rPr>
              <a:t>You would have been able to match the height of the colossus on the Palatine,</a:t>
            </a:r>
          </a:p>
          <a:p>
            <a:pPr marL="0" indent="0" algn="ctr">
              <a:lnSpc>
                <a:spcPct val="90000"/>
              </a:lnSpc>
              <a:buNone/>
            </a:pPr>
            <a:r>
              <a:rPr lang="en-US" sz="2000" dirty="0">
                <a:solidFill>
                  <a:srgbClr val="FFFFFF"/>
                </a:solidFill>
                <a:latin typeface="Poppins" panose="00000500000000000000" pitchFamily="2" charset="0"/>
                <a:cs typeface="Poppins" panose="00000500000000000000" pitchFamily="2" charset="0"/>
              </a:rPr>
              <a:t>if you had been shorter, Claudia, by a foot and a half.</a:t>
            </a:r>
            <a:endParaRPr lang="en-GB" sz="2000" dirty="0">
              <a:solidFill>
                <a:srgbClr val="FFFFFF"/>
              </a:solidFill>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5707340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71315106-A7B3-4730-9E6C-5A878C46681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useBgFill="1">
          <p:nvSpPr>
            <p:cNvPr id="10" name="Rectangle 9">
              <a:extLst>
                <a:ext uri="{FF2B5EF4-FFF2-40B4-BE49-F238E27FC236}">
                  <a16:creationId xmlns:a16="http://schemas.microsoft.com/office/drawing/2014/main" id="{BD4BC59E-CB55-4DBD-9167-83683CF5CB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112B0D5C-D671-4BE5-A795-F9E3F4917F78}"/>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0" y="0"/>
              <a:ext cx="12188825" cy="6856215"/>
              <a:chOff x="0" y="0"/>
              <a:chExt cx="12188825" cy="6856215"/>
            </a:xfrm>
          </p:grpSpPr>
          <p:pic>
            <p:nvPicPr>
              <p:cNvPr id="12" name="Picture 11">
                <a:extLst>
                  <a:ext uri="{FF2B5EF4-FFF2-40B4-BE49-F238E27FC236}">
                    <a16:creationId xmlns:a16="http://schemas.microsoft.com/office/drawing/2014/main" id="{9C3C9968-3015-4513-8699-20563F8826FE}"/>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Rectangle 12">
                <a:extLst>
                  <a:ext uri="{FF2B5EF4-FFF2-40B4-BE49-F238E27FC236}">
                    <a16:creationId xmlns:a16="http://schemas.microsoft.com/office/drawing/2014/main" id="{FF20E447-AC9A-4615-B8F6-3D2192D833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14" name="Picture 13">
                <a:extLst>
                  <a:ext uri="{FF2B5EF4-FFF2-40B4-BE49-F238E27FC236}">
                    <a16:creationId xmlns:a16="http://schemas.microsoft.com/office/drawing/2014/main" id="{CF0CB558-FAA8-4F42-8DE5-6E14A66A1145}"/>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5" name="Picture 14">
                <a:extLst>
                  <a:ext uri="{FF2B5EF4-FFF2-40B4-BE49-F238E27FC236}">
                    <a16:creationId xmlns:a16="http://schemas.microsoft.com/office/drawing/2014/main" id="{826614F0-52FE-48FC-AA4F-AE0E9CDCE39A}"/>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grpSp>
      <p:sp>
        <p:nvSpPr>
          <p:cNvPr id="2" name="Title 1">
            <a:extLst>
              <a:ext uri="{FF2B5EF4-FFF2-40B4-BE49-F238E27FC236}">
                <a16:creationId xmlns:a16="http://schemas.microsoft.com/office/drawing/2014/main" id="{1C8E2515-7F85-16B6-609C-86A082A36BFF}"/>
              </a:ext>
            </a:extLst>
          </p:cNvPr>
          <p:cNvSpPr>
            <a:spLocks noGrp="1"/>
          </p:cNvSpPr>
          <p:nvPr>
            <p:ph type="title"/>
          </p:nvPr>
        </p:nvSpPr>
        <p:spPr>
          <a:xfrm>
            <a:off x="7535825" y="982132"/>
            <a:ext cx="3360772" cy="1303867"/>
          </a:xfrm>
        </p:spPr>
        <p:txBody>
          <a:bodyPr>
            <a:normAutofit/>
          </a:bodyPr>
          <a:lstStyle/>
          <a:p>
            <a:pPr>
              <a:lnSpc>
                <a:spcPct val="90000"/>
              </a:lnSpc>
            </a:pPr>
            <a:r>
              <a:rPr lang="en-GB" dirty="0"/>
              <a:t>Notable Publications</a:t>
            </a:r>
            <a:endParaRPr lang="en-GB"/>
          </a:p>
        </p:txBody>
      </p:sp>
      <p:sp>
        <p:nvSpPr>
          <p:cNvPr id="17" name="Rectangle 16">
            <a:extLst>
              <a:ext uri="{FF2B5EF4-FFF2-40B4-BE49-F238E27FC236}">
                <a16:creationId xmlns:a16="http://schemas.microsoft.com/office/drawing/2014/main" id="{E336C991-AA99-423E-8FE1-5BA9C97F2C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2643" y="1092200"/>
            <a:ext cx="5942687" cy="4515104"/>
          </a:xfrm>
          <a:prstGeom prst="rect">
            <a:avLst/>
          </a:prstGeom>
          <a:solidFill>
            <a:schemeClr val="bg1"/>
          </a:solidFill>
          <a:ln w="57150" cmpd="thickThin">
            <a:solidFill>
              <a:schemeClr val="tx1">
                <a:lumMod val="50000"/>
                <a:lumOff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Text&#10;&#10;Description automatically generated">
            <a:extLst>
              <a:ext uri="{FF2B5EF4-FFF2-40B4-BE49-F238E27FC236}">
                <a16:creationId xmlns:a16="http://schemas.microsoft.com/office/drawing/2014/main" id="{3D138229-D12C-9CE9-1C08-DB7B58771316}"/>
              </a:ext>
            </a:extLst>
          </p:cNvPr>
          <p:cNvPicPr>
            <a:picLocks noChangeAspect="1"/>
          </p:cNvPicPr>
          <p:nvPr/>
        </p:nvPicPr>
        <p:blipFill rotWithShape="1">
          <a:blip r:embed="rId4"/>
          <a:srcRect b="2534"/>
          <a:stretch/>
        </p:blipFill>
        <p:spPr>
          <a:xfrm>
            <a:off x="1412683" y="1410208"/>
            <a:ext cx="5278777" cy="3858780"/>
          </a:xfrm>
          <a:prstGeom prst="rect">
            <a:avLst/>
          </a:prstGeom>
        </p:spPr>
      </p:pic>
      <p:cxnSp>
        <p:nvCxnSpPr>
          <p:cNvPr id="19" name="Straight Connector 18">
            <a:extLst>
              <a:ext uri="{FF2B5EF4-FFF2-40B4-BE49-F238E27FC236}">
                <a16:creationId xmlns:a16="http://schemas.microsoft.com/office/drawing/2014/main" id="{D2B860ED-0E27-4D8E-B5F4-C8C3F33C723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20089" y="2400639"/>
            <a:ext cx="3376508"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Content Placeholder 2">
            <a:extLst>
              <a:ext uri="{FF2B5EF4-FFF2-40B4-BE49-F238E27FC236}">
                <a16:creationId xmlns:a16="http://schemas.microsoft.com/office/drawing/2014/main" id="{E2BDC853-C651-426F-9257-CA3952081901}"/>
              </a:ext>
            </a:extLst>
          </p:cNvPr>
          <p:cNvSpPr>
            <a:spLocks noGrp="1"/>
          </p:cNvSpPr>
          <p:nvPr>
            <p:ph idx="1"/>
          </p:nvPr>
        </p:nvSpPr>
        <p:spPr>
          <a:xfrm>
            <a:off x="7193280" y="2556931"/>
            <a:ext cx="4114800" cy="3806105"/>
          </a:xfrm>
        </p:spPr>
        <p:txBody>
          <a:bodyPr>
            <a:normAutofit/>
          </a:bodyPr>
          <a:lstStyle/>
          <a:p>
            <a:pPr>
              <a:lnSpc>
                <a:spcPct val="90000"/>
              </a:lnSpc>
            </a:pPr>
            <a:r>
              <a:rPr lang="en-US" sz="1200" dirty="0"/>
              <a:t>Alexander, W. L. 1799. </a:t>
            </a:r>
            <a:r>
              <a:rPr lang="en-US" sz="1200" i="1" dirty="0"/>
              <a:t>The Ancient British Church: being an Inquiry into the History of Christianity in Britain previous to the Establishment of the Heptarchy</a:t>
            </a:r>
            <a:r>
              <a:rPr lang="en-US" sz="1200" dirty="0"/>
              <a:t>, The Religious Tract Society, London</a:t>
            </a:r>
          </a:p>
          <a:p>
            <a:pPr>
              <a:lnSpc>
                <a:spcPct val="90000"/>
              </a:lnSpc>
            </a:pPr>
            <a:r>
              <a:rPr lang="en-US" sz="1200" dirty="0"/>
              <a:t>Bowles, W.L. 1839. </a:t>
            </a:r>
            <a:r>
              <a:rPr lang="en-US" sz="1200" i="1" dirty="0" err="1"/>
              <a:t>Pudens</a:t>
            </a:r>
            <a:r>
              <a:rPr lang="en-US" sz="1200" i="1" dirty="0"/>
              <a:t> and Claudia of St. Paul. On the Earliest Introduction of the Christian Faith to these Islands, through Claudia, Certainly a British Lady, Supposed Daughter of </a:t>
            </a:r>
            <a:r>
              <a:rPr lang="en-US" sz="1200" i="1" dirty="0" err="1"/>
              <a:t>Caractacus</a:t>
            </a:r>
            <a:r>
              <a:rPr lang="en-US" sz="1200" dirty="0"/>
              <a:t>, Bristol</a:t>
            </a:r>
          </a:p>
          <a:p>
            <a:pPr>
              <a:lnSpc>
                <a:spcPct val="90000"/>
              </a:lnSpc>
            </a:pPr>
            <a:r>
              <a:rPr lang="en-US" sz="1200" dirty="0"/>
              <a:t>Camden, W. 1586. </a:t>
            </a:r>
            <a:r>
              <a:rPr lang="en-US" sz="1200" i="1" dirty="0"/>
              <a:t>Britannia, London</a:t>
            </a:r>
            <a:endParaRPr lang="en-US" sz="1200" dirty="0"/>
          </a:p>
          <a:p>
            <a:pPr>
              <a:lnSpc>
                <a:spcPct val="90000"/>
              </a:lnSpc>
            </a:pPr>
            <a:r>
              <a:rPr lang="en-US" sz="1200" dirty="0" err="1"/>
              <a:t>Howorth</a:t>
            </a:r>
            <a:r>
              <a:rPr lang="en-US" sz="1200" dirty="0"/>
              <a:t>, H.H. 1885. ‘Christianity in Roman Britain’, </a:t>
            </a:r>
            <a:r>
              <a:rPr lang="en-US" sz="1200" i="1" dirty="0"/>
              <a:t>Transactions of the Royal Historical Society </a:t>
            </a:r>
            <a:r>
              <a:rPr lang="en-US" sz="1200" dirty="0"/>
              <a:t>Vol 2, pp.117-172, Cambridge University Press</a:t>
            </a:r>
          </a:p>
          <a:p>
            <a:pPr>
              <a:lnSpc>
                <a:spcPct val="90000"/>
              </a:lnSpc>
            </a:pPr>
            <a:r>
              <a:rPr lang="en-US" sz="1200" dirty="0" err="1"/>
              <a:t>Stillingfleet</a:t>
            </a:r>
            <a:r>
              <a:rPr lang="en-US" sz="1200" dirty="0"/>
              <a:t>, E. 1840. </a:t>
            </a:r>
            <a:r>
              <a:rPr lang="en-US" sz="1200" i="1" dirty="0" err="1"/>
              <a:t>Origines</a:t>
            </a:r>
            <a:r>
              <a:rPr lang="en-US" sz="1200" i="1" dirty="0"/>
              <a:t> </a:t>
            </a:r>
            <a:r>
              <a:rPr lang="en-US" sz="1200" i="1" dirty="0" err="1"/>
              <a:t>Britannicae</a:t>
            </a:r>
            <a:r>
              <a:rPr lang="en-US" sz="1200" i="1" dirty="0"/>
              <a:t>: A New Edition</a:t>
            </a:r>
            <a:r>
              <a:rPr lang="en-US" sz="1200" dirty="0"/>
              <a:t>, London</a:t>
            </a:r>
          </a:p>
          <a:p>
            <a:pPr>
              <a:lnSpc>
                <a:spcPct val="90000"/>
              </a:lnSpc>
            </a:pPr>
            <a:r>
              <a:rPr lang="en-US" sz="1200" dirty="0"/>
              <a:t>Williams, J. 1848. </a:t>
            </a:r>
            <a:r>
              <a:rPr lang="en-US" sz="1200" i="1" dirty="0"/>
              <a:t>Claudia and </a:t>
            </a:r>
            <a:r>
              <a:rPr lang="en-US" sz="1200" i="1" dirty="0" err="1"/>
              <a:t>Pudens</a:t>
            </a:r>
            <a:r>
              <a:rPr lang="en-US" sz="1200" i="1" dirty="0"/>
              <a:t>: An Attempt to Show that Claudia, mentioned in St. Paul’s Second Epistle to Timothy, Was a British Princess</a:t>
            </a:r>
            <a:r>
              <a:rPr lang="en-US" sz="1200" dirty="0"/>
              <a:t>, </a:t>
            </a:r>
            <a:r>
              <a:rPr lang="en-US" sz="1200" dirty="0" err="1"/>
              <a:t>LLandovery</a:t>
            </a:r>
            <a:r>
              <a:rPr lang="en-US" sz="1200" dirty="0"/>
              <a:t> and London</a:t>
            </a:r>
          </a:p>
          <a:p>
            <a:pPr>
              <a:lnSpc>
                <a:spcPct val="90000"/>
              </a:lnSpc>
            </a:pPr>
            <a:endParaRPr lang="en-GB" sz="1000" dirty="0"/>
          </a:p>
        </p:txBody>
      </p:sp>
    </p:spTree>
    <p:extLst>
      <p:ext uri="{BB962C8B-B14F-4D97-AF65-F5344CB8AC3E}">
        <p14:creationId xmlns:p14="http://schemas.microsoft.com/office/powerpoint/2010/main" val="9243318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7FE386-0AC4-4C92-8682-5974010DA6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E82424F-9EF6-458B-AA0B-38E32B55EE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4662" y="469900"/>
            <a:ext cx="11239500" cy="5918200"/>
          </a:xfrm>
          <a:prstGeom prst="rect">
            <a:avLst/>
          </a:prstGeom>
          <a:solidFill>
            <a:schemeClr val="accent6"/>
          </a:solidFill>
          <a:ln>
            <a:noFill/>
          </a:ln>
          <a:effectLst>
            <a:outerShdw blurRad="50800" dist="38100" dir="5400000" algn="t" rotWithShape="0">
              <a:prstClr val="black">
                <a:alpha val="40000"/>
              </a:prstClr>
            </a:outerShdw>
          </a:effectLst>
          <a:scene3d>
            <a:camera prst="orthographicFront"/>
            <a:lightRig rig="balanced" dir="t"/>
          </a:scene3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E5AC547-57D3-460D-B42C-0504301E88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 y="609600"/>
            <a:ext cx="10972800" cy="5638800"/>
          </a:xfrm>
          <a:prstGeom prst="rect">
            <a:avLst/>
          </a:prstGeom>
          <a:gradFill flip="none" rotWithShape="1">
            <a:gsLst>
              <a:gs pos="0">
                <a:schemeClr val="accent6">
                  <a:lumMod val="89000"/>
                </a:schemeClr>
              </a:gs>
              <a:gs pos="23000">
                <a:schemeClr val="accent6">
                  <a:lumMod val="89000"/>
                </a:schemeClr>
              </a:gs>
              <a:gs pos="69000">
                <a:schemeClr val="accent6">
                  <a:lumMod val="75000"/>
                </a:schemeClr>
              </a:gs>
              <a:gs pos="97000">
                <a:schemeClr val="accent6">
                  <a:lumMod val="70000"/>
                </a:schemeClr>
              </a:gs>
            </a:gsLst>
            <a:path path="circle">
              <a:fillToRect l="50000" t="50000" r="50000" b="50000"/>
            </a:path>
            <a:tileRect/>
          </a:gradFill>
          <a:ln w="15875" cap="flat">
            <a:noFill/>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 name="Title 1"/>
          <p:cNvSpPr>
            <a:spLocks noGrp="1"/>
          </p:cNvSpPr>
          <p:nvPr>
            <p:ph type="title"/>
          </p:nvPr>
        </p:nvSpPr>
        <p:spPr>
          <a:xfrm>
            <a:off x="1295402" y="982132"/>
            <a:ext cx="9601196" cy="1303867"/>
          </a:xfrm>
        </p:spPr>
        <p:txBody>
          <a:bodyPr>
            <a:normAutofit/>
          </a:bodyPr>
          <a:lstStyle/>
          <a:p>
            <a:r>
              <a:rPr lang="en-GB" dirty="0">
                <a:solidFill>
                  <a:srgbClr val="FFFFFF"/>
                </a:solidFill>
              </a:rPr>
              <a:t>A Claudia in Martial’s </a:t>
            </a:r>
            <a:r>
              <a:rPr lang="en-GB" i="1" dirty="0">
                <a:solidFill>
                  <a:srgbClr val="FFFFFF"/>
                </a:solidFill>
              </a:rPr>
              <a:t>Epigrams</a:t>
            </a:r>
            <a:endParaRPr lang="en-GB" dirty="0">
              <a:solidFill>
                <a:srgbClr val="FFFFFF"/>
              </a:solidFill>
            </a:endParaRPr>
          </a:p>
        </p:txBody>
      </p:sp>
      <p:sp>
        <p:nvSpPr>
          <p:cNvPr id="3" name="Content Placeholder 2"/>
          <p:cNvSpPr>
            <a:spLocks noGrp="1"/>
          </p:cNvSpPr>
          <p:nvPr>
            <p:ph idx="1"/>
          </p:nvPr>
        </p:nvSpPr>
        <p:spPr>
          <a:xfrm>
            <a:off x="950912" y="2556932"/>
            <a:ext cx="10286999" cy="3318936"/>
          </a:xfrm>
        </p:spPr>
        <p:txBody>
          <a:bodyPr>
            <a:normAutofit/>
          </a:bodyPr>
          <a:lstStyle/>
          <a:p>
            <a:r>
              <a:rPr lang="en-GB" sz="2000" dirty="0">
                <a:solidFill>
                  <a:srgbClr val="FFFFFF"/>
                </a:solidFill>
                <a:latin typeface="Poppins" panose="00000500000000000000" pitchFamily="2" charset="0"/>
                <a:cs typeface="Poppins" panose="00000500000000000000" pitchFamily="2" charset="0"/>
              </a:rPr>
              <a:t>IV.13: Claudia Peregrina, who is about to be married to </a:t>
            </a:r>
            <a:r>
              <a:rPr lang="en-GB" sz="2000" dirty="0" err="1">
                <a:solidFill>
                  <a:srgbClr val="FFFFFF"/>
                </a:solidFill>
                <a:latin typeface="Poppins" panose="00000500000000000000" pitchFamily="2" charset="0"/>
                <a:cs typeface="Poppins" panose="00000500000000000000" pitchFamily="2" charset="0"/>
              </a:rPr>
              <a:t>Martial’s</a:t>
            </a:r>
            <a:r>
              <a:rPr lang="en-GB" sz="2000" dirty="0">
                <a:solidFill>
                  <a:srgbClr val="FFFFFF"/>
                </a:solidFill>
                <a:latin typeface="Poppins" panose="00000500000000000000" pitchFamily="2" charset="0"/>
                <a:cs typeface="Poppins" panose="00000500000000000000" pitchFamily="2" charset="0"/>
              </a:rPr>
              <a:t> friend </a:t>
            </a:r>
            <a:r>
              <a:rPr lang="en-GB" sz="2000" dirty="0" err="1">
                <a:solidFill>
                  <a:srgbClr val="FFFFFF"/>
                </a:solidFill>
                <a:latin typeface="Poppins" panose="00000500000000000000" pitchFamily="2" charset="0"/>
                <a:cs typeface="Poppins" panose="00000500000000000000" pitchFamily="2" charset="0"/>
              </a:rPr>
              <a:t>Pudens</a:t>
            </a:r>
            <a:r>
              <a:rPr lang="en-GB" sz="2000" dirty="0">
                <a:solidFill>
                  <a:srgbClr val="FFFFFF"/>
                </a:solidFill>
                <a:latin typeface="Poppins" panose="00000500000000000000" pitchFamily="2" charset="0"/>
                <a:cs typeface="Poppins" panose="00000500000000000000" pitchFamily="2" charset="0"/>
              </a:rPr>
              <a:t>.</a:t>
            </a:r>
          </a:p>
          <a:p>
            <a:r>
              <a:rPr lang="en-GB" sz="2000" dirty="0">
                <a:solidFill>
                  <a:srgbClr val="FFFFFF"/>
                </a:solidFill>
                <a:latin typeface="Poppins" panose="00000500000000000000" pitchFamily="2" charset="0"/>
                <a:cs typeface="Poppins" panose="00000500000000000000" pitchFamily="2" charset="0"/>
              </a:rPr>
              <a:t>XI.53: Claudia Rufina, a beautiful married British lady.</a:t>
            </a:r>
          </a:p>
          <a:p>
            <a:endParaRPr lang="en-GB" sz="2000" dirty="0">
              <a:solidFill>
                <a:srgbClr val="FFFFFF"/>
              </a:solidFill>
              <a:latin typeface="Poppins" panose="00000500000000000000" pitchFamily="2" charset="0"/>
              <a:cs typeface="Poppins" panose="00000500000000000000" pitchFamily="2" charset="0"/>
            </a:endParaRPr>
          </a:p>
          <a:p>
            <a:pPr>
              <a:buNone/>
            </a:pPr>
            <a:r>
              <a:rPr lang="en-GB" sz="2000" dirty="0">
                <a:solidFill>
                  <a:srgbClr val="FFFFFF"/>
                </a:solidFill>
                <a:latin typeface="Poppins" panose="00000500000000000000" pitchFamily="2" charset="0"/>
                <a:cs typeface="Poppins" panose="00000500000000000000" pitchFamily="2" charset="0"/>
              </a:rPr>
              <a:t>Assuming the two </a:t>
            </a:r>
            <a:r>
              <a:rPr lang="en-GB" sz="2000" dirty="0" err="1">
                <a:solidFill>
                  <a:srgbClr val="FFFFFF"/>
                </a:solidFill>
                <a:latin typeface="Poppins" panose="00000500000000000000" pitchFamily="2" charset="0"/>
                <a:cs typeface="Poppins" panose="00000500000000000000" pitchFamily="2" charset="0"/>
              </a:rPr>
              <a:t>Claudias</a:t>
            </a:r>
            <a:r>
              <a:rPr lang="en-GB" sz="2000" dirty="0">
                <a:solidFill>
                  <a:srgbClr val="FFFFFF"/>
                </a:solidFill>
                <a:latin typeface="Poppins" panose="00000500000000000000" pitchFamily="2" charset="0"/>
                <a:cs typeface="Poppins" panose="00000500000000000000" pitchFamily="2" charset="0"/>
              </a:rPr>
              <a:t> are in fact the same woman, we have a Claudia married to a </a:t>
            </a:r>
            <a:r>
              <a:rPr lang="en-GB" sz="2000" dirty="0" err="1">
                <a:solidFill>
                  <a:srgbClr val="FFFFFF"/>
                </a:solidFill>
                <a:latin typeface="Poppins" panose="00000500000000000000" pitchFamily="2" charset="0"/>
                <a:cs typeface="Poppins" panose="00000500000000000000" pitchFamily="2" charset="0"/>
              </a:rPr>
              <a:t>Pudens</a:t>
            </a:r>
            <a:r>
              <a:rPr lang="en-GB" sz="2000" dirty="0">
                <a:solidFill>
                  <a:srgbClr val="FFFFFF"/>
                </a:solidFill>
                <a:latin typeface="Poppins" panose="00000500000000000000" pitchFamily="2" charset="0"/>
                <a:cs typeface="Poppins" panose="00000500000000000000" pitchFamily="2" charset="0"/>
              </a:rPr>
              <a:t> – and Claudia is British. If this is St. Paul’s Claudia, she is presumably Christian. So there is a high-born, beautiful British lady in Rome, who is a friend of St. Paul </a:t>
            </a:r>
            <a:r>
              <a:rPr lang="en-GB" sz="2000" i="1" dirty="0">
                <a:solidFill>
                  <a:srgbClr val="FFFFFF"/>
                </a:solidFill>
                <a:latin typeface="Poppins" panose="00000500000000000000" pitchFamily="2" charset="0"/>
                <a:cs typeface="Poppins" panose="00000500000000000000" pitchFamily="2" charset="0"/>
              </a:rPr>
              <a:t>and</a:t>
            </a:r>
            <a:r>
              <a:rPr lang="en-GB" sz="2000" dirty="0">
                <a:solidFill>
                  <a:srgbClr val="FFFFFF"/>
                </a:solidFill>
                <a:latin typeface="Poppins" panose="00000500000000000000" pitchFamily="2" charset="0"/>
                <a:cs typeface="Poppins" panose="00000500000000000000" pitchFamily="2" charset="0"/>
              </a:rPr>
              <a:t> Martial.</a:t>
            </a:r>
          </a:p>
          <a:p>
            <a:pPr>
              <a:buNone/>
            </a:pPr>
            <a:r>
              <a:rPr lang="en-GB" sz="2000" dirty="0">
                <a:solidFill>
                  <a:srgbClr val="FFFFFF"/>
                </a:solidFill>
                <a:latin typeface="Poppins" panose="00000500000000000000" pitchFamily="2" charset="0"/>
                <a:cs typeface="Poppins" panose="00000500000000000000" pitchFamily="2" charset="0"/>
              </a:rPr>
              <a:t>But what is she doing in Rome?...</a:t>
            </a:r>
          </a:p>
        </p:txBody>
      </p:sp>
    </p:spTree>
    <p:extLst>
      <p:ext uri="{BB962C8B-B14F-4D97-AF65-F5344CB8AC3E}">
        <p14:creationId xmlns:p14="http://schemas.microsoft.com/office/powerpoint/2010/main" val="33135375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C1875E5-3E3D-49D0-A84D-62C1DE8DE7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3D48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picture containing sky, outdoor, grass, building&#10;&#10;Description automatically generated">
            <a:extLst>
              <a:ext uri="{FF2B5EF4-FFF2-40B4-BE49-F238E27FC236}">
                <a16:creationId xmlns:a16="http://schemas.microsoft.com/office/drawing/2014/main" id="{8A6382CA-1B03-9617-4144-BD9A8774DE09}"/>
              </a:ext>
            </a:extLst>
          </p:cNvPr>
          <p:cNvPicPr>
            <a:picLocks noChangeAspect="1"/>
          </p:cNvPicPr>
          <p:nvPr/>
        </p:nvPicPr>
        <p:blipFill rotWithShape="1">
          <a:blip r:embed="rId2">
            <a:extLst>
              <a:ext uri="{28A0092B-C50C-407E-A947-70E740481C1C}">
                <a14:useLocalDpi xmlns:a14="http://schemas.microsoft.com/office/drawing/2010/main" val="0"/>
              </a:ext>
            </a:extLst>
          </a:blip>
          <a:srcRect t="9103" r="-1" b="21619"/>
          <a:stretch/>
        </p:blipFill>
        <p:spPr>
          <a:xfrm>
            <a:off x="490728" y="516636"/>
            <a:ext cx="11210544" cy="5824728"/>
          </a:xfrm>
          <a:prstGeom prst="rect">
            <a:avLst/>
          </a:prstGeom>
        </p:spPr>
      </p:pic>
      <p:sp>
        <p:nvSpPr>
          <p:cNvPr id="10" name="Rectangle 9">
            <a:extLst>
              <a:ext uri="{FF2B5EF4-FFF2-40B4-BE49-F238E27FC236}">
                <a16:creationId xmlns:a16="http://schemas.microsoft.com/office/drawing/2014/main" id="{72E3803C-85E6-4CB3-8361-219B2398D9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4611" y="350556"/>
            <a:ext cx="11542779" cy="6156888"/>
          </a:xfrm>
          <a:prstGeom prst="rect">
            <a:avLst/>
          </a:prstGeom>
          <a:noFill/>
          <a:ln w="25400" cap="flat">
            <a:solidFill>
              <a:srgbClr val="FFD79F"/>
            </a:solidFill>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spTree>
    <p:extLst>
      <p:ext uri="{BB962C8B-B14F-4D97-AF65-F5344CB8AC3E}">
        <p14:creationId xmlns:p14="http://schemas.microsoft.com/office/powerpoint/2010/main" val="31244920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C05791D-157B-4AA2-82CA-BE441DF4B8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201BA73-6DE9-4B29-9666-64915B963D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4662" y="469900"/>
            <a:ext cx="11239500" cy="5918200"/>
          </a:xfrm>
          <a:prstGeom prst="rect">
            <a:avLst/>
          </a:prstGeom>
          <a:solidFill>
            <a:schemeClr val="bg2">
              <a:lumMod val="90000"/>
              <a:lumOff val="10000"/>
            </a:schemeClr>
          </a:solidFill>
          <a:ln>
            <a:noFill/>
          </a:ln>
          <a:effectLst>
            <a:outerShdw blurRad="50800" dist="38100" dir="5400000" algn="t" rotWithShape="0">
              <a:srgbClr val="373737">
                <a:alpha val="40000"/>
              </a:srgbClr>
            </a:outerShdw>
          </a:effectLst>
          <a:scene3d>
            <a:camera prst="orthographicFront"/>
            <a:lightRig rig="balanced" dir="t"/>
          </a:scene3d>
          <a:sp3d>
            <a:contourClr>
              <a:schemeClr val="tx2">
                <a:lumMod val="75000"/>
                <a:lumOff val="25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502800E0-5C12-4E22-1F7F-E5443A701CED}"/>
              </a:ext>
            </a:extLst>
          </p:cNvPr>
          <p:cNvSpPr/>
          <p:nvPr/>
        </p:nvSpPr>
        <p:spPr>
          <a:xfrm>
            <a:off x="614966" y="655320"/>
            <a:ext cx="10962068" cy="5547360"/>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41F75129-64DA-4018-B855-6DB3D06BC8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 name="Title 1"/>
          <p:cNvSpPr>
            <a:spLocks noGrp="1"/>
          </p:cNvSpPr>
          <p:nvPr>
            <p:ph type="title"/>
          </p:nvPr>
        </p:nvSpPr>
        <p:spPr>
          <a:xfrm>
            <a:off x="1295402" y="982132"/>
            <a:ext cx="9601196" cy="1303867"/>
          </a:xfrm>
        </p:spPr>
        <p:txBody>
          <a:bodyPr>
            <a:normAutofit/>
          </a:bodyPr>
          <a:lstStyle/>
          <a:p>
            <a:r>
              <a:rPr lang="en-GB" dirty="0"/>
              <a:t>A possible Claudia in Tacitus’ </a:t>
            </a:r>
            <a:r>
              <a:rPr lang="en-GB" i="1" dirty="0"/>
              <a:t>Annals</a:t>
            </a:r>
            <a:r>
              <a:rPr lang="en-GB" dirty="0"/>
              <a:t>?</a:t>
            </a:r>
          </a:p>
        </p:txBody>
      </p:sp>
      <p:sp>
        <p:nvSpPr>
          <p:cNvPr id="3" name="Content Placeholder 2"/>
          <p:cNvSpPr>
            <a:spLocks noGrp="1"/>
          </p:cNvSpPr>
          <p:nvPr>
            <p:ph idx="1"/>
          </p:nvPr>
        </p:nvSpPr>
        <p:spPr>
          <a:xfrm>
            <a:off x="1295401" y="2556932"/>
            <a:ext cx="9601196" cy="3318936"/>
          </a:xfrm>
        </p:spPr>
        <p:txBody>
          <a:bodyPr>
            <a:normAutofit lnSpcReduction="10000"/>
          </a:bodyPr>
          <a:lstStyle/>
          <a:p>
            <a:pPr>
              <a:lnSpc>
                <a:spcPct val="90000"/>
              </a:lnSpc>
            </a:pPr>
            <a:r>
              <a:rPr lang="en-GB" sz="1900" dirty="0"/>
              <a:t>Annals XII: British King </a:t>
            </a:r>
            <a:r>
              <a:rPr lang="en-GB" sz="1900" dirty="0" err="1"/>
              <a:t>Caractacus</a:t>
            </a:r>
            <a:r>
              <a:rPr lang="en-GB" sz="1900" dirty="0"/>
              <a:t> is captured and brought to Rome. He gives a speech before the Emperor Claudius. He is then released, along with his family. No more is said of them.</a:t>
            </a:r>
          </a:p>
          <a:p>
            <a:pPr>
              <a:lnSpc>
                <a:spcPct val="90000"/>
              </a:lnSpc>
              <a:buNone/>
            </a:pPr>
            <a:endParaRPr lang="en-GB" sz="1900" dirty="0"/>
          </a:p>
          <a:p>
            <a:pPr>
              <a:lnSpc>
                <a:spcPct val="90000"/>
              </a:lnSpc>
            </a:pPr>
            <a:r>
              <a:rPr lang="en-GB" sz="1900" dirty="0"/>
              <a:t>So here we have a British king in Rome, with cause to be indebted to Claudius. Naturally he would name (or re-name) his daughter Claudia, and she would be of sufficiently high status to marry a member of the Roman elite. </a:t>
            </a:r>
          </a:p>
          <a:p>
            <a:pPr>
              <a:lnSpc>
                <a:spcPct val="90000"/>
              </a:lnSpc>
            </a:pPr>
            <a:endParaRPr lang="en-GB" sz="1900" dirty="0"/>
          </a:p>
          <a:p>
            <a:pPr>
              <a:lnSpc>
                <a:spcPct val="90000"/>
              </a:lnSpc>
            </a:pPr>
            <a:r>
              <a:rPr lang="en-GB" sz="1900" dirty="0"/>
              <a:t>Could this be </a:t>
            </a:r>
            <a:r>
              <a:rPr lang="en-GB" sz="1900" dirty="0" err="1"/>
              <a:t>Martial’s</a:t>
            </a:r>
            <a:r>
              <a:rPr lang="en-GB" sz="1900" dirty="0"/>
              <a:t> beautiful British Claudia, who marries </a:t>
            </a:r>
            <a:r>
              <a:rPr lang="en-GB" sz="1900" dirty="0" err="1"/>
              <a:t>Pudens</a:t>
            </a:r>
            <a:r>
              <a:rPr lang="en-GB" sz="1900" dirty="0"/>
              <a:t>? Could it also be the Christian friend of St. Paul? In that case she’s British, Christian </a:t>
            </a:r>
            <a:r>
              <a:rPr lang="en-GB" sz="1900" i="1" dirty="0"/>
              <a:t>and </a:t>
            </a:r>
            <a:r>
              <a:rPr lang="en-GB" sz="1900" dirty="0"/>
              <a:t>a princess!</a:t>
            </a:r>
          </a:p>
        </p:txBody>
      </p:sp>
    </p:spTree>
    <p:extLst>
      <p:ext uri="{BB962C8B-B14F-4D97-AF65-F5344CB8AC3E}">
        <p14:creationId xmlns:p14="http://schemas.microsoft.com/office/powerpoint/2010/main" val="247346997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046923" y="1987827"/>
            <a:ext cx="4147930" cy="689112"/>
          </a:xfrm>
        </p:spPr>
        <p:txBody>
          <a:bodyPr/>
          <a:lstStyle/>
          <a:p>
            <a:r>
              <a:rPr lang="en-GB" dirty="0"/>
              <a:t>A </a:t>
            </a:r>
            <a:r>
              <a:rPr lang="en-GB" dirty="0" err="1"/>
              <a:t>Pudens</a:t>
            </a:r>
            <a:r>
              <a:rPr lang="en-GB" dirty="0"/>
              <a:t> in Britain</a:t>
            </a:r>
          </a:p>
        </p:txBody>
      </p:sp>
      <p:pic>
        <p:nvPicPr>
          <p:cNvPr id="4" name="Content Placeholder 3" descr="Chichester_inscription.jpg"/>
          <p:cNvPicPr>
            <a:picLocks noGrp="1" noChangeAspect="1"/>
          </p:cNvPicPr>
          <p:nvPr>
            <p:ph idx="1"/>
          </p:nvPr>
        </p:nvPicPr>
        <p:blipFill>
          <a:blip r:embed="rId2" cstate="print"/>
          <a:stretch>
            <a:fillRect/>
          </a:stretch>
        </p:blipFill>
        <p:spPr>
          <a:xfrm>
            <a:off x="4951550" y="1458634"/>
            <a:ext cx="6383580" cy="3708818"/>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6" name="Text Placeholder 5">
            <a:extLst>
              <a:ext uri="{FF2B5EF4-FFF2-40B4-BE49-F238E27FC236}">
                <a16:creationId xmlns:a16="http://schemas.microsoft.com/office/drawing/2014/main" id="{8346A564-AA0B-467E-A172-D4C4EC728D05}"/>
              </a:ext>
            </a:extLst>
          </p:cNvPr>
          <p:cNvSpPr>
            <a:spLocks noGrp="1"/>
          </p:cNvSpPr>
          <p:nvPr>
            <p:ph type="body" sz="half" idx="2"/>
          </p:nvPr>
        </p:nvSpPr>
        <p:spPr>
          <a:xfrm>
            <a:off x="1429689" y="3313043"/>
            <a:ext cx="3382397" cy="2156426"/>
          </a:xfrm>
        </p:spPr>
        <p:txBody>
          <a:bodyPr>
            <a:normAutofit fontScale="92500" lnSpcReduction="10000"/>
          </a:bodyPr>
          <a:lstStyle/>
          <a:p>
            <a:pPr algn="l"/>
            <a:r>
              <a:rPr lang="en-GB" dirty="0"/>
              <a:t>This inscription, found in Chichester in 1723, complicates the theory. It suggests that, contrary to the </a:t>
            </a:r>
            <a:r>
              <a:rPr lang="en-GB" dirty="0" err="1"/>
              <a:t>Caractacus</a:t>
            </a:r>
            <a:r>
              <a:rPr lang="en-GB" dirty="0"/>
              <a:t> connection, </a:t>
            </a:r>
            <a:r>
              <a:rPr lang="en-GB" dirty="0" err="1"/>
              <a:t>Pudens</a:t>
            </a:r>
            <a:r>
              <a:rPr lang="en-GB" dirty="0"/>
              <a:t> may have been involved with the client king </a:t>
            </a:r>
            <a:r>
              <a:rPr lang="en-GB" dirty="0" err="1"/>
              <a:t>Cogidubnus</a:t>
            </a:r>
            <a:r>
              <a:rPr lang="en-GB" dirty="0"/>
              <a:t>. However, that didn’t prove to be a major obstacle: the theorists simply argued that </a:t>
            </a:r>
            <a:r>
              <a:rPr lang="en-GB" dirty="0" err="1"/>
              <a:t>Cogidubnus</a:t>
            </a:r>
            <a:r>
              <a:rPr lang="en-GB" dirty="0"/>
              <a:t> no doubt had a daughter too…!</a:t>
            </a:r>
          </a:p>
        </p:txBody>
      </p:sp>
    </p:spTree>
    <p:extLst>
      <p:ext uri="{BB962C8B-B14F-4D97-AF65-F5344CB8AC3E}">
        <p14:creationId xmlns:p14="http://schemas.microsoft.com/office/powerpoint/2010/main" val="167553069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Group 16">
            <a:extLst>
              <a:ext uri="{FF2B5EF4-FFF2-40B4-BE49-F238E27FC236}">
                <a16:creationId xmlns:a16="http://schemas.microsoft.com/office/drawing/2014/main" id="{247C940C-BCEA-4B94-ADAB-E5DF93AD250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useBgFill="1">
          <p:nvSpPr>
            <p:cNvPr id="30" name="Rectangle 17">
              <a:extLst>
                <a:ext uri="{FF2B5EF4-FFF2-40B4-BE49-F238E27FC236}">
                  <a16:creationId xmlns:a16="http://schemas.microsoft.com/office/drawing/2014/main" id="{43355E07-D27F-496A-A202-82B978528A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18">
              <a:extLst>
                <a:ext uri="{FF2B5EF4-FFF2-40B4-BE49-F238E27FC236}">
                  <a16:creationId xmlns:a16="http://schemas.microsoft.com/office/drawing/2014/main" id="{7ABE8173-1154-4FFD-A647-BE335D1BFCD7}"/>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0" y="0"/>
              <a:ext cx="12188825" cy="6856215"/>
              <a:chOff x="0" y="0"/>
              <a:chExt cx="12188825" cy="6856215"/>
            </a:xfrm>
          </p:grpSpPr>
          <p:pic>
            <p:nvPicPr>
              <p:cNvPr id="20" name="Picture 19">
                <a:extLst>
                  <a:ext uri="{FF2B5EF4-FFF2-40B4-BE49-F238E27FC236}">
                    <a16:creationId xmlns:a16="http://schemas.microsoft.com/office/drawing/2014/main" id="{372EFA8A-6EE3-4B25-873B-F4CED90537E0}"/>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1" name="Rectangle 20">
                <a:extLst>
                  <a:ext uri="{FF2B5EF4-FFF2-40B4-BE49-F238E27FC236}">
                    <a16:creationId xmlns:a16="http://schemas.microsoft.com/office/drawing/2014/main" id="{18C03B2B-142C-4AD5-8F21-0FC939548A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22" name="Picture 21">
                <a:extLst>
                  <a:ext uri="{FF2B5EF4-FFF2-40B4-BE49-F238E27FC236}">
                    <a16:creationId xmlns:a16="http://schemas.microsoft.com/office/drawing/2014/main" id="{C6FAF349-1EBC-4906-8CCB-C668CAE69004}"/>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23" name="Picture 22">
                <a:extLst>
                  <a:ext uri="{FF2B5EF4-FFF2-40B4-BE49-F238E27FC236}">
                    <a16:creationId xmlns:a16="http://schemas.microsoft.com/office/drawing/2014/main" id="{15541360-9082-4D4C-A106-460B85E98C33}"/>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grpSp>
      <p:sp>
        <p:nvSpPr>
          <p:cNvPr id="2" name="Title 1"/>
          <p:cNvSpPr>
            <a:spLocks noGrp="1"/>
          </p:cNvSpPr>
          <p:nvPr>
            <p:ph type="title"/>
          </p:nvPr>
        </p:nvSpPr>
        <p:spPr>
          <a:xfrm>
            <a:off x="1295402" y="982132"/>
            <a:ext cx="3660056" cy="1325373"/>
          </a:xfrm>
        </p:spPr>
        <p:txBody>
          <a:bodyPr anchor="b">
            <a:normAutofit/>
          </a:bodyPr>
          <a:lstStyle/>
          <a:p>
            <a:r>
              <a:rPr lang="en-GB" sz="4800" dirty="0"/>
              <a:t>Connections</a:t>
            </a:r>
          </a:p>
        </p:txBody>
      </p:sp>
      <p:cxnSp>
        <p:nvCxnSpPr>
          <p:cNvPr id="31" name="Straight Connector 24">
            <a:extLst>
              <a:ext uri="{FF2B5EF4-FFF2-40B4-BE49-F238E27FC236}">
                <a16:creationId xmlns:a16="http://schemas.microsoft.com/office/drawing/2014/main" id="{E59A63C7-BCAC-464C-B7D5-9A713B4CAC3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95401" y="2400639"/>
            <a:ext cx="3660057"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Content Placeholder 2"/>
          <p:cNvSpPr>
            <a:spLocks noGrp="1"/>
          </p:cNvSpPr>
          <p:nvPr>
            <p:ph idx="1"/>
          </p:nvPr>
        </p:nvSpPr>
        <p:spPr>
          <a:xfrm>
            <a:off x="1295401" y="2493774"/>
            <a:ext cx="4607559" cy="3382094"/>
          </a:xfrm>
        </p:spPr>
        <p:txBody>
          <a:bodyPr>
            <a:normAutofit/>
          </a:bodyPr>
          <a:lstStyle/>
          <a:p>
            <a:pPr marL="0" indent="0">
              <a:lnSpc>
                <a:spcPct val="90000"/>
              </a:lnSpc>
              <a:buNone/>
            </a:pPr>
            <a:r>
              <a:rPr lang="en-GB" sz="1600" dirty="0"/>
              <a:t>All of these connections rely upon the names ‘Claudia’ and ‘</a:t>
            </a:r>
            <a:r>
              <a:rPr lang="en-GB" sz="1600" dirty="0" err="1"/>
              <a:t>Pudens</a:t>
            </a:r>
            <a:r>
              <a:rPr lang="en-GB" sz="1600" dirty="0"/>
              <a:t>’, neither of which is particularly unusual. There are lots of other objections to the theory: historically, the whole idea is highly implausible.</a:t>
            </a:r>
          </a:p>
          <a:p>
            <a:pPr marL="0" indent="0">
              <a:lnSpc>
                <a:spcPct val="90000"/>
              </a:lnSpc>
              <a:buNone/>
            </a:pPr>
            <a:r>
              <a:rPr lang="en-GB" sz="1600" dirty="0"/>
              <a:t>Nevertheless, in the nineteenth century ‘Princess Claudia’ became so well accepted that she topped lists of inspirational women in history.</a:t>
            </a:r>
          </a:p>
          <a:p>
            <a:pPr marL="0" indent="0">
              <a:lnSpc>
                <a:spcPct val="90000"/>
              </a:lnSpc>
              <a:buNone/>
            </a:pPr>
            <a:r>
              <a:rPr lang="en-GB" sz="1600" dirty="0"/>
              <a:t>The connection was sanctioned by the church, as bishops for over three hundred years had promoted the idea of a British Claudia in St. Paul’s Rome.</a:t>
            </a:r>
          </a:p>
        </p:txBody>
      </p:sp>
      <p:pic>
        <p:nvPicPr>
          <p:cNvPr id="4" name="Picture 3">
            <a:extLst>
              <a:ext uri="{FF2B5EF4-FFF2-40B4-BE49-F238E27FC236}">
                <a16:creationId xmlns:a16="http://schemas.microsoft.com/office/drawing/2014/main" id="{C359C349-1CF8-1439-3A5F-A1D44C4867BB}"/>
              </a:ext>
            </a:extLst>
          </p:cNvPr>
          <p:cNvPicPr>
            <a:picLocks noChangeAspect="1"/>
          </p:cNvPicPr>
          <p:nvPr/>
        </p:nvPicPr>
        <p:blipFill rotWithShape="1">
          <a:blip r:embed="rId4"/>
          <a:srcRect t="25701"/>
          <a:stretch/>
        </p:blipFill>
        <p:spPr>
          <a:xfrm>
            <a:off x="7195797" y="758954"/>
            <a:ext cx="4186389" cy="5386065"/>
          </a:xfrm>
          <a:prstGeom prst="rect">
            <a:avLst/>
          </a:prstGeom>
          <a:ln w="57150" cmpd="thickThin">
            <a:solidFill>
              <a:schemeClr val="tx1">
                <a:lumMod val="50000"/>
                <a:lumOff val="50000"/>
              </a:schemeClr>
            </a:solidFill>
            <a:miter lim="800000"/>
          </a:ln>
        </p:spPr>
      </p:pic>
    </p:spTree>
    <p:extLst>
      <p:ext uri="{BB962C8B-B14F-4D97-AF65-F5344CB8AC3E}">
        <p14:creationId xmlns:p14="http://schemas.microsoft.com/office/powerpoint/2010/main" val="327960601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57" name="Rectangle 56">
            <a:extLst>
              <a:ext uri="{FF2B5EF4-FFF2-40B4-BE49-F238E27FC236}">
                <a16:creationId xmlns:a16="http://schemas.microsoft.com/office/drawing/2014/main" id="{95177EBB-CFE5-4956-BEF9-46051963BE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785"/>
            <a:ext cx="12192000" cy="685621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a:extLst>
              <a:ext uri="{FF2B5EF4-FFF2-40B4-BE49-F238E27FC236}">
                <a16:creationId xmlns:a16="http://schemas.microsoft.com/office/drawing/2014/main" id="{42B1246B-BFF7-432E-91F4-BD5976CDA7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6138" y="488137"/>
            <a:ext cx="11227442" cy="5883295"/>
          </a:xfrm>
          <a:prstGeom prst="rect">
            <a:avLst/>
          </a:prstGeom>
          <a:solidFill>
            <a:schemeClr val="tx2"/>
          </a:solidFill>
          <a:ln>
            <a:noFill/>
          </a:ln>
          <a:effectLst>
            <a:outerShdw blurRad="114300" dist="127000" dir="5400000" sx="99000" sy="99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aramond" panose="02020404030301010803"/>
              <a:ea typeface="+mn-ea"/>
              <a:cs typeface="+mn-cs"/>
            </a:endParaRPr>
          </a:p>
        </p:txBody>
      </p:sp>
      <p:pic>
        <p:nvPicPr>
          <p:cNvPr id="5" name="Picture 4" descr="A row of books&#10;&#10;Description automatically generated with medium confidence">
            <a:extLst>
              <a:ext uri="{FF2B5EF4-FFF2-40B4-BE49-F238E27FC236}">
                <a16:creationId xmlns:a16="http://schemas.microsoft.com/office/drawing/2014/main" id="{DBBA152C-F391-DBDF-4062-E5DC446D6812}"/>
              </a:ext>
            </a:extLst>
          </p:cNvPr>
          <p:cNvPicPr>
            <a:picLocks noChangeAspect="1"/>
          </p:cNvPicPr>
          <p:nvPr/>
        </p:nvPicPr>
        <p:blipFill rotWithShape="1">
          <a:blip r:embed="rId2">
            <a:alphaModFix amt="35000"/>
            <a:extLst>
              <a:ext uri="{28A0092B-C50C-407E-A947-70E740481C1C}">
                <a14:useLocalDpi xmlns:a14="http://schemas.microsoft.com/office/drawing/2010/main" val="0"/>
              </a:ext>
            </a:extLst>
          </a:blip>
          <a:srcRect t="907" r="2" b="909"/>
          <a:stretch/>
        </p:blipFill>
        <p:spPr>
          <a:xfrm>
            <a:off x="486137" y="486352"/>
            <a:ext cx="11227443" cy="5877900"/>
          </a:xfrm>
          <a:prstGeom prst="rect">
            <a:avLst/>
          </a:prstGeom>
        </p:spPr>
      </p:pic>
      <p:cxnSp>
        <p:nvCxnSpPr>
          <p:cNvPr id="61" name="Straight Connector 60">
            <a:extLst>
              <a:ext uri="{FF2B5EF4-FFF2-40B4-BE49-F238E27FC236}">
                <a16:creationId xmlns:a16="http://schemas.microsoft.com/office/drawing/2014/main" id="{A8AD5635-2280-43AD-B912-ABA456022C6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70123" y="3594428"/>
            <a:ext cx="813816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63" name="Rectangle 62">
            <a:extLst>
              <a:ext uri="{FF2B5EF4-FFF2-40B4-BE49-F238E27FC236}">
                <a16:creationId xmlns:a16="http://schemas.microsoft.com/office/drawing/2014/main" id="{4C6BCF18-14D6-4F32-8F14-1BDDACB63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solidFill>
              <a:schemeClr val="bg1"/>
            </a:solidFill>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 name="Title 1">
            <a:extLst>
              <a:ext uri="{FF2B5EF4-FFF2-40B4-BE49-F238E27FC236}">
                <a16:creationId xmlns:a16="http://schemas.microsoft.com/office/drawing/2014/main" id="{493BFD1F-63B4-A5ED-E203-043B3EDA27C7}"/>
              </a:ext>
            </a:extLst>
          </p:cNvPr>
          <p:cNvSpPr>
            <a:spLocks noGrp="1"/>
          </p:cNvSpPr>
          <p:nvPr>
            <p:ph type="ctrTitle"/>
          </p:nvPr>
        </p:nvSpPr>
        <p:spPr>
          <a:xfrm>
            <a:off x="2224403" y="1113698"/>
            <a:ext cx="8229600" cy="2345264"/>
          </a:xfrm>
        </p:spPr>
        <p:txBody>
          <a:bodyPr>
            <a:normAutofit/>
          </a:bodyPr>
          <a:lstStyle/>
          <a:p>
            <a:r>
              <a:rPr lang="en-GB" sz="7200" dirty="0">
                <a:solidFill>
                  <a:schemeClr val="bg1"/>
                </a:solidFill>
              </a:rPr>
              <a:t>Claudia in Literature</a:t>
            </a:r>
          </a:p>
        </p:txBody>
      </p:sp>
      <p:sp>
        <p:nvSpPr>
          <p:cNvPr id="3" name="Subtitle 2">
            <a:extLst>
              <a:ext uri="{FF2B5EF4-FFF2-40B4-BE49-F238E27FC236}">
                <a16:creationId xmlns:a16="http://schemas.microsoft.com/office/drawing/2014/main" id="{D6A5716C-D01D-B665-F145-F82C4F4D08EF}"/>
              </a:ext>
            </a:extLst>
          </p:cNvPr>
          <p:cNvSpPr>
            <a:spLocks noGrp="1"/>
          </p:cNvSpPr>
          <p:nvPr>
            <p:ph type="subTitle" idx="1"/>
          </p:nvPr>
        </p:nvSpPr>
        <p:spPr>
          <a:xfrm>
            <a:off x="2453003" y="3729894"/>
            <a:ext cx="7772400" cy="1320802"/>
          </a:xfrm>
        </p:spPr>
        <p:txBody>
          <a:bodyPr>
            <a:normAutofit/>
          </a:bodyPr>
          <a:lstStyle/>
          <a:p>
            <a:r>
              <a:rPr lang="en-GB" dirty="0">
                <a:solidFill>
                  <a:schemeClr val="bg1"/>
                </a:solidFill>
              </a:rPr>
              <a:t>Some painful 19</a:t>
            </a:r>
            <a:r>
              <a:rPr lang="en-GB" baseline="30000" dirty="0">
                <a:solidFill>
                  <a:schemeClr val="bg1"/>
                </a:solidFill>
              </a:rPr>
              <a:t>th</a:t>
            </a:r>
            <a:r>
              <a:rPr lang="en-GB" dirty="0">
                <a:solidFill>
                  <a:schemeClr val="bg1"/>
                </a:solidFill>
              </a:rPr>
              <a:t> century treatments</a:t>
            </a:r>
          </a:p>
        </p:txBody>
      </p:sp>
      <p:grpSp>
        <p:nvGrpSpPr>
          <p:cNvPr id="65" name="Group 64">
            <a:extLst>
              <a:ext uri="{FF2B5EF4-FFF2-40B4-BE49-F238E27FC236}">
                <a16:creationId xmlns:a16="http://schemas.microsoft.com/office/drawing/2014/main" id="{8EE0B2C4-662B-49D2-9347-AE3E1A3FDA1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756762" y="2"/>
            <a:ext cx="658368" cy="6856213"/>
            <a:chOff x="5756762" y="2"/>
            <a:chExt cx="658368" cy="6856213"/>
          </a:xfrm>
        </p:grpSpPr>
        <p:sp useBgFill="1">
          <p:nvSpPr>
            <p:cNvPr id="66" name="Rounded Rectangle 20">
              <a:extLst>
                <a:ext uri="{FF2B5EF4-FFF2-40B4-BE49-F238E27FC236}">
                  <a16:creationId xmlns:a16="http://schemas.microsoft.com/office/drawing/2014/main" id="{0198DF46-6765-4000-86C1-DE523729E8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6063086" y="426382"/>
              <a:ext cx="45720" cy="658368"/>
            </a:xfrm>
            <a:prstGeom prst="roundRect">
              <a:avLst>
                <a:gd name="adj" fmla="val 50000"/>
              </a:avLst>
            </a:prstGeom>
            <a:ln w="9525">
              <a:noFill/>
            </a:ln>
            <a:effectLst>
              <a:innerShdw blurRad="114300">
                <a:prstClr val="black">
                  <a:alpha val="86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7" name="Picture 66">
              <a:extLst>
                <a:ext uri="{FF2B5EF4-FFF2-40B4-BE49-F238E27FC236}">
                  <a16:creationId xmlns:a16="http://schemas.microsoft.com/office/drawing/2014/main" id="{0A51A0C6-8760-4900-9C84-407DA025BCD6}"/>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sp useBgFill="1">
          <p:nvSpPr>
            <p:cNvPr id="68" name="Rounded Rectangle 23">
              <a:extLst>
                <a:ext uri="{FF2B5EF4-FFF2-40B4-BE49-F238E27FC236}">
                  <a16:creationId xmlns:a16="http://schemas.microsoft.com/office/drawing/2014/main" id="{733FE318-0DA3-4162-95B3-12B2C6C43D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6063086" y="5769570"/>
              <a:ext cx="45720" cy="658368"/>
            </a:xfrm>
            <a:prstGeom prst="roundRect">
              <a:avLst>
                <a:gd name="adj" fmla="val 50000"/>
              </a:avLst>
            </a:prstGeom>
            <a:ln w="9525">
              <a:noFill/>
            </a:ln>
            <a:effectLst>
              <a:innerShdw blurRad="114300">
                <a:prstClr val="black">
                  <a:alpha val="86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9" name="Picture 68">
              <a:extLst>
                <a:ext uri="{FF2B5EF4-FFF2-40B4-BE49-F238E27FC236}">
                  <a16:creationId xmlns:a16="http://schemas.microsoft.com/office/drawing/2014/main" id="{67669D81-1C5E-4899-B0ED-9CB1D8CDB140}"/>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Tree>
    <p:extLst>
      <p:ext uri="{BB962C8B-B14F-4D97-AF65-F5344CB8AC3E}">
        <p14:creationId xmlns:p14="http://schemas.microsoft.com/office/powerpoint/2010/main" val="84912238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1488DB6F-238F-4BEF-B28F-87D9F674A34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useBgFill="1">
          <p:nvSpPr>
            <p:cNvPr id="11" name="Rectangle 10">
              <a:extLst>
                <a:ext uri="{FF2B5EF4-FFF2-40B4-BE49-F238E27FC236}">
                  <a16:creationId xmlns:a16="http://schemas.microsoft.com/office/drawing/2014/main" id="{DD071421-D153-4C0F-A43D-77AF883B34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E871F7D8-217E-4113-83FA-FFAC54BE7F02}"/>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0" y="0"/>
              <a:ext cx="12188825" cy="6856215"/>
              <a:chOff x="0" y="0"/>
              <a:chExt cx="12188825" cy="6856215"/>
            </a:xfrm>
          </p:grpSpPr>
          <p:pic>
            <p:nvPicPr>
              <p:cNvPr id="13" name="Picture 12">
                <a:extLst>
                  <a:ext uri="{FF2B5EF4-FFF2-40B4-BE49-F238E27FC236}">
                    <a16:creationId xmlns:a16="http://schemas.microsoft.com/office/drawing/2014/main" id="{AE6B31E5-D515-487D-98AE-A3251F2F1670}"/>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4" name="Rectangle 13">
                <a:extLst>
                  <a:ext uri="{FF2B5EF4-FFF2-40B4-BE49-F238E27FC236}">
                    <a16:creationId xmlns:a16="http://schemas.microsoft.com/office/drawing/2014/main" id="{8DFB339C-7306-4C4B-A75F-5BEE240BA2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15" name="Picture 14">
                <a:extLst>
                  <a:ext uri="{FF2B5EF4-FFF2-40B4-BE49-F238E27FC236}">
                    <a16:creationId xmlns:a16="http://schemas.microsoft.com/office/drawing/2014/main" id="{A1202C9E-12FB-4368-AD4E-40992C251446}"/>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6" name="Picture 15">
                <a:extLst>
                  <a:ext uri="{FF2B5EF4-FFF2-40B4-BE49-F238E27FC236}">
                    <a16:creationId xmlns:a16="http://schemas.microsoft.com/office/drawing/2014/main" id="{F3E08DAB-0254-426B-80D4-79EF92845E87}"/>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grpSp>
      <p:sp>
        <p:nvSpPr>
          <p:cNvPr id="2" name="Title 1">
            <a:extLst>
              <a:ext uri="{FF2B5EF4-FFF2-40B4-BE49-F238E27FC236}">
                <a16:creationId xmlns:a16="http://schemas.microsoft.com/office/drawing/2014/main" id="{815A7D71-458D-9E12-C578-AF2B276B40A3}"/>
              </a:ext>
            </a:extLst>
          </p:cNvPr>
          <p:cNvSpPr>
            <a:spLocks noGrp="1"/>
          </p:cNvSpPr>
          <p:nvPr>
            <p:ph type="title"/>
          </p:nvPr>
        </p:nvSpPr>
        <p:spPr>
          <a:xfrm>
            <a:off x="6094412" y="982132"/>
            <a:ext cx="4802185" cy="1303867"/>
          </a:xfrm>
        </p:spPr>
        <p:txBody>
          <a:bodyPr>
            <a:normAutofit/>
          </a:bodyPr>
          <a:lstStyle/>
          <a:p>
            <a:pPr>
              <a:lnSpc>
                <a:spcPct val="90000"/>
              </a:lnSpc>
            </a:pPr>
            <a:r>
              <a:rPr lang="en-GB" i="1" dirty="0"/>
              <a:t>Claudia</a:t>
            </a:r>
            <a:r>
              <a:rPr lang="en-GB" dirty="0"/>
              <a:t> by Mrs Frederick </a:t>
            </a:r>
            <a:r>
              <a:rPr lang="en-GB" dirty="0" err="1"/>
              <a:t>Prideaux</a:t>
            </a:r>
            <a:endParaRPr lang="en-GB" i="1"/>
          </a:p>
        </p:txBody>
      </p:sp>
      <p:sp>
        <p:nvSpPr>
          <p:cNvPr id="18" name="Rectangle 17">
            <a:extLst>
              <a:ext uri="{FF2B5EF4-FFF2-40B4-BE49-F238E27FC236}">
                <a16:creationId xmlns:a16="http://schemas.microsoft.com/office/drawing/2014/main" id="{9B796F99-70AC-4221-AB20-DFE9599613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2643" y="1092200"/>
            <a:ext cx="4517009" cy="4515104"/>
          </a:xfrm>
          <a:prstGeom prst="rect">
            <a:avLst/>
          </a:prstGeom>
          <a:solidFill>
            <a:schemeClr val="bg1"/>
          </a:solidFill>
          <a:ln w="57150" cmpd="thickThin">
            <a:solidFill>
              <a:schemeClr val="tx1">
                <a:lumMod val="50000"/>
                <a:lumOff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indoor, toy&#10;&#10;Description automatically generated">
            <a:extLst>
              <a:ext uri="{FF2B5EF4-FFF2-40B4-BE49-F238E27FC236}">
                <a16:creationId xmlns:a16="http://schemas.microsoft.com/office/drawing/2014/main" id="{8D9083D8-6A93-6C7B-86B0-32DA1BF709D4}"/>
              </a:ext>
            </a:extLst>
          </p:cNvPr>
          <p:cNvPicPr>
            <a:picLocks noChangeAspect="1"/>
          </p:cNvPicPr>
          <p:nvPr/>
        </p:nvPicPr>
        <p:blipFill rotWithShape="1">
          <a:blip r:embed="rId4">
            <a:extLst>
              <a:ext uri="{28A0092B-C50C-407E-A947-70E740481C1C}">
                <a14:useLocalDpi xmlns:a14="http://schemas.microsoft.com/office/drawing/2010/main" val="0"/>
              </a:ext>
            </a:extLst>
          </a:blip>
          <a:srcRect t="12267" r="3" b="13083"/>
          <a:stretch/>
        </p:blipFill>
        <p:spPr>
          <a:xfrm>
            <a:off x="1412683" y="1410208"/>
            <a:ext cx="3876801" cy="3858780"/>
          </a:xfrm>
          <a:prstGeom prst="rect">
            <a:avLst/>
          </a:prstGeom>
        </p:spPr>
      </p:pic>
      <p:cxnSp>
        <p:nvCxnSpPr>
          <p:cNvPr id="20" name="Straight Connector 19">
            <a:extLst>
              <a:ext uri="{FF2B5EF4-FFF2-40B4-BE49-F238E27FC236}">
                <a16:creationId xmlns:a16="http://schemas.microsoft.com/office/drawing/2014/main" id="{3017F138-68A9-4F3F-B240-D26602C26CB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4412" y="2400639"/>
            <a:ext cx="4802185"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Content Placeholder 2">
            <a:extLst>
              <a:ext uri="{FF2B5EF4-FFF2-40B4-BE49-F238E27FC236}">
                <a16:creationId xmlns:a16="http://schemas.microsoft.com/office/drawing/2014/main" id="{A88A5AB3-4DBE-A454-D593-BEEB5378C70C}"/>
              </a:ext>
            </a:extLst>
          </p:cNvPr>
          <p:cNvSpPr>
            <a:spLocks noGrp="1"/>
          </p:cNvSpPr>
          <p:nvPr>
            <p:ph idx="1"/>
          </p:nvPr>
        </p:nvSpPr>
        <p:spPr>
          <a:xfrm>
            <a:off x="6094412" y="2556932"/>
            <a:ext cx="5486400" cy="3318936"/>
          </a:xfrm>
        </p:spPr>
        <p:txBody>
          <a:bodyPr>
            <a:normAutofit/>
          </a:bodyPr>
          <a:lstStyle/>
          <a:p>
            <a:pPr marL="0" indent="0">
              <a:lnSpc>
                <a:spcPct val="90000"/>
              </a:lnSpc>
              <a:buNone/>
            </a:pPr>
            <a:r>
              <a:rPr lang="en-US" sz="2000" dirty="0"/>
              <a:t>‘Tis said they speak of me at Caesar’s court;</a:t>
            </a:r>
          </a:p>
          <a:p>
            <a:pPr marL="0" indent="0">
              <a:lnSpc>
                <a:spcPct val="90000"/>
              </a:lnSpc>
              <a:buNone/>
            </a:pPr>
            <a:r>
              <a:rPr lang="en-US" sz="2000" dirty="0"/>
              <a:t>That Martialis framed an epigram</a:t>
            </a:r>
          </a:p>
          <a:p>
            <a:pPr marL="0" indent="0">
              <a:lnSpc>
                <a:spcPct val="90000"/>
              </a:lnSpc>
              <a:buNone/>
            </a:pPr>
            <a:r>
              <a:rPr lang="en-US" sz="2000" dirty="0"/>
              <a:t>Touching the gold locks and the violet eyes,</a:t>
            </a:r>
          </a:p>
          <a:p>
            <a:pPr marL="0" indent="0">
              <a:lnSpc>
                <a:spcPct val="90000"/>
              </a:lnSpc>
              <a:buNone/>
            </a:pPr>
            <a:r>
              <a:rPr lang="en-US" sz="2000" dirty="0"/>
              <a:t>And how the Roman and the British dames</a:t>
            </a:r>
          </a:p>
          <a:p>
            <a:pPr marL="0" indent="0">
              <a:lnSpc>
                <a:spcPct val="90000"/>
              </a:lnSpc>
              <a:buNone/>
            </a:pPr>
            <a:r>
              <a:rPr lang="en-US" sz="2000" dirty="0"/>
              <a:t>Disputed for the </a:t>
            </a:r>
            <a:r>
              <a:rPr lang="en-US" sz="2000" dirty="0" err="1"/>
              <a:t>honour</a:t>
            </a:r>
            <a:r>
              <a:rPr lang="en-US" sz="2000" dirty="0"/>
              <a:t> of my birth.</a:t>
            </a:r>
          </a:p>
          <a:p>
            <a:pPr marL="0" indent="0">
              <a:lnSpc>
                <a:spcPct val="90000"/>
              </a:lnSpc>
              <a:buNone/>
            </a:pPr>
            <a:r>
              <a:rPr lang="en-US" sz="2000" dirty="0"/>
              <a:t>Strange things have happened in these days. Perchance</a:t>
            </a:r>
          </a:p>
          <a:p>
            <a:pPr marL="0" indent="0">
              <a:lnSpc>
                <a:spcPct val="90000"/>
              </a:lnSpc>
              <a:buNone/>
            </a:pPr>
            <a:r>
              <a:rPr lang="en-US" sz="2000" dirty="0"/>
              <a:t>I yet might be Augusta…</a:t>
            </a:r>
            <a:endParaRPr lang="en-GB" sz="2000" dirty="0"/>
          </a:p>
        </p:txBody>
      </p:sp>
    </p:spTree>
    <p:extLst>
      <p:ext uri="{BB962C8B-B14F-4D97-AF65-F5344CB8AC3E}">
        <p14:creationId xmlns:p14="http://schemas.microsoft.com/office/powerpoint/2010/main" val="126160256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799714C-5BB1-0317-B922-8FB493FFD54E}"/>
              </a:ext>
            </a:extLst>
          </p:cNvPr>
          <p:cNvSpPr/>
          <p:nvPr/>
        </p:nvSpPr>
        <p:spPr>
          <a:xfrm>
            <a:off x="618744" y="518160"/>
            <a:ext cx="10954512" cy="5801360"/>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576EB727-A62E-49D7-4F83-CA828BC0F1AB}"/>
              </a:ext>
            </a:extLst>
          </p:cNvPr>
          <p:cNvSpPr>
            <a:spLocks noGrp="1"/>
          </p:cNvSpPr>
          <p:nvPr>
            <p:ph type="title"/>
          </p:nvPr>
        </p:nvSpPr>
        <p:spPr/>
        <p:txBody>
          <a:bodyPr/>
          <a:lstStyle/>
          <a:p>
            <a:r>
              <a:rPr lang="en-GB" i="1" dirty="0"/>
              <a:t>Claudia and </a:t>
            </a:r>
            <a:r>
              <a:rPr lang="en-GB" i="1" dirty="0" err="1"/>
              <a:t>Pudens</a:t>
            </a:r>
            <a:r>
              <a:rPr lang="en-GB" i="1" dirty="0"/>
              <a:t> </a:t>
            </a:r>
            <a:r>
              <a:rPr lang="en-GB" dirty="0"/>
              <a:t>by Samuel </a:t>
            </a:r>
            <a:r>
              <a:rPr lang="en-GB" dirty="0" err="1"/>
              <a:t>Lysons</a:t>
            </a:r>
            <a:endParaRPr lang="en-GB" dirty="0"/>
          </a:p>
        </p:txBody>
      </p:sp>
      <p:sp>
        <p:nvSpPr>
          <p:cNvPr id="3" name="Content Placeholder 2">
            <a:extLst>
              <a:ext uri="{FF2B5EF4-FFF2-40B4-BE49-F238E27FC236}">
                <a16:creationId xmlns:a16="http://schemas.microsoft.com/office/drawing/2014/main" id="{9902BF07-D4D9-2C24-74EB-921F88B2BF45}"/>
              </a:ext>
            </a:extLst>
          </p:cNvPr>
          <p:cNvSpPr>
            <a:spLocks noGrp="1"/>
          </p:cNvSpPr>
          <p:nvPr>
            <p:ph idx="1"/>
          </p:nvPr>
        </p:nvSpPr>
        <p:spPr>
          <a:xfrm>
            <a:off x="741680" y="2490136"/>
            <a:ext cx="10657840" cy="3444997"/>
          </a:xfrm>
        </p:spPr>
        <p:txBody>
          <a:bodyPr>
            <a:normAutofit fontScale="85000" lnSpcReduction="20000"/>
          </a:bodyPr>
          <a:lstStyle/>
          <a:p>
            <a:pPr marL="0" indent="0">
              <a:lnSpc>
                <a:spcPct val="120000"/>
              </a:lnSpc>
              <a:buNone/>
            </a:pPr>
            <a:r>
              <a:rPr lang="en-US" dirty="0"/>
              <a:t>Claudia's beauty on the other hand was of a totally different style; it was of that indescribable sort which attracts without our knowing how or why. Without any remarkable regularity of features, there was a grace of expression, of amiability, and of cheerfulness, mixed with a calm serenity, which bespoke her whole character at once. Her fair hair, curling gracefully, hung in ringlets over her shoulders after the fashion of her country; her soul was in her countenance, and sparkled in her light blue eye. There was no mistaking it. To see her only was to love her. And yet, with all this, she combined great strength of mind and firmness of purpose, so that her influence was unbounded. In short, she was the idol both of the Court and of the common people: and well she might be; for this great love and admiration had not spoiled her, but she used her influence with the greatest tact and benefit to all around her. </a:t>
            </a:r>
            <a:endParaRPr lang="en-GB" dirty="0"/>
          </a:p>
        </p:txBody>
      </p:sp>
    </p:spTree>
    <p:extLst>
      <p:ext uri="{BB962C8B-B14F-4D97-AF65-F5344CB8AC3E}">
        <p14:creationId xmlns:p14="http://schemas.microsoft.com/office/powerpoint/2010/main" val="249913262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42156184-C35E-40FF-9C64-B7F0FF61C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9">
            <a:extLst>
              <a:ext uri="{FF2B5EF4-FFF2-40B4-BE49-F238E27FC236}">
                <a16:creationId xmlns:a16="http://schemas.microsoft.com/office/drawing/2014/main" id="{FE584079-BD13-4EFC-9B7D-BB620B5E70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631" y="484632"/>
            <a:ext cx="11222737" cy="1479635"/>
          </a:xfrm>
          <a:prstGeom prst="rect">
            <a:avLst/>
          </a:prstGeom>
          <a:solidFill>
            <a:schemeClr val="bg1"/>
          </a:solidFill>
          <a:ln>
            <a:noFill/>
          </a:ln>
          <a:effectLst>
            <a:outerShdw blurRad="50800" dist="38100" dir="5400000" algn="t" rotWithShape="0">
              <a:prstClr val="black">
                <a:alpha val="40000"/>
              </a:prstClr>
            </a:outerShdw>
          </a:effectLst>
          <a:scene3d>
            <a:camera prst="orthographicFront"/>
            <a:lightRig rig="balanced" dir="t"/>
          </a:scene3d>
          <a:sp3d>
            <a:bevelT w="635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04421" y="796374"/>
            <a:ext cx="10583158" cy="880027"/>
          </a:xfrm>
        </p:spPr>
        <p:txBody>
          <a:bodyPr>
            <a:normAutofit/>
          </a:bodyPr>
          <a:lstStyle/>
          <a:p>
            <a:r>
              <a:rPr lang="en-GB">
                <a:solidFill>
                  <a:schemeClr val="tx2"/>
                </a:solidFill>
              </a:rPr>
              <a:t>Uncertainties</a:t>
            </a:r>
          </a:p>
        </p:txBody>
      </p:sp>
      <p:sp>
        <p:nvSpPr>
          <p:cNvPr id="17" name="Rectangle 11">
            <a:extLst>
              <a:ext uri="{FF2B5EF4-FFF2-40B4-BE49-F238E27FC236}">
                <a16:creationId xmlns:a16="http://schemas.microsoft.com/office/drawing/2014/main" id="{5C7053FF-8E4D-4155-86CE-50A72DCD32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0747" y="648377"/>
            <a:ext cx="10890504" cy="1152144"/>
          </a:xfrm>
          <a:prstGeom prst="rect">
            <a:avLst/>
          </a:prstGeom>
          <a:noFill/>
          <a:ln w="15875" cap="flat">
            <a:solidFill>
              <a:schemeClr val="accent1"/>
            </a:solidFill>
            <a:miter lim="800000"/>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4" name="Rectangle 13">
            <a:extLst>
              <a:ext uri="{FF2B5EF4-FFF2-40B4-BE49-F238E27FC236}">
                <a16:creationId xmlns:a16="http://schemas.microsoft.com/office/drawing/2014/main" id="{D42F442A-E722-4FA8-8DA6-41899E8842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86000"/>
            <a:ext cx="12192000" cy="4572000"/>
          </a:xfrm>
          <a:prstGeom prst="rect">
            <a:avLst/>
          </a:prstGeom>
          <a:solidFill>
            <a:schemeClr val="tx2">
              <a:lumMod val="90000"/>
              <a:lumOff val="10000"/>
            </a:schemeClr>
          </a:solidFill>
          <a:ln>
            <a:noFill/>
          </a:ln>
          <a:effectLst>
            <a:innerShdw blurRad="63500" dist="50800" dir="162000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6332892A-4EC3-63C4-0B62-05E362C0D65F}"/>
              </a:ext>
            </a:extLst>
          </p:cNvPr>
          <p:cNvSpPr/>
          <p:nvPr/>
        </p:nvSpPr>
        <p:spPr>
          <a:xfrm>
            <a:off x="289035" y="2438833"/>
            <a:ext cx="11613929" cy="4203241"/>
          </a:xfrm>
          <a:prstGeom prst="rect">
            <a:avLst/>
          </a:prstGeom>
          <a:solidFill>
            <a:schemeClr val="tx1">
              <a:lumMod val="65000"/>
              <a:lumOff val="3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ontent Placeholder 2"/>
          <p:cNvSpPr>
            <a:spLocks noGrp="1"/>
          </p:cNvSpPr>
          <p:nvPr>
            <p:ph idx="1"/>
          </p:nvPr>
        </p:nvSpPr>
        <p:spPr>
          <a:xfrm>
            <a:off x="484630" y="2612255"/>
            <a:ext cx="11418335" cy="4072323"/>
          </a:xfrm>
        </p:spPr>
        <p:txBody>
          <a:bodyPr>
            <a:normAutofit/>
          </a:bodyPr>
          <a:lstStyle/>
          <a:p>
            <a:pPr>
              <a:lnSpc>
                <a:spcPct val="90000"/>
              </a:lnSpc>
            </a:pPr>
            <a:r>
              <a:rPr lang="en-GB" sz="2000" dirty="0">
                <a:solidFill>
                  <a:schemeClr val="bg1"/>
                </a:solidFill>
              </a:rPr>
              <a:t>By the 1880s, stories about ‘Princess Claudia’ were becoming unfashionable.</a:t>
            </a:r>
          </a:p>
          <a:p>
            <a:pPr>
              <a:lnSpc>
                <a:spcPct val="90000"/>
              </a:lnSpc>
              <a:buNone/>
            </a:pPr>
            <a:endParaRPr lang="en-GB" sz="2000" dirty="0">
              <a:solidFill>
                <a:schemeClr val="bg1"/>
              </a:solidFill>
            </a:endParaRPr>
          </a:p>
          <a:p>
            <a:pPr>
              <a:lnSpc>
                <a:spcPct val="90000"/>
              </a:lnSpc>
            </a:pPr>
            <a:r>
              <a:rPr lang="en-GB" sz="2000" dirty="0">
                <a:solidFill>
                  <a:schemeClr val="bg1"/>
                </a:solidFill>
              </a:rPr>
              <a:t>This mirrored a wider trend, as classical scholarship called into question the details of the Gospels and the truth of miracles.</a:t>
            </a:r>
          </a:p>
          <a:p>
            <a:pPr>
              <a:lnSpc>
                <a:spcPct val="90000"/>
              </a:lnSpc>
            </a:pPr>
            <a:endParaRPr lang="en-GB" sz="2000" dirty="0">
              <a:solidFill>
                <a:schemeClr val="bg1"/>
              </a:solidFill>
            </a:endParaRPr>
          </a:p>
          <a:p>
            <a:pPr>
              <a:lnSpc>
                <a:spcPct val="90000"/>
              </a:lnSpc>
            </a:pPr>
            <a:r>
              <a:rPr lang="en-GB" sz="2000" dirty="0">
                <a:solidFill>
                  <a:schemeClr val="bg1"/>
                </a:solidFill>
              </a:rPr>
              <a:t>The Anglican church was fighting a battle against the uncertainties opened up by the growing field of critical analysis.</a:t>
            </a:r>
          </a:p>
          <a:p>
            <a:pPr>
              <a:lnSpc>
                <a:spcPct val="90000"/>
              </a:lnSpc>
            </a:pPr>
            <a:endParaRPr lang="en-GB" sz="2000" dirty="0">
              <a:solidFill>
                <a:schemeClr val="bg1"/>
              </a:solidFill>
            </a:endParaRPr>
          </a:p>
          <a:p>
            <a:pPr>
              <a:lnSpc>
                <a:spcPct val="90000"/>
              </a:lnSpc>
            </a:pPr>
            <a:r>
              <a:rPr lang="en-GB" sz="2000" dirty="0">
                <a:solidFill>
                  <a:schemeClr val="bg1"/>
                </a:solidFill>
              </a:rPr>
              <a:t>The Claudia story was a step too far: the church could not defend it, and so it was dropped.  Not officially: but it was allowed to vanish.</a:t>
            </a:r>
          </a:p>
        </p:txBody>
      </p:sp>
    </p:spTree>
    <p:extLst>
      <p:ext uri="{BB962C8B-B14F-4D97-AF65-F5344CB8AC3E}">
        <p14:creationId xmlns:p14="http://schemas.microsoft.com/office/powerpoint/2010/main" val="257758775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C05791D-157B-4AA2-82CA-BE441DF4B8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201BA73-6DE9-4B29-9666-64915B963D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4662" y="469900"/>
            <a:ext cx="11239500" cy="5918200"/>
          </a:xfrm>
          <a:prstGeom prst="rect">
            <a:avLst/>
          </a:prstGeom>
          <a:solidFill>
            <a:schemeClr val="bg2">
              <a:lumMod val="90000"/>
              <a:lumOff val="10000"/>
            </a:schemeClr>
          </a:solidFill>
          <a:ln>
            <a:noFill/>
          </a:ln>
          <a:effectLst>
            <a:outerShdw blurRad="50800" dist="38100" dir="5400000" algn="t" rotWithShape="0">
              <a:srgbClr val="373737">
                <a:alpha val="40000"/>
              </a:srgbClr>
            </a:outerShdw>
          </a:effectLst>
          <a:scene3d>
            <a:camera prst="orthographicFront"/>
            <a:lightRig rig="balanced" dir="t"/>
          </a:scene3d>
          <a:sp3d>
            <a:contourClr>
              <a:schemeClr val="tx2">
                <a:lumMod val="75000"/>
                <a:lumOff val="25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1F75129-64DA-4018-B855-6DB3D06BC8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 name="Title 1"/>
          <p:cNvSpPr>
            <a:spLocks noGrp="1"/>
          </p:cNvSpPr>
          <p:nvPr>
            <p:ph type="title"/>
          </p:nvPr>
        </p:nvSpPr>
        <p:spPr>
          <a:xfrm>
            <a:off x="1295402" y="982132"/>
            <a:ext cx="9601196" cy="1303867"/>
          </a:xfrm>
        </p:spPr>
        <p:txBody>
          <a:bodyPr>
            <a:normAutofit/>
          </a:bodyPr>
          <a:lstStyle/>
          <a:p>
            <a:r>
              <a:rPr lang="en-GB" dirty="0"/>
              <a:t>Despite the problems...</a:t>
            </a:r>
          </a:p>
        </p:txBody>
      </p:sp>
      <p:sp>
        <p:nvSpPr>
          <p:cNvPr id="3" name="Content Placeholder 2"/>
          <p:cNvSpPr>
            <a:spLocks noGrp="1"/>
          </p:cNvSpPr>
          <p:nvPr>
            <p:ph idx="1"/>
          </p:nvPr>
        </p:nvSpPr>
        <p:spPr>
          <a:xfrm>
            <a:off x="2503055" y="2556932"/>
            <a:ext cx="8393542" cy="3318936"/>
          </a:xfrm>
        </p:spPr>
        <p:txBody>
          <a:bodyPr>
            <a:normAutofit fontScale="92500" lnSpcReduction="10000"/>
          </a:bodyPr>
          <a:lstStyle/>
          <a:p>
            <a:pPr>
              <a:lnSpc>
                <a:spcPct val="90000"/>
              </a:lnSpc>
            </a:pPr>
            <a:r>
              <a:rPr lang="en-GB" sz="2000" dirty="0"/>
              <a:t>In the 1882 remodelling of Newcastle Cathedral, ‘Princess Claudia’ was a natural choice.</a:t>
            </a:r>
          </a:p>
          <a:p>
            <a:pPr lvl="1">
              <a:lnSpc>
                <a:spcPct val="90000"/>
              </a:lnSpc>
            </a:pPr>
            <a:r>
              <a:rPr lang="en-GB" dirty="0"/>
              <a:t>Stories of Princess Claudia would have been known to the congregation from childhood.</a:t>
            </a:r>
          </a:p>
          <a:p>
            <a:pPr lvl="1">
              <a:lnSpc>
                <a:spcPct val="90000"/>
              </a:lnSpc>
            </a:pPr>
            <a:r>
              <a:rPr lang="en-GB" dirty="0"/>
              <a:t>Claudia was an excellent match to Queen Margaret, as a married woman who united two cultures through Christianity.</a:t>
            </a:r>
          </a:p>
          <a:p>
            <a:pPr lvl="1">
              <a:lnSpc>
                <a:spcPct val="90000"/>
              </a:lnSpc>
            </a:pPr>
            <a:r>
              <a:rPr lang="en-GB" dirty="0"/>
              <a:t>The combination of St Margaret (uniting Scotland and England) and Claudia (uniting Rome and Britain) gives a potted history of the region of Hadrian’s Wall.</a:t>
            </a:r>
          </a:p>
          <a:p>
            <a:pPr lvl="1">
              <a:lnSpc>
                <a:spcPct val="90000"/>
              </a:lnSpc>
            </a:pPr>
            <a:r>
              <a:rPr lang="en-GB" dirty="0"/>
              <a:t>It seems that the importance of local history and heritage won out over theological and scholarly insecurities. </a:t>
            </a:r>
          </a:p>
        </p:txBody>
      </p:sp>
      <p:pic>
        <p:nvPicPr>
          <p:cNvPr id="4" name="Picture 3">
            <a:extLst>
              <a:ext uri="{FF2B5EF4-FFF2-40B4-BE49-F238E27FC236}">
                <a16:creationId xmlns:a16="http://schemas.microsoft.com/office/drawing/2014/main" id="{6F8C9A86-514E-E3D5-31FF-E8EA6B99BC7E}"/>
              </a:ext>
            </a:extLst>
          </p:cNvPr>
          <p:cNvPicPr>
            <a:picLocks noChangeAspect="1"/>
          </p:cNvPicPr>
          <p:nvPr/>
        </p:nvPicPr>
        <p:blipFill>
          <a:blip r:embed="rId3"/>
          <a:stretch>
            <a:fillRect/>
          </a:stretch>
        </p:blipFill>
        <p:spPr>
          <a:xfrm>
            <a:off x="608012" y="469900"/>
            <a:ext cx="2017951" cy="5901439"/>
          </a:xfrm>
          <a:prstGeom prst="rect">
            <a:avLst/>
          </a:prstGeom>
        </p:spPr>
      </p:pic>
    </p:spTree>
    <p:extLst>
      <p:ext uri="{BB962C8B-B14F-4D97-AF65-F5344CB8AC3E}">
        <p14:creationId xmlns:p14="http://schemas.microsoft.com/office/powerpoint/2010/main" val="240442725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7458DAE-41F7-8206-C46A-057AF00A2A97}"/>
              </a:ext>
            </a:extLst>
          </p:cNvPr>
          <p:cNvSpPr/>
          <p:nvPr/>
        </p:nvSpPr>
        <p:spPr>
          <a:xfrm>
            <a:off x="618744" y="477520"/>
            <a:ext cx="10954512" cy="5872480"/>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descr="A statue of a person&#10;&#10;Description automatically generated with low confidence">
            <a:extLst>
              <a:ext uri="{FF2B5EF4-FFF2-40B4-BE49-F238E27FC236}">
                <a16:creationId xmlns:a16="http://schemas.microsoft.com/office/drawing/2014/main" id="{6F6CC7E9-D40B-22B5-21E5-69A8B9899182}"/>
              </a:ext>
            </a:extLst>
          </p:cNvPr>
          <p:cNvPicPr>
            <a:picLocks noChangeAspect="1"/>
          </p:cNvPicPr>
          <p:nvPr/>
        </p:nvPicPr>
        <p:blipFill>
          <a:blip r:embed="rId2">
            <a:extLst>
              <a:ext uri="{28A0092B-C50C-407E-A947-70E740481C1C}">
                <a14:useLocalDpi xmlns:a14="http://schemas.microsoft.com/office/drawing/2010/main" val="0"/>
              </a:ext>
            </a:extLst>
          </a:blip>
          <a:srcRect l="36585" r="23358" b="69958"/>
          <a:stretch>
            <a:fillRect/>
          </a:stretch>
        </p:blipFill>
        <p:spPr>
          <a:xfrm>
            <a:off x="975139" y="2146853"/>
            <a:ext cx="2410198" cy="2410198"/>
          </a:xfrm>
          <a:custGeom>
            <a:avLst/>
            <a:gdLst/>
            <a:ahLst/>
            <a:cxnLst/>
            <a:rect l="l" t="t" r="r" b="b"/>
            <a:pathLst>
              <a:path w="2849586" h="2849586">
                <a:moveTo>
                  <a:pt x="1424793" y="0"/>
                </a:moveTo>
                <a:cubicBezTo>
                  <a:pt x="2211684" y="0"/>
                  <a:pt x="2849586" y="637902"/>
                  <a:pt x="2849586" y="1424793"/>
                </a:cubicBezTo>
                <a:cubicBezTo>
                  <a:pt x="2849586" y="2211684"/>
                  <a:pt x="2211684" y="2849586"/>
                  <a:pt x="1424793" y="2849586"/>
                </a:cubicBezTo>
                <a:cubicBezTo>
                  <a:pt x="637902" y="2849586"/>
                  <a:pt x="0" y="2211684"/>
                  <a:pt x="0" y="1424793"/>
                </a:cubicBezTo>
                <a:cubicBezTo>
                  <a:pt x="0" y="637902"/>
                  <a:pt x="637902" y="0"/>
                  <a:pt x="1424793" y="0"/>
                </a:cubicBezTo>
                <a:close/>
              </a:path>
            </a:pathLst>
          </a:custGeom>
        </p:spPr>
      </p:pic>
      <p:pic>
        <p:nvPicPr>
          <p:cNvPr id="9" name="Picture 8" descr="A statue of a person&#10;&#10;Description automatically generated with medium confidence">
            <a:extLst>
              <a:ext uri="{FF2B5EF4-FFF2-40B4-BE49-F238E27FC236}">
                <a16:creationId xmlns:a16="http://schemas.microsoft.com/office/drawing/2014/main" id="{97AB4AF7-00B9-CC55-F8D1-3E27EF4DC2D0}"/>
              </a:ext>
            </a:extLst>
          </p:cNvPr>
          <p:cNvPicPr>
            <a:picLocks noChangeAspect="1"/>
          </p:cNvPicPr>
          <p:nvPr/>
        </p:nvPicPr>
        <p:blipFill>
          <a:blip r:embed="rId3">
            <a:extLst>
              <a:ext uri="{28A0092B-C50C-407E-A947-70E740481C1C}">
                <a14:useLocalDpi xmlns:a14="http://schemas.microsoft.com/office/drawing/2010/main" val="0"/>
              </a:ext>
            </a:extLst>
          </a:blip>
          <a:srcRect l="24503" r="33475" b="68484"/>
          <a:stretch>
            <a:fillRect/>
          </a:stretch>
        </p:blipFill>
        <p:spPr>
          <a:xfrm>
            <a:off x="3585647" y="2146853"/>
            <a:ext cx="2410198" cy="2410198"/>
          </a:xfrm>
          <a:custGeom>
            <a:avLst/>
            <a:gdLst/>
            <a:ahLst/>
            <a:cxnLst/>
            <a:rect l="l" t="t" r="r" b="b"/>
            <a:pathLst>
              <a:path w="2849586" h="2849586">
                <a:moveTo>
                  <a:pt x="1424793" y="0"/>
                </a:moveTo>
                <a:cubicBezTo>
                  <a:pt x="2211684" y="0"/>
                  <a:pt x="2849586" y="637902"/>
                  <a:pt x="2849586" y="1424793"/>
                </a:cubicBezTo>
                <a:cubicBezTo>
                  <a:pt x="2849586" y="2211684"/>
                  <a:pt x="2211684" y="2849586"/>
                  <a:pt x="1424793" y="2849586"/>
                </a:cubicBezTo>
                <a:cubicBezTo>
                  <a:pt x="637902" y="2849586"/>
                  <a:pt x="0" y="2211684"/>
                  <a:pt x="0" y="1424793"/>
                </a:cubicBezTo>
                <a:cubicBezTo>
                  <a:pt x="0" y="637902"/>
                  <a:pt x="637902" y="0"/>
                  <a:pt x="1424793" y="0"/>
                </a:cubicBezTo>
                <a:close/>
              </a:path>
            </a:pathLst>
          </a:custGeom>
        </p:spPr>
      </p:pic>
      <p:pic>
        <p:nvPicPr>
          <p:cNvPr id="7" name="Picture 6" descr="A statue of a person&#10;&#10;Description automatically generated with low confidence">
            <a:extLst>
              <a:ext uri="{FF2B5EF4-FFF2-40B4-BE49-F238E27FC236}">
                <a16:creationId xmlns:a16="http://schemas.microsoft.com/office/drawing/2014/main" id="{A1A73CAA-8F45-EC9A-B5C2-B08185EAADCF}"/>
              </a:ext>
            </a:extLst>
          </p:cNvPr>
          <p:cNvPicPr>
            <a:picLocks noChangeAspect="1"/>
          </p:cNvPicPr>
          <p:nvPr/>
        </p:nvPicPr>
        <p:blipFill>
          <a:blip r:embed="rId4">
            <a:extLst>
              <a:ext uri="{28A0092B-C50C-407E-A947-70E740481C1C}">
                <a14:useLocalDpi xmlns:a14="http://schemas.microsoft.com/office/drawing/2010/main" val="0"/>
              </a:ext>
            </a:extLst>
          </a:blip>
          <a:srcRect l="23499" r="30805" b="65728"/>
          <a:stretch>
            <a:fillRect/>
          </a:stretch>
        </p:blipFill>
        <p:spPr>
          <a:xfrm>
            <a:off x="6196155" y="2146853"/>
            <a:ext cx="2410198" cy="2410198"/>
          </a:xfrm>
          <a:custGeom>
            <a:avLst/>
            <a:gdLst/>
            <a:ahLst/>
            <a:cxnLst/>
            <a:rect l="l" t="t" r="r" b="b"/>
            <a:pathLst>
              <a:path w="2849586" h="2849586">
                <a:moveTo>
                  <a:pt x="1424793" y="0"/>
                </a:moveTo>
                <a:cubicBezTo>
                  <a:pt x="2211684" y="0"/>
                  <a:pt x="2849586" y="637902"/>
                  <a:pt x="2849586" y="1424793"/>
                </a:cubicBezTo>
                <a:cubicBezTo>
                  <a:pt x="2849586" y="2211684"/>
                  <a:pt x="2211684" y="2849586"/>
                  <a:pt x="1424793" y="2849586"/>
                </a:cubicBezTo>
                <a:cubicBezTo>
                  <a:pt x="637902" y="2849586"/>
                  <a:pt x="0" y="2211684"/>
                  <a:pt x="0" y="1424793"/>
                </a:cubicBezTo>
                <a:cubicBezTo>
                  <a:pt x="0" y="637902"/>
                  <a:pt x="637902" y="0"/>
                  <a:pt x="1424793" y="0"/>
                </a:cubicBezTo>
                <a:close/>
              </a:path>
            </a:pathLst>
          </a:custGeom>
        </p:spPr>
      </p:pic>
      <p:pic>
        <p:nvPicPr>
          <p:cNvPr id="5" name="Picture 4" descr="A picture containing text, shelf, book, indoor&#10;&#10;Description automatically generated">
            <a:extLst>
              <a:ext uri="{FF2B5EF4-FFF2-40B4-BE49-F238E27FC236}">
                <a16:creationId xmlns:a16="http://schemas.microsoft.com/office/drawing/2014/main" id="{7A6BDE30-16D5-9256-E030-FAEFB0BD9003}"/>
              </a:ext>
            </a:extLst>
          </p:cNvPr>
          <p:cNvPicPr>
            <a:picLocks noChangeAspect="1"/>
          </p:cNvPicPr>
          <p:nvPr/>
        </p:nvPicPr>
        <p:blipFill>
          <a:blip r:embed="rId5">
            <a:extLst>
              <a:ext uri="{28A0092B-C50C-407E-A947-70E740481C1C}">
                <a14:useLocalDpi xmlns:a14="http://schemas.microsoft.com/office/drawing/2010/main" val="0"/>
              </a:ext>
            </a:extLst>
          </a:blip>
          <a:srcRect l="30059" t="4172" r="34276" b="69080"/>
          <a:stretch>
            <a:fillRect/>
          </a:stretch>
        </p:blipFill>
        <p:spPr>
          <a:xfrm>
            <a:off x="8806663" y="2146853"/>
            <a:ext cx="2410198" cy="2410198"/>
          </a:xfrm>
          <a:custGeom>
            <a:avLst/>
            <a:gdLst/>
            <a:ahLst/>
            <a:cxnLst/>
            <a:rect l="l" t="t" r="r" b="b"/>
            <a:pathLst>
              <a:path w="2849586" h="2849586">
                <a:moveTo>
                  <a:pt x="1424793" y="0"/>
                </a:moveTo>
                <a:cubicBezTo>
                  <a:pt x="2211684" y="0"/>
                  <a:pt x="2849586" y="637902"/>
                  <a:pt x="2849586" y="1424793"/>
                </a:cubicBezTo>
                <a:cubicBezTo>
                  <a:pt x="2849586" y="2211684"/>
                  <a:pt x="2211684" y="2849586"/>
                  <a:pt x="1424793" y="2849586"/>
                </a:cubicBezTo>
                <a:cubicBezTo>
                  <a:pt x="637902" y="2849586"/>
                  <a:pt x="0" y="2211684"/>
                  <a:pt x="0" y="1424793"/>
                </a:cubicBezTo>
                <a:cubicBezTo>
                  <a:pt x="0" y="637902"/>
                  <a:pt x="637902" y="0"/>
                  <a:pt x="1424793" y="0"/>
                </a:cubicBezTo>
                <a:close/>
              </a:path>
            </a:pathLst>
          </a:custGeom>
        </p:spPr>
      </p:pic>
    </p:spTree>
    <p:extLst>
      <p:ext uri="{BB962C8B-B14F-4D97-AF65-F5344CB8AC3E}">
        <p14:creationId xmlns:p14="http://schemas.microsoft.com/office/powerpoint/2010/main" val="341323311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7FE386-0AC4-4C92-8682-5974010DA6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E82424F-9EF6-458B-AA0B-38E32B55EE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4662" y="469900"/>
            <a:ext cx="11239500" cy="5918200"/>
          </a:xfrm>
          <a:prstGeom prst="rect">
            <a:avLst/>
          </a:prstGeom>
          <a:solidFill>
            <a:schemeClr val="accent6"/>
          </a:solidFill>
          <a:ln>
            <a:noFill/>
          </a:ln>
          <a:effectLst>
            <a:outerShdw blurRad="50800" dist="38100" dir="5400000" algn="t" rotWithShape="0">
              <a:prstClr val="black">
                <a:alpha val="40000"/>
              </a:prstClr>
            </a:outerShdw>
          </a:effectLst>
          <a:scene3d>
            <a:camera prst="orthographicFront"/>
            <a:lightRig rig="balanced" dir="t"/>
          </a:scene3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E5AC547-57D3-460D-B42C-0504301E88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 y="609600"/>
            <a:ext cx="10972800" cy="5638800"/>
          </a:xfrm>
          <a:prstGeom prst="rect">
            <a:avLst/>
          </a:prstGeom>
          <a:gradFill flip="none" rotWithShape="1">
            <a:gsLst>
              <a:gs pos="0">
                <a:schemeClr val="accent6">
                  <a:lumMod val="89000"/>
                </a:schemeClr>
              </a:gs>
              <a:gs pos="23000">
                <a:schemeClr val="accent6">
                  <a:lumMod val="89000"/>
                </a:schemeClr>
              </a:gs>
              <a:gs pos="69000">
                <a:schemeClr val="accent6">
                  <a:lumMod val="75000"/>
                </a:schemeClr>
              </a:gs>
              <a:gs pos="97000">
                <a:schemeClr val="accent6">
                  <a:lumMod val="70000"/>
                </a:schemeClr>
              </a:gs>
            </a:gsLst>
            <a:path path="circle">
              <a:fillToRect l="50000" t="50000" r="50000" b="50000"/>
            </a:path>
            <a:tileRect/>
          </a:gradFill>
          <a:ln w="15875" cap="flat">
            <a:noFill/>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 name="Title 1"/>
          <p:cNvSpPr>
            <a:spLocks noGrp="1"/>
          </p:cNvSpPr>
          <p:nvPr>
            <p:ph type="title"/>
          </p:nvPr>
        </p:nvSpPr>
        <p:spPr>
          <a:xfrm>
            <a:off x="1295402" y="982132"/>
            <a:ext cx="9601196" cy="1303867"/>
          </a:xfrm>
        </p:spPr>
        <p:txBody>
          <a:bodyPr>
            <a:normAutofit/>
          </a:bodyPr>
          <a:lstStyle/>
          <a:p>
            <a:r>
              <a:rPr lang="en-GB" dirty="0">
                <a:solidFill>
                  <a:srgbClr val="FFFFFF"/>
                </a:solidFill>
              </a:rPr>
              <a:t>Further Reading</a:t>
            </a:r>
          </a:p>
        </p:txBody>
      </p:sp>
      <p:sp>
        <p:nvSpPr>
          <p:cNvPr id="3" name="Content Placeholder 2"/>
          <p:cNvSpPr>
            <a:spLocks noGrp="1"/>
          </p:cNvSpPr>
          <p:nvPr>
            <p:ph idx="1"/>
          </p:nvPr>
        </p:nvSpPr>
        <p:spPr>
          <a:xfrm>
            <a:off x="1295401" y="2556932"/>
            <a:ext cx="9601196" cy="3318936"/>
          </a:xfrm>
        </p:spPr>
        <p:txBody>
          <a:bodyPr>
            <a:normAutofit fontScale="92500" lnSpcReduction="10000"/>
          </a:bodyPr>
          <a:lstStyle/>
          <a:p>
            <a:r>
              <a:rPr lang="en-GB" dirty="0">
                <a:solidFill>
                  <a:schemeClr val="bg2"/>
                </a:solidFill>
              </a:rPr>
              <a:t>Goldhill, S. (2015) </a:t>
            </a:r>
            <a:r>
              <a:rPr lang="en-GB" i="1" dirty="0">
                <a:solidFill>
                  <a:schemeClr val="bg2"/>
                </a:solidFill>
              </a:rPr>
              <a:t>The Buried Life of Things: How Objects Made History in Nineteenth-Century Britain</a:t>
            </a:r>
            <a:r>
              <a:rPr lang="en-GB" dirty="0">
                <a:solidFill>
                  <a:schemeClr val="bg2"/>
                </a:solidFill>
              </a:rPr>
              <a:t>, CUP</a:t>
            </a:r>
          </a:p>
          <a:p>
            <a:r>
              <a:rPr lang="en-GB" dirty="0">
                <a:solidFill>
                  <a:srgbClr val="FFFFFF"/>
                </a:solidFill>
              </a:rPr>
              <a:t>Knowles, C.B. (2016), ‘A Nineteenth Century Claudia in St. Nicholas’ Cathedral’, </a:t>
            </a:r>
            <a:r>
              <a:rPr lang="en-GB" i="1" dirty="0">
                <a:solidFill>
                  <a:srgbClr val="FFFFFF"/>
                </a:solidFill>
              </a:rPr>
              <a:t>New Voices in Classical Reception: </a:t>
            </a:r>
            <a:r>
              <a:rPr lang="en-GB" dirty="0">
                <a:solidFill>
                  <a:schemeClr val="bg1">
                    <a:lumMod val="75000"/>
                  </a:schemeClr>
                </a:solidFill>
                <a:hlinkClick r:id="rId2">
                  <a:extLst>
                    <a:ext uri="{A12FA001-AC4F-418D-AE19-62706E023703}">
                      <ahyp:hlinkClr xmlns:ahyp="http://schemas.microsoft.com/office/drawing/2018/hyperlinkcolor" val="tx"/>
                    </a:ext>
                  </a:extLst>
                </a:hlinkClick>
              </a:rPr>
              <a:t>http://www2.open.ac.uk/ClassicalStudies/GreekPlays/newvoices/Issue11/issue11index.htm</a:t>
            </a:r>
            <a:endParaRPr lang="en-GB" dirty="0">
              <a:solidFill>
                <a:schemeClr val="bg1">
                  <a:lumMod val="75000"/>
                </a:schemeClr>
              </a:solidFill>
            </a:endParaRPr>
          </a:p>
          <a:p>
            <a:r>
              <a:rPr lang="en-GB" dirty="0">
                <a:solidFill>
                  <a:schemeClr val="bg2"/>
                </a:solidFill>
              </a:rPr>
              <a:t>Claudia: an epic in Lego: </a:t>
            </a:r>
            <a:r>
              <a:rPr lang="en-GB" dirty="0">
                <a:solidFill>
                  <a:schemeClr val="bg1">
                    <a:lumMod val="75000"/>
                  </a:schemeClr>
                </a:solidFill>
                <a:hlinkClick r:id="rId3">
                  <a:extLst>
                    <a:ext uri="{A12FA001-AC4F-418D-AE19-62706E023703}">
                      <ahyp:hlinkClr xmlns:ahyp="http://schemas.microsoft.com/office/drawing/2018/hyperlinkcolor" val="tx"/>
                    </a:ext>
                  </a:extLst>
                </a:hlinkClick>
              </a:rPr>
              <a:t>https://classicalstudies.support/2020/02/20/international-lego-classicism-day-2020/</a:t>
            </a:r>
            <a:endParaRPr lang="en-GB" dirty="0">
              <a:solidFill>
                <a:schemeClr val="bg1">
                  <a:lumMod val="75000"/>
                </a:schemeClr>
              </a:solidFill>
            </a:endParaRPr>
          </a:p>
          <a:p>
            <a:endParaRPr lang="en-GB" dirty="0">
              <a:solidFill>
                <a:srgbClr val="FFFFFF"/>
              </a:solidFill>
            </a:endParaRPr>
          </a:p>
        </p:txBody>
      </p:sp>
    </p:spTree>
    <p:extLst>
      <p:ext uri="{BB962C8B-B14F-4D97-AF65-F5344CB8AC3E}">
        <p14:creationId xmlns:p14="http://schemas.microsoft.com/office/powerpoint/2010/main" val="34826918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picture containing indoor, furniture, table, altar&#10;&#10;Description automatically generated">
            <a:extLst>
              <a:ext uri="{FF2B5EF4-FFF2-40B4-BE49-F238E27FC236}">
                <a16:creationId xmlns:a16="http://schemas.microsoft.com/office/drawing/2014/main" id="{C77A4D52-40FB-FB1D-C9BA-B9D4B2C4E2BD}"/>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25000"/>
                    </a14:imgEffect>
                    <a14:imgEffect>
                      <a14:saturation sat="66000"/>
                    </a14:imgEffect>
                    <a14:imgEffect>
                      <a14:brightnessContrast contrast="-20000"/>
                    </a14:imgEffect>
                  </a14:imgLayer>
                </a14:imgProps>
              </a:ext>
              <a:ext uri="{28A0092B-C50C-407E-A947-70E740481C1C}">
                <a14:useLocalDpi xmlns:a14="http://schemas.microsoft.com/office/drawing/2010/main" val="0"/>
              </a:ext>
            </a:extLst>
          </a:blip>
          <a:srcRect t="5953" b="19047"/>
          <a:stretch/>
        </p:blipFill>
        <p:spPr>
          <a:xfrm>
            <a:off x="20" y="10"/>
            <a:ext cx="12191980" cy="6857990"/>
          </a:xfrm>
          <a:prstGeom prst="rect">
            <a:avLst/>
          </a:prstGeom>
        </p:spPr>
      </p:pic>
    </p:spTree>
    <p:extLst>
      <p:ext uri="{BB962C8B-B14F-4D97-AF65-F5344CB8AC3E}">
        <p14:creationId xmlns:p14="http://schemas.microsoft.com/office/powerpoint/2010/main" val="310942263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6B80853-775B-47C1-A508-0AAD6FCE5A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768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BF62520-0403-497A-958B-FD6E8037E8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685" y="471792"/>
            <a:ext cx="11264630" cy="591441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0FF3EECB-883A-E050-5FBA-CA737BA1445B}"/>
              </a:ext>
            </a:extLst>
          </p:cNvPr>
          <p:cNvSpPr/>
          <p:nvPr/>
        </p:nvSpPr>
        <p:spPr>
          <a:xfrm>
            <a:off x="618744" y="635508"/>
            <a:ext cx="10954512" cy="5586984"/>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descr="Classical Encounters in England's North East book cover">
            <a:extLst>
              <a:ext uri="{FF2B5EF4-FFF2-40B4-BE49-F238E27FC236}">
                <a16:creationId xmlns:a16="http://schemas.microsoft.com/office/drawing/2014/main" id="{D905E3F1-BED2-2A29-9ACF-738FA51B57CE}"/>
              </a:ext>
            </a:extLst>
          </p:cNvPr>
          <p:cNvPicPr>
            <a:picLocks noChangeAspect="1"/>
          </p:cNvPicPr>
          <p:nvPr/>
        </p:nvPicPr>
        <p:blipFill>
          <a:blip r:embed="rId3"/>
          <a:stretch>
            <a:fillRect/>
          </a:stretch>
        </p:blipFill>
        <p:spPr>
          <a:xfrm>
            <a:off x="4353509" y="818526"/>
            <a:ext cx="3484982" cy="5220948"/>
          </a:xfrm>
          <a:prstGeom prst="rect">
            <a:avLst/>
          </a:prstGeom>
        </p:spPr>
      </p:pic>
      <p:sp>
        <p:nvSpPr>
          <p:cNvPr id="13" name="Rectangle 12">
            <a:extLst>
              <a:ext uri="{FF2B5EF4-FFF2-40B4-BE49-F238E27FC236}">
                <a16:creationId xmlns:a16="http://schemas.microsoft.com/office/drawing/2014/main" id="{BB3A422A-21ED-464B-B2EF-EE5B061BED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8744" y="635508"/>
            <a:ext cx="10954512" cy="5586984"/>
          </a:xfrm>
          <a:prstGeom prst="rect">
            <a:avLst/>
          </a:prstGeom>
          <a:noFill/>
          <a:ln w="22225" cap="flat">
            <a:solidFill>
              <a:srgbClr val="61C3D0"/>
            </a:solidFill>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spTree>
    <p:extLst>
      <p:ext uri="{BB962C8B-B14F-4D97-AF65-F5344CB8AC3E}">
        <p14:creationId xmlns:p14="http://schemas.microsoft.com/office/powerpoint/2010/main" val="31765981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MaryW2s.png"/>
          <p:cNvPicPr>
            <a:picLocks noGrp="1" noChangeAspect="1"/>
          </p:cNvPicPr>
          <p:nvPr>
            <p:ph sz="half" idx="4294967295"/>
          </p:nvPr>
        </p:nvPicPr>
        <p:blipFill>
          <a:blip r:embed="rId2" cstate="print"/>
          <a:stretch>
            <a:fillRect/>
          </a:stretch>
        </p:blipFill>
        <p:spPr>
          <a:xfrm>
            <a:off x="1527048" y="404812"/>
            <a:ext cx="8851900" cy="6048375"/>
          </a:xfr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Tree>
    <p:extLst>
      <p:ext uri="{BB962C8B-B14F-4D97-AF65-F5344CB8AC3E}">
        <p14:creationId xmlns:p14="http://schemas.microsoft.com/office/powerpoint/2010/main" val="1775573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B5B657A-2997-6DB5-30CC-C170E364345E}"/>
              </a:ext>
            </a:extLst>
          </p:cNvPr>
          <p:cNvSpPr/>
          <p:nvPr/>
        </p:nvSpPr>
        <p:spPr>
          <a:xfrm>
            <a:off x="2097248" y="312354"/>
            <a:ext cx="8363824" cy="6589931"/>
          </a:xfrm>
          <a:prstGeom prst="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algn="ctr"/>
            <a:r>
              <a:rPr lang="en-US" sz="1200" dirty="0"/>
              <a:t>Offices Held</a:t>
            </a:r>
          </a:p>
          <a:p>
            <a:pPr algn="ctr"/>
            <a:r>
              <a:rPr lang="en-US" sz="1200" dirty="0"/>
              <a:t>Bailiff, Newcastle-upon-Tyne Mich. 1369-72; mayor 1384-5.3</a:t>
            </a:r>
          </a:p>
          <a:p>
            <a:pPr algn="ctr"/>
            <a:r>
              <a:rPr lang="en-US" sz="1200" dirty="0"/>
              <a:t>Collector of taxes, Newcastle-upon-Tyne Nov. 1377.</a:t>
            </a:r>
          </a:p>
          <a:p>
            <a:pPr algn="ctr"/>
            <a:r>
              <a:rPr lang="en-US" sz="1200" dirty="0"/>
              <a:t>Collector of customs, Newcastle-upon-Tyne 24 Aug. 1386 Nov. 1392.</a:t>
            </a:r>
          </a:p>
          <a:p>
            <a:pPr algn="ctr"/>
            <a:endParaRPr lang="en-US" sz="1200" dirty="0"/>
          </a:p>
          <a:p>
            <a:pPr algn="ctr"/>
            <a:r>
              <a:rPr lang="en-US" sz="1200" dirty="0"/>
              <a:t>From the time of his election as bailiff of Newcastle-upon-Tyne in 1369, </a:t>
            </a:r>
            <a:r>
              <a:rPr lang="en-US" sz="1200" dirty="0" err="1"/>
              <a:t>Whitgray</a:t>
            </a:r>
            <a:r>
              <a:rPr lang="en-US" sz="1200" dirty="0"/>
              <a:t> played a prominent part in local affairs. He owed much of his influence to his position in the mercantile community, where for many years he was a leading figure. He dealt in a wide variety of products, including iron, dye-stuffs, salt and cloth; but his principal interest lay in wool, which he shipped in large quantities down the Tyne. Between July 1373 and September 1374, for example, he and a small group of merchants obtained </a:t>
            </a:r>
            <a:r>
              <a:rPr lang="en-US" sz="1200" dirty="0" err="1"/>
              <a:t>licences</a:t>
            </a:r>
            <a:r>
              <a:rPr lang="en-US" sz="1200" dirty="0"/>
              <a:t> from the Crown for the export of 420 sacks of wool; and the customs accounts for the next ten years reveal that he also dealt extensively in hides and sheepskins. Without doubt, his appointment as a collector of customs at Newcastle in 1389 worked greatly to his personal advantage, since he was thus ideally placed to further his own commercial interests.</a:t>
            </a:r>
          </a:p>
          <a:p>
            <a:pPr algn="ctr"/>
            <a:r>
              <a:rPr lang="en-US" sz="1200" dirty="0"/>
              <a:t>As befitted a former mayor of Newcastle who had represented the borough in at least three Parliaments, </a:t>
            </a:r>
            <a:r>
              <a:rPr lang="en-US" sz="1200" dirty="0" err="1"/>
              <a:t>Whitgray</a:t>
            </a:r>
            <a:r>
              <a:rPr lang="en-US" sz="1200" dirty="0"/>
              <a:t> was anxious to leave a lasting memorial behind him. In April 1393 an inquisition </a:t>
            </a:r>
            <a:r>
              <a:rPr lang="en-US" sz="1200" i="1" dirty="0"/>
              <a:t>ad </a:t>
            </a:r>
            <a:r>
              <a:rPr lang="en-US" sz="1200" i="1" dirty="0" err="1"/>
              <a:t>quod</a:t>
            </a:r>
            <a:r>
              <a:rPr lang="en-US" sz="1200" i="1" dirty="0"/>
              <a:t> damnum </a:t>
            </a:r>
            <a:r>
              <a:rPr lang="en-US" sz="1200" dirty="0"/>
              <a:t>was held to determine if he and his wife, Mary, could alienate property worth ten marks a year for the foundation of a chantry in the church of St. Nicholas. The jury found that since the </a:t>
            </a:r>
            <a:r>
              <a:rPr lang="en-US" sz="1200" dirty="0" err="1"/>
              <a:t>Whitgrays</a:t>
            </a:r>
            <a:r>
              <a:rPr lang="en-US" sz="1200" dirty="0"/>
              <a:t> would be left with tenements to the same value, held of the Crown, there would be no loss of royal rights; and in the following February Richard II granted the couple formal authority to make their endowment, in return for a substantial cash payment of 40 marks. No more is heard of </a:t>
            </a:r>
            <a:r>
              <a:rPr lang="en-US" sz="1200" dirty="0" err="1"/>
              <a:t>Whitgray</a:t>
            </a:r>
            <a:r>
              <a:rPr lang="en-US" sz="1200" dirty="0"/>
              <a:t> after this date, and we do not know when he died. Some years later, in 1414, references occur to property in the Northumbrian villages of Whitburn and </a:t>
            </a:r>
            <a:r>
              <a:rPr lang="en-US" sz="1200" dirty="0" err="1"/>
              <a:t>Boldon</a:t>
            </a:r>
            <a:r>
              <a:rPr lang="en-US" sz="1200" dirty="0"/>
              <a:t> previously occupied by Stephen </a:t>
            </a:r>
            <a:r>
              <a:rPr lang="en-US" sz="1200" dirty="0" err="1"/>
              <a:t>Whitgray</a:t>
            </a:r>
            <a:r>
              <a:rPr lang="en-US" sz="1200" dirty="0"/>
              <a:t> and an associate in the right of their wives as feudal tenants of the bishop of Durham, it looks as if he was able to make a good marriage.</a:t>
            </a:r>
          </a:p>
        </p:txBody>
      </p:sp>
      <p:sp>
        <p:nvSpPr>
          <p:cNvPr id="2" name="Title 1"/>
          <p:cNvSpPr>
            <a:spLocks noGrp="1"/>
          </p:cNvSpPr>
          <p:nvPr>
            <p:ph type="title"/>
          </p:nvPr>
        </p:nvSpPr>
        <p:spPr>
          <a:xfrm>
            <a:off x="1746670" y="703989"/>
            <a:ext cx="9064979" cy="745682"/>
          </a:xfrm>
        </p:spPr>
        <p:txBody>
          <a:bodyPr/>
          <a:lstStyle/>
          <a:p>
            <a:r>
              <a:rPr lang="en-GB" dirty="0"/>
              <a:t>Stephen and Mary </a:t>
            </a:r>
            <a:r>
              <a:rPr lang="en-GB" dirty="0" err="1"/>
              <a:t>Whitgray</a:t>
            </a:r>
            <a:endParaRPr lang="en-GB" dirty="0"/>
          </a:p>
        </p:txBody>
      </p:sp>
      <p:pic>
        <p:nvPicPr>
          <p:cNvPr id="5" name="Content Placeholder 4" descr="StephW1s.png"/>
          <p:cNvPicPr>
            <a:picLocks noGrp="1" noChangeAspect="1"/>
          </p:cNvPicPr>
          <p:nvPr>
            <p:ph sz="half" idx="1"/>
          </p:nvPr>
        </p:nvPicPr>
        <p:blipFill>
          <a:blip r:embed="rId2" cstate="print"/>
          <a:stretch>
            <a:fillRect/>
          </a:stretch>
        </p:blipFill>
        <p:spPr>
          <a:xfrm>
            <a:off x="248555" y="312354"/>
            <a:ext cx="2006165" cy="6011061"/>
          </a:xfrm>
        </p:spPr>
      </p:pic>
      <p:pic>
        <p:nvPicPr>
          <p:cNvPr id="6" name="Content Placeholder 5" descr="MaryW1s.png"/>
          <p:cNvPicPr>
            <a:picLocks noGrp="1" noChangeAspect="1"/>
          </p:cNvPicPr>
          <p:nvPr>
            <p:ph sz="half" idx="2"/>
          </p:nvPr>
        </p:nvPicPr>
        <p:blipFill>
          <a:blip r:embed="rId3" cstate="print"/>
          <a:stretch>
            <a:fillRect/>
          </a:stretch>
        </p:blipFill>
        <p:spPr>
          <a:xfrm>
            <a:off x="10374282" y="534585"/>
            <a:ext cx="1697476" cy="5788830"/>
          </a:xfrm>
        </p:spPr>
      </p:pic>
    </p:spTree>
    <p:extLst>
      <p:ext uri="{BB962C8B-B14F-4D97-AF65-F5344CB8AC3E}">
        <p14:creationId xmlns:p14="http://schemas.microsoft.com/office/powerpoint/2010/main" val="13429189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3E3CED3-8830-45C9-8D6C-F4ECADD4F1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8C7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2E6D9604-9D53-2857-E09A-59E1EEE3DAA5}"/>
              </a:ext>
            </a:extLst>
          </p:cNvPr>
          <p:cNvPicPr>
            <a:picLocks noChangeAspect="1"/>
          </p:cNvPicPr>
          <p:nvPr/>
        </p:nvPicPr>
        <p:blipFill rotWithShape="1">
          <a:blip r:embed="rId2"/>
          <a:srcRect t="755" r="-1" b="6875"/>
          <a:stretch/>
        </p:blipFill>
        <p:spPr>
          <a:xfrm>
            <a:off x="779735" y="666795"/>
            <a:ext cx="10632530" cy="5524411"/>
          </a:xfrm>
          <a:prstGeom prst="rect">
            <a:avLst/>
          </a:prstGeom>
        </p:spPr>
      </p:pic>
      <p:sp>
        <p:nvSpPr>
          <p:cNvPr id="9" name="Rectangle 8">
            <a:extLst>
              <a:ext uri="{FF2B5EF4-FFF2-40B4-BE49-F238E27FC236}">
                <a16:creationId xmlns:a16="http://schemas.microsoft.com/office/drawing/2014/main" id="{66F2D62A-C66C-42DF-8C05-99B0B1A8BE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4611" y="350556"/>
            <a:ext cx="11542779" cy="6156888"/>
          </a:xfrm>
          <a:prstGeom prst="rect">
            <a:avLst/>
          </a:prstGeom>
          <a:noFill/>
          <a:ln w="25400" cap="flat">
            <a:solidFill>
              <a:srgbClr val="7A5BCB"/>
            </a:solidFill>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spTree>
    <p:extLst>
      <p:ext uri="{BB962C8B-B14F-4D97-AF65-F5344CB8AC3E}">
        <p14:creationId xmlns:p14="http://schemas.microsoft.com/office/powerpoint/2010/main" val="28008172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09EA27C-DE62-4CEC-A6D3-4FA9EF40A5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965A0841-8496-078C-C36C-DEAA6E1950A3}"/>
              </a:ext>
            </a:extLst>
          </p:cNvPr>
          <p:cNvPicPr>
            <a:picLocks noChangeAspect="1"/>
          </p:cNvPicPr>
          <p:nvPr/>
        </p:nvPicPr>
        <p:blipFill>
          <a:blip r:embed="rId2"/>
          <a:stretch>
            <a:fillRect/>
          </a:stretch>
        </p:blipFill>
        <p:spPr>
          <a:xfrm>
            <a:off x="444116" y="1603412"/>
            <a:ext cx="4969932" cy="4100194"/>
          </a:xfrm>
          <a:prstGeom prst="rect">
            <a:avLst/>
          </a:prstGeom>
          <a:ln w="127000" cap="sq">
            <a:solidFill>
              <a:srgbClr val="FFFFFF"/>
            </a:solidFill>
            <a:miter lim="800000"/>
          </a:ln>
        </p:spPr>
      </p:pic>
      <p:pic>
        <p:nvPicPr>
          <p:cNvPr id="5" name="Picture 4">
            <a:extLst>
              <a:ext uri="{FF2B5EF4-FFF2-40B4-BE49-F238E27FC236}">
                <a16:creationId xmlns:a16="http://schemas.microsoft.com/office/drawing/2014/main" id="{2386828E-6677-1A04-8563-B9714F1E24AB}"/>
              </a:ext>
            </a:extLst>
          </p:cNvPr>
          <p:cNvPicPr>
            <a:picLocks noChangeAspect="1"/>
          </p:cNvPicPr>
          <p:nvPr/>
        </p:nvPicPr>
        <p:blipFill>
          <a:blip r:embed="rId3"/>
          <a:stretch>
            <a:fillRect/>
          </a:stretch>
        </p:blipFill>
        <p:spPr>
          <a:xfrm>
            <a:off x="444116" y="360066"/>
            <a:ext cx="4969932" cy="1031260"/>
          </a:xfrm>
          <a:prstGeom prst="rect">
            <a:avLst/>
          </a:prstGeom>
          <a:ln w="127000" cap="sq">
            <a:solidFill>
              <a:srgbClr val="FFFFFF"/>
            </a:solidFill>
            <a:miter lim="800000"/>
          </a:ln>
        </p:spPr>
      </p:pic>
      <p:pic>
        <p:nvPicPr>
          <p:cNvPr id="7" name="Picture 6">
            <a:extLst>
              <a:ext uri="{FF2B5EF4-FFF2-40B4-BE49-F238E27FC236}">
                <a16:creationId xmlns:a16="http://schemas.microsoft.com/office/drawing/2014/main" id="{3C6EEF7E-AE15-0868-1A28-D7C1296B271B}"/>
              </a:ext>
            </a:extLst>
          </p:cNvPr>
          <p:cNvPicPr>
            <a:picLocks noChangeAspect="1"/>
          </p:cNvPicPr>
          <p:nvPr/>
        </p:nvPicPr>
        <p:blipFill>
          <a:blip r:embed="rId4"/>
          <a:stretch>
            <a:fillRect/>
          </a:stretch>
        </p:blipFill>
        <p:spPr>
          <a:xfrm>
            <a:off x="6238375" y="1079329"/>
            <a:ext cx="5576735" cy="5601855"/>
          </a:xfrm>
          <a:prstGeom prst="rect">
            <a:avLst/>
          </a:prstGeom>
        </p:spPr>
      </p:pic>
      <p:pic>
        <p:nvPicPr>
          <p:cNvPr id="9" name="Picture 8">
            <a:extLst>
              <a:ext uri="{FF2B5EF4-FFF2-40B4-BE49-F238E27FC236}">
                <a16:creationId xmlns:a16="http://schemas.microsoft.com/office/drawing/2014/main" id="{ECEE1419-A4FA-2537-E5F3-8E0E4641F6B6}"/>
              </a:ext>
            </a:extLst>
          </p:cNvPr>
          <p:cNvPicPr>
            <a:picLocks noChangeAspect="1"/>
          </p:cNvPicPr>
          <p:nvPr/>
        </p:nvPicPr>
        <p:blipFill>
          <a:blip r:embed="rId5"/>
          <a:stretch>
            <a:fillRect/>
          </a:stretch>
        </p:blipFill>
        <p:spPr>
          <a:xfrm>
            <a:off x="6238375" y="489528"/>
            <a:ext cx="5576735" cy="589801"/>
          </a:xfrm>
          <a:prstGeom prst="rect">
            <a:avLst/>
          </a:prstGeom>
        </p:spPr>
      </p:pic>
    </p:spTree>
    <p:extLst>
      <p:ext uri="{BB962C8B-B14F-4D97-AF65-F5344CB8AC3E}">
        <p14:creationId xmlns:p14="http://schemas.microsoft.com/office/powerpoint/2010/main" val="42120412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F3A9D86E-2110-414C-A789-1B14FCD552E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88825" cy="6872226"/>
            <a:chOff x="0" y="0"/>
            <a:chExt cx="12188825" cy="6872226"/>
          </a:xfrm>
        </p:grpSpPr>
        <p:pic>
          <p:nvPicPr>
            <p:cNvPr id="11" name="Picture 10">
              <a:extLst>
                <a:ext uri="{FF2B5EF4-FFF2-40B4-BE49-F238E27FC236}">
                  <a16:creationId xmlns:a16="http://schemas.microsoft.com/office/drawing/2014/main" id="{6D3F86C2-6800-4B48-AA85-2C7CD1B53D05}"/>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2" name="Rectangle 11">
              <a:extLst>
                <a:ext uri="{FF2B5EF4-FFF2-40B4-BE49-F238E27FC236}">
                  <a16:creationId xmlns:a16="http://schemas.microsoft.com/office/drawing/2014/main" id="{EE59C5B5-C483-49A7-8EA0-5061385266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13" name="Picture 12">
              <a:extLst>
                <a:ext uri="{FF2B5EF4-FFF2-40B4-BE49-F238E27FC236}">
                  <a16:creationId xmlns:a16="http://schemas.microsoft.com/office/drawing/2014/main" id="{BD6C58B8-7BB1-49FF-830C-A105A4CE53F9}"/>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2" r="47673"/>
            <a:stretch/>
          </p:blipFill>
          <p:spPr>
            <a:xfrm rot="5400000">
              <a:off x="5245268" y="530352"/>
              <a:ext cx="1673352" cy="612648"/>
            </a:xfrm>
            <a:prstGeom prst="rect">
              <a:avLst/>
            </a:prstGeom>
          </p:spPr>
        </p:pic>
        <p:pic>
          <p:nvPicPr>
            <p:cNvPr id="14" name="Picture 13">
              <a:extLst>
                <a:ext uri="{FF2B5EF4-FFF2-40B4-BE49-F238E27FC236}">
                  <a16:creationId xmlns:a16="http://schemas.microsoft.com/office/drawing/2014/main" id="{3EF8675D-B8F2-4363-95EB-AB8CE5FA01C7}"/>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r="48819"/>
            <a:stretch/>
          </p:blipFill>
          <p:spPr>
            <a:xfrm rot="5400000">
              <a:off x="5263556" y="5747514"/>
              <a:ext cx="1636776" cy="612648"/>
            </a:xfrm>
            <a:prstGeom prst="rect">
              <a:avLst/>
            </a:prstGeom>
          </p:spPr>
        </p:pic>
      </p:grpSp>
      <p:cxnSp>
        <p:nvCxnSpPr>
          <p:cNvPr id="16" name="Straight Connector 15">
            <a:extLst>
              <a:ext uri="{FF2B5EF4-FFF2-40B4-BE49-F238E27FC236}">
                <a16:creationId xmlns:a16="http://schemas.microsoft.com/office/drawing/2014/main" id="{48A3ACA9-28FE-44FE-8439-756750473DB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pic>
        <p:nvPicPr>
          <p:cNvPr id="5" name="Picture 4">
            <a:extLst>
              <a:ext uri="{FF2B5EF4-FFF2-40B4-BE49-F238E27FC236}">
                <a16:creationId xmlns:a16="http://schemas.microsoft.com/office/drawing/2014/main" id="{36DDC733-3992-6BB2-921A-49BAABF3C59A}"/>
              </a:ext>
            </a:extLst>
          </p:cNvPr>
          <p:cNvPicPr>
            <a:picLocks noChangeAspect="1"/>
          </p:cNvPicPr>
          <p:nvPr/>
        </p:nvPicPr>
        <p:blipFill rotWithShape="1">
          <a:blip r:embed="rId4"/>
          <a:srcRect t="12451"/>
          <a:stretch/>
        </p:blipFill>
        <p:spPr>
          <a:xfrm>
            <a:off x="20" y="10"/>
            <a:ext cx="12191980" cy="6857990"/>
          </a:xfrm>
          <a:prstGeom prst="rect">
            <a:avLst/>
          </a:prstGeom>
        </p:spPr>
      </p:pic>
      <p:grpSp>
        <p:nvGrpSpPr>
          <p:cNvPr id="18" name="Group 17">
            <a:extLst>
              <a:ext uri="{FF2B5EF4-FFF2-40B4-BE49-F238E27FC236}">
                <a16:creationId xmlns:a16="http://schemas.microsoft.com/office/drawing/2014/main" id="{8583DFEB-5151-4660-89D5-CFF22B7D337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202616" y="0"/>
            <a:ext cx="7808159" cy="6872226"/>
            <a:chOff x="2202616" y="0"/>
            <a:chExt cx="7808159" cy="6872226"/>
          </a:xfrm>
        </p:grpSpPr>
        <p:sp>
          <p:nvSpPr>
            <p:cNvPr id="19" name="Rectangle 18">
              <a:extLst>
                <a:ext uri="{FF2B5EF4-FFF2-40B4-BE49-F238E27FC236}">
                  <a16:creationId xmlns:a16="http://schemas.microsoft.com/office/drawing/2014/main" id="{05333858-9740-488A-BE3B-C5F6D99164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02616" y="1411015"/>
              <a:ext cx="7808159" cy="4103960"/>
            </a:xfrm>
            <a:prstGeom prst="rect">
              <a:avLst/>
            </a:prstGeom>
            <a:blipFill dpi="0" rotWithShape="1">
              <a:blip r:embed="rId5">
                <a:alphaModFix amt="89000"/>
                <a:duotone>
                  <a:schemeClr val="bg2">
                    <a:shade val="45000"/>
                    <a:satMod val="135000"/>
                  </a:schemeClr>
                  <a:prstClr val="white"/>
                </a:duotone>
              </a:blip>
              <a:srcRect/>
              <a:tile tx="0" ty="0" sx="90000" sy="100000" flip="none" algn="ctr"/>
            </a:blipFill>
            <a:ln>
              <a:noFill/>
            </a:ln>
            <a:effectLst>
              <a:outerShdw blurRad="114300" dist="127000" dir="5400000" sx="99000" sy="99000" algn="t" rotWithShape="0">
                <a:prstClr val="black">
                  <a:alpha val="40000"/>
                </a:prstClr>
              </a:outerShdw>
            </a:effectLst>
            <a:scene3d>
              <a:camera prst="orthographicFront"/>
              <a:lightRig rig="twoPt" dir="t"/>
            </a:scene3d>
            <a:sp3d contourW="6350">
              <a:bevelT w="12700" h="0" prst="coolSlant"/>
              <a:contourClr>
                <a:schemeClr val="bg2"/>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93CEC346-C965-4D6D-8731-6E98E4A0FB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grpSp>
          <p:nvGrpSpPr>
            <p:cNvPr id="21" name="Group 20">
              <a:extLst>
                <a:ext uri="{FF2B5EF4-FFF2-40B4-BE49-F238E27FC236}">
                  <a16:creationId xmlns:a16="http://schemas.microsoft.com/office/drawing/2014/main" id="{42DB17EC-F444-4873-9D0D-E50649FF18A9}"/>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5751576" y="0"/>
              <a:ext cx="658370" cy="6872226"/>
              <a:chOff x="5751576" y="0"/>
              <a:chExt cx="658370" cy="6872226"/>
            </a:xfrm>
          </p:grpSpPr>
          <p:sp>
            <p:nvSpPr>
              <p:cNvPr id="22" name="Rounded Rectangle 27">
                <a:extLst>
                  <a:ext uri="{FF2B5EF4-FFF2-40B4-BE49-F238E27FC236}">
                    <a16:creationId xmlns:a16="http://schemas.microsoft.com/office/drawing/2014/main" id="{41391103-A2DF-42E2-AE62-A4B3A00801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057900" y="1339739"/>
                <a:ext cx="45720" cy="658368"/>
              </a:xfrm>
              <a:prstGeom prst="roundRect">
                <a:avLst>
                  <a:gd name="adj" fmla="val 50000"/>
                </a:avLst>
              </a:prstGeom>
              <a:solidFill>
                <a:schemeClr val="tx2">
                  <a:alpha val="55000"/>
                </a:schemeClr>
              </a:solidFill>
              <a:ln w="9525">
                <a:noFill/>
              </a:ln>
              <a:effectLst>
                <a:innerShdw blurRad="114300">
                  <a:prstClr val="black">
                    <a:alpha val="48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22">
                <a:extLst>
                  <a:ext uri="{FF2B5EF4-FFF2-40B4-BE49-F238E27FC236}">
                    <a16:creationId xmlns:a16="http://schemas.microsoft.com/office/drawing/2014/main" id="{A243CCE6-ABA2-4424-B322-B16F2212BF83}"/>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2" r="47673"/>
              <a:stretch/>
            </p:blipFill>
            <p:spPr>
              <a:xfrm rot="5400000">
                <a:off x="5245268" y="530352"/>
                <a:ext cx="1673352" cy="612648"/>
              </a:xfrm>
              <a:prstGeom prst="rect">
                <a:avLst/>
              </a:prstGeom>
            </p:spPr>
          </p:pic>
          <p:sp>
            <p:nvSpPr>
              <p:cNvPr id="24" name="Rounded Rectangle 29">
                <a:extLst>
                  <a:ext uri="{FF2B5EF4-FFF2-40B4-BE49-F238E27FC236}">
                    <a16:creationId xmlns:a16="http://schemas.microsoft.com/office/drawing/2014/main" id="{E8CDA82D-F294-4F9E-B11E-E054B34F04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057902" y="4907292"/>
                <a:ext cx="45720" cy="658368"/>
              </a:xfrm>
              <a:prstGeom prst="roundRect">
                <a:avLst>
                  <a:gd name="adj" fmla="val 50000"/>
                </a:avLst>
              </a:prstGeom>
              <a:solidFill>
                <a:schemeClr val="tx2">
                  <a:alpha val="55000"/>
                </a:schemeClr>
              </a:solidFill>
              <a:ln w="9525">
                <a:noFill/>
              </a:ln>
              <a:effectLst>
                <a:innerShdw blurRad="114300">
                  <a:prstClr val="black">
                    <a:alpha val="48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Picture 24">
                <a:extLst>
                  <a:ext uri="{FF2B5EF4-FFF2-40B4-BE49-F238E27FC236}">
                    <a16:creationId xmlns:a16="http://schemas.microsoft.com/office/drawing/2014/main" id="{7C6537F1-0373-41B7-B6A9-FD747524D336}"/>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r="48819"/>
              <a:stretch/>
            </p:blipFill>
            <p:spPr>
              <a:xfrm rot="5400000">
                <a:off x="5263556" y="5747514"/>
                <a:ext cx="1636776" cy="612648"/>
              </a:xfrm>
              <a:prstGeom prst="rect">
                <a:avLst/>
              </a:prstGeom>
            </p:spPr>
          </p:pic>
        </p:grpSp>
      </p:grpSp>
      <p:sp>
        <p:nvSpPr>
          <p:cNvPr id="2" name="Title 1">
            <a:extLst>
              <a:ext uri="{FF2B5EF4-FFF2-40B4-BE49-F238E27FC236}">
                <a16:creationId xmlns:a16="http://schemas.microsoft.com/office/drawing/2014/main" id="{1FE8405A-8353-90AE-4C7C-D6A9024F1CD9}"/>
              </a:ext>
            </a:extLst>
          </p:cNvPr>
          <p:cNvSpPr>
            <a:spLocks noGrp="1"/>
          </p:cNvSpPr>
          <p:nvPr>
            <p:ph type="title"/>
          </p:nvPr>
        </p:nvSpPr>
        <p:spPr>
          <a:xfrm>
            <a:off x="2692398" y="1871131"/>
            <a:ext cx="6815669" cy="1515533"/>
          </a:xfrm>
        </p:spPr>
        <p:txBody>
          <a:bodyPr vert="horz" lIns="91440" tIns="45720" rIns="91440" bIns="45720" rtlCol="0" anchor="b">
            <a:normAutofit/>
          </a:bodyPr>
          <a:lstStyle/>
          <a:p>
            <a:pPr>
              <a:lnSpc>
                <a:spcPct val="90000"/>
              </a:lnSpc>
            </a:pPr>
            <a:r>
              <a:rPr lang="en-US" sz="3800" dirty="0"/>
              <a:t>But why were there chantry statues in St. Nicholas’ Cathedral?</a:t>
            </a:r>
          </a:p>
        </p:txBody>
      </p:sp>
      <p:sp>
        <p:nvSpPr>
          <p:cNvPr id="3" name="Text Placeholder 2">
            <a:extLst>
              <a:ext uri="{FF2B5EF4-FFF2-40B4-BE49-F238E27FC236}">
                <a16:creationId xmlns:a16="http://schemas.microsoft.com/office/drawing/2014/main" id="{78F10BA2-9812-5992-E963-9E23D3E63B76}"/>
              </a:ext>
            </a:extLst>
          </p:cNvPr>
          <p:cNvSpPr>
            <a:spLocks noGrp="1"/>
          </p:cNvSpPr>
          <p:nvPr>
            <p:ph type="body" idx="1"/>
          </p:nvPr>
        </p:nvSpPr>
        <p:spPr>
          <a:xfrm>
            <a:off x="2692398" y="3657597"/>
            <a:ext cx="6815669" cy="1320802"/>
          </a:xfrm>
        </p:spPr>
        <p:txBody>
          <a:bodyPr vert="horz" lIns="91440" tIns="45720" rIns="91440" bIns="45720" rtlCol="0" anchor="t">
            <a:normAutofit/>
          </a:bodyPr>
          <a:lstStyle/>
          <a:p>
            <a:r>
              <a:rPr lang="en-US" sz="2100" dirty="0"/>
              <a:t>Who put them there, and for what reason?</a:t>
            </a:r>
          </a:p>
        </p:txBody>
      </p:sp>
      <p:cxnSp>
        <p:nvCxnSpPr>
          <p:cNvPr id="27" name="Straight Connector 26">
            <a:extLst>
              <a:ext uri="{FF2B5EF4-FFF2-40B4-BE49-F238E27FC236}">
                <a16:creationId xmlns:a16="http://schemas.microsoft.com/office/drawing/2014/main" id="{A2791DF4-D04C-49C1-8B91-E745F20463D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54831398"/>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Garamond-Trebuchet MS">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Trebuchet MS" panose="020B0603020202020204"/>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rotWithShape="1">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1873</TotalTime>
  <Words>2688</Words>
  <Application>Microsoft Office PowerPoint</Application>
  <PresentationFormat>Widescreen</PresentationFormat>
  <Paragraphs>149</Paragraphs>
  <Slides>40</Slides>
  <Notes>1</Notes>
  <HiddenSlides>0</HiddenSlides>
  <MMClips>0</MMClips>
  <ScaleCrop>false</ScaleCrop>
  <HeadingPairs>
    <vt:vector size="4" baseType="variant">
      <vt:variant>
        <vt:lpstr>Theme</vt:lpstr>
      </vt:variant>
      <vt:variant>
        <vt:i4>1</vt:i4>
      </vt:variant>
      <vt:variant>
        <vt:lpstr>Slide Titles</vt:lpstr>
      </vt:variant>
      <vt:variant>
        <vt:i4>40</vt:i4>
      </vt:variant>
    </vt:vector>
  </HeadingPairs>
  <TitlesOfParts>
    <vt:vector size="41" baseType="lpstr">
      <vt:lpstr>Organic</vt:lpstr>
      <vt:lpstr>When is a Princess not a Princess?</vt:lpstr>
      <vt:lpstr>From Newcastle to South Shields</vt:lpstr>
      <vt:lpstr>PowerPoint Presentation</vt:lpstr>
      <vt:lpstr>PowerPoint Presentation</vt:lpstr>
      <vt:lpstr>PowerPoint Presentation</vt:lpstr>
      <vt:lpstr>Stephen and Mary Whitgray</vt:lpstr>
      <vt:lpstr>PowerPoint Presentation</vt:lpstr>
      <vt:lpstr>PowerPoint Presentation</vt:lpstr>
      <vt:lpstr>But why were there chantry statues in St. Nicholas’ Cathedral?</vt:lpstr>
      <vt:lpstr>Church History</vt:lpstr>
      <vt:lpstr>Problems for the Victorian designers...</vt:lpstr>
      <vt:lpstr>PowerPoint Presentation</vt:lpstr>
      <vt:lpstr>Turning to the local past</vt:lpstr>
      <vt:lpstr>PowerPoint Presentation</vt:lpstr>
      <vt:lpstr>Reimagining a Chantry</vt:lpstr>
      <vt:lpstr>Chantry Reconstruction</vt:lpstr>
      <vt:lpstr>The Chantry of St. Margaret</vt:lpstr>
      <vt:lpstr>Chantry Reconstruction</vt:lpstr>
      <vt:lpstr>Who is St. Margaret, Queen?</vt:lpstr>
      <vt:lpstr>PowerPoint Presentation</vt:lpstr>
      <vt:lpstr>PowerPoint Presentation</vt:lpstr>
      <vt:lpstr>Who is Claudia?</vt:lpstr>
      <vt:lpstr>The case for Princess Claudia of Britain</vt:lpstr>
      <vt:lpstr>A Claudia in the Bible</vt:lpstr>
      <vt:lpstr>A Claudia in Martial’s Epigrams</vt:lpstr>
      <vt:lpstr>A Claudia in Martial’s Epigrams</vt:lpstr>
      <vt:lpstr>A Claudia in Martial’s Epigrams</vt:lpstr>
      <vt:lpstr>Notable Publications</vt:lpstr>
      <vt:lpstr>A Claudia in Martial’s Epigrams</vt:lpstr>
      <vt:lpstr>A possible Claudia in Tacitus’ Annals?</vt:lpstr>
      <vt:lpstr>A Pudens in Britain</vt:lpstr>
      <vt:lpstr>Connections</vt:lpstr>
      <vt:lpstr>Claudia in Literature</vt:lpstr>
      <vt:lpstr>Claudia by Mrs Frederick Prideaux</vt:lpstr>
      <vt:lpstr>Claudia and Pudens by Samuel Lysons</vt:lpstr>
      <vt:lpstr>Uncertainties</vt:lpstr>
      <vt:lpstr>Despite the problems...</vt:lpstr>
      <vt:lpstr>PowerPoint Presentation</vt:lpstr>
      <vt:lpstr>Further Reading</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C.B.Knowles</dc:creator>
  <cp:lastModifiedBy>CoraBeth.Fraser</cp:lastModifiedBy>
  <cp:revision>39</cp:revision>
  <dcterms:created xsi:type="dcterms:W3CDTF">2018-04-02T19:21:21Z</dcterms:created>
  <dcterms:modified xsi:type="dcterms:W3CDTF">2026-08-12T12:45:42Z</dcterms:modified>
</cp:coreProperties>
</file>