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Lst>
  <p:notesMasterIdLst>
    <p:notesMasterId r:id="rId62"/>
  </p:notesMasterIdLst>
  <p:sldIdLst>
    <p:sldId id="256" r:id="rId4"/>
    <p:sldId id="274" r:id="rId5"/>
    <p:sldId id="345" r:id="rId6"/>
    <p:sldId id="346" r:id="rId7"/>
    <p:sldId id="348" r:id="rId8"/>
    <p:sldId id="313" r:id="rId9"/>
    <p:sldId id="309" r:id="rId10"/>
    <p:sldId id="310" r:id="rId11"/>
    <p:sldId id="339" r:id="rId12"/>
    <p:sldId id="342" r:id="rId13"/>
    <p:sldId id="325" r:id="rId14"/>
    <p:sldId id="290" r:id="rId15"/>
    <p:sldId id="332" r:id="rId16"/>
    <p:sldId id="293" r:id="rId17"/>
    <p:sldId id="324" r:id="rId18"/>
    <p:sldId id="307" r:id="rId19"/>
    <p:sldId id="296" r:id="rId20"/>
    <p:sldId id="337" r:id="rId21"/>
    <p:sldId id="338" r:id="rId22"/>
    <p:sldId id="315" r:id="rId23"/>
    <p:sldId id="321" r:id="rId24"/>
    <p:sldId id="322" r:id="rId25"/>
    <p:sldId id="340" r:id="rId26"/>
    <p:sldId id="257" r:id="rId27"/>
    <p:sldId id="258" r:id="rId28"/>
    <p:sldId id="259" r:id="rId29"/>
    <p:sldId id="260" r:id="rId30"/>
    <p:sldId id="261" r:id="rId31"/>
    <p:sldId id="262" r:id="rId32"/>
    <p:sldId id="316" r:id="rId33"/>
    <p:sldId id="287" r:id="rId34"/>
    <p:sldId id="347" r:id="rId35"/>
    <p:sldId id="263" r:id="rId36"/>
    <p:sldId id="266" r:id="rId37"/>
    <p:sldId id="264" r:id="rId38"/>
    <p:sldId id="265" r:id="rId39"/>
    <p:sldId id="331" r:id="rId40"/>
    <p:sldId id="302" r:id="rId41"/>
    <p:sldId id="341" r:id="rId42"/>
    <p:sldId id="326" r:id="rId43"/>
    <p:sldId id="273" r:id="rId44"/>
    <p:sldId id="328" r:id="rId45"/>
    <p:sldId id="284" r:id="rId46"/>
    <p:sldId id="333" r:id="rId47"/>
    <p:sldId id="282" r:id="rId48"/>
    <p:sldId id="294" r:id="rId49"/>
    <p:sldId id="330" r:id="rId50"/>
    <p:sldId id="283" r:id="rId51"/>
    <p:sldId id="285" r:id="rId52"/>
    <p:sldId id="323" r:id="rId53"/>
    <p:sldId id="286" r:id="rId54"/>
    <p:sldId id="343" r:id="rId55"/>
    <p:sldId id="280" r:id="rId56"/>
    <p:sldId id="297" r:id="rId57"/>
    <p:sldId id="334" r:id="rId58"/>
    <p:sldId id="335" r:id="rId59"/>
    <p:sldId id="344" r:id="rId60"/>
    <p:sldId id="318"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47475"/>
    <a:srgbClr val="FFFFCC"/>
    <a:srgbClr val="B6A998"/>
    <a:srgbClr val="FC93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11" autoAdjust="0"/>
    <p:restoredTop sz="91895" autoAdjust="0"/>
  </p:normalViewPr>
  <p:slideViewPr>
    <p:cSldViewPr snapToGrid="0">
      <p:cViewPr varScale="1">
        <p:scale>
          <a:sx n="73" d="100"/>
          <a:sy n="73" d="100"/>
        </p:scale>
        <p:origin x="115" y="72"/>
      </p:cViewPr>
      <p:guideLst/>
    </p:cSldViewPr>
  </p:slideViewPr>
  <p:notesTextViewPr>
    <p:cViewPr>
      <p:scale>
        <a:sx n="1" d="1"/>
        <a:sy n="1" d="1"/>
      </p:scale>
      <p:origin x="0" y="0"/>
    </p:cViewPr>
  </p:notesTextViewPr>
  <p:sorterViewPr>
    <p:cViewPr>
      <p:scale>
        <a:sx n="60" d="100"/>
        <a:sy n="60" d="100"/>
      </p:scale>
      <p:origin x="0" y="-16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0DC3B8-E800-4875-9CB8-B0533CD0B4A5}" type="doc">
      <dgm:prSet loTypeId="urn:microsoft.com/office/officeart/2005/8/layout/hierarchy3" loCatId="hierarchy" qsTypeId="urn:microsoft.com/office/officeart/2005/8/quickstyle/simple4#1" qsCatId="simple" csTypeId="urn:microsoft.com/office/officeart/2005/8/colors/colorful1#1" csCatId="colorful"/>
      <dgm:spPr/>
      <dgm:t>
        <a:bodyPr/>
        <a:lstStyle/>
        <a:p>
          <a:endParaRPr lang="en-US"/>
        </a:p>
      </dgm:t>
    </dgm:pt>
    <dgm:pt modelId="{E43FDC70-2ED9-49A5-8143-78CA89B40F6E}">
      <dgm:prSet/>
      <dgm:spPr/>
      <dgm:t>
        <a:bodyPr/>
        <a:lstStyle/>
        <a:p>
          <a:r>
            <a:rPr lang="en-GB"/>
            <a:t>Monster</a:t>
          </a:r>
          <a:endParaRPr lang="en-US"/>
        </a:p>
      </dgm:t>
    </dgm:pt>
    <dgm:pt modelId="{FBDEF5EA-1211-4C5B-8E2D-0EA9987D9789}" type="parTrans" cxnId="{90BBB330-A099-4296-8B77-B85340777388}">
      <dgm:prSet/>
      <dgm:spPr/>
      <dgm:t>
        <a:bodyPr/>
        <a:lstStyle/>
        <a:p>
          <a:endParaRPr lang="en-US"/>
        </a:p>
      </dgm:t>
    </dgm:pt>
    <dgm:pt modelId="{B49B02F8-750A-4C0F-B0E8-F53C1CBD9C6D}" type="sibTrans" cxnId="{90BBB330-A099-4296-8B77-B85340777388}">
      <dgm:prSet/>
      <dgm:spPr/>
      <dgm:t>
        <a:bodyPr/>
        <a:lstStyle/>
        <a:p>
          <a:endParaRPr lang="en-US"/>
        </a:p>
      </dgm:t>
    </dgm:pt>
    <dgm:pt modelId="{5C159BD4-FC25-4418-997C-26E8A86674D7}">
      <dgm:prSet/>
      <dgm:spPr/>
      <dgm:t>
        <a:bodyPr/>
        <a:lstStyle/>
        <a:p>
          <a:r>
            <a:rPr lang="en-GB"/>
            <a:t>Minotaur</a:t>
          </a:r>
          <a:endParaRPr lang="en-US"/>
        </a:p>
      </dgm:t>
    </dgm:pt>
    <dgm:pt modelId="{6CF26459-FFB7-4AAF-A6E6-0E38E1A76592}" type="parTrans" cxnId="{212ACF6E-1A97-44E5-A097-D0D473EE6A94}">
      <dgm:prSet/>
      <dgm:spPr/>
      <dgm:t>
        <a:bodyPr/>
        <a:lstStyle/>
        <a:p>
          <a:endParaRPr lang="en-US"/>
        </a:p>
      </dgm:t>
    </dgm:pt>
    <dgm:pt modelId="{42FE4AD2-4E5D-443C-9D6F-41A11892ED92}" type="sibTrans" cxnId="{212ACF6E-1A97-44E5-A097-D0D473EE6A94}">
      <dgm:prSet/>
      <dgm:spPr/>
      <dgm:t>
        <a:bodyPr/>
        <a:lstStyle/>
        <a:p>
          <a:endParaRPr lang="en-US"/>
        </a:p>
      </dgm:t>
    </dgm:pt>
    <dgm:pt modelId="{2D9C37B1-901E-413F-BFDE-63720310239F}">
      <dgm:prSet/>
      <dgm:spPr/>
      <dgm:t>
        <a:bodyPr/>
        <a:lstStyle/>
        <a:p>
          <a:r>
            <a:rPr lang="en-GB"/>
            <a:t>Autism</a:t>
          </a:r>
          <a:endParaRPr lang="en-US"/>
        </a:p>
      </dgm:t>
    </dgm:pt>
    <dgm:pt modelId="{4AE3A2CF-DDED-42E4-AF8A-F67246BB5C60}" type="parTrans" cxnId="{6AAB9FF4-403C-421D-965F-4A8E73B6E324}">
      <dgm:prSet/>
      <dgm:spPr/>
      <dgm:t>
        <a:bodyPr/>
        <a:lstStyle/>
        <a:p>
          <a:endParaRPr lang="en-US"/>
        </a:p>
      </dgm:t>
    </dgm:pt>
    <dgm:pt modelId="{9674D7F9-C8BD-4BDA-AB47-DABE3D5952CA}" type="sibTrans" cxnId="{6AAB9FF4-403C-421D-965F-4A8E73B6E324}">
      <dgm:prSet/>
      <dgm:spPr/>
      <dgm:t>
        <a:bodyPr/>
        <a:lstStyle/>
        <a:p>
          <a:endParaRPr lang="en-US"/>
        </a:p>
      </dgm:t>
    </dgm:pt>
    <dgm:pt modelId="{F29242DB-B7FE-4B35-81CB-787CDCD99F67}" type="pres">
      <dgm:prSet presAssocID="{630DC3B8-E800-4875-9CB8-B0533CD0B4A5}" presName="diagram" presStyleCnt="0">
        <dgm:presLayoutVars>
          <dgm:chPref val="1"/>
          <dgm:dir/>
          <dgm:animOne val="branch"/>
          <dgm:animLvl val="lvl"/>
          <dgm:resizeHandles/>
        </dgm:presLayoutVars>
      </dgm:prSet>
      <dgm:spPr/>
    </dgm:pt>
    <dgm:pt modelId="{C19705DC-BBBE-4605-8044-6491328DB46B}" type="pres">
      <dgm:prSet presAssocID="{E43FDC70-2ED9-49A5-8143-78CA89B40F6E}" presName="root" presStyleCnt="0"/>
      <dgm:spPr/>
    </dgm:pt>
    <dgm:pt modelId="{1C6A7B31-8E37-406A-95D4-E0E541B84BA9}" type="pres">
      <dgm:prSet presAssocID="{E43FDC70-2ED9-49A5-8143-78CA89B40F6E}" presName="rootComposite" presStyleCnt="0"/>
      <dgm:spPr/>
    </dgm:pt>
    <dgm:pt modelId="{F5EE4FDA-C024-4FB1-A528-CC47A390A4C1}" type="pres">
      <dgm:prSet presAssocID="{E43FDC70-2ED9-49A5-8143-78CA89B40F6E}" presName="rootText" presStyleLbl="node1" presStyleIdx="0" presStyleCnt="3"/>
      <dgm:spPr/>
    </dgm:pt>
    <dgm:pt modelId="{AF6ABFA5-0060-452C-8150-079572D945C0}" type="pres">
      <dgm:prSet presAssocID="{E43FDC70-2ED9-49A5-8143-78CA89B40F6E}" presName="rootConnector" presStyleLbl="node1" presStyleIdx="0" presStyleCnt="3"/>
      <dgm:spPr/>
    </dgm:pt>
    <dgm:pt modelId="{0EE42495-48EC-45E1-9128-0F3A9817BBEC}" type="pres">
      <dgm:prSet presAssocID="{E43FDC70-2ED9-49A5-8143-78CA89B40F6E}" presName="childShape" presStyleCnt="0"/>
      <dgm:spPr/>
    </dgm:pt>
    <dgm:pt modelId="{291F4912-F94B-44B3-9D5D-11ECCDAE41E9}" type="pres">
      <dgm:prSet presAssocID="{5C159BD4-FC25-4418-997C-26E8A86674D7}" presName="root" presStyleCnt="0"/>
      <dgm:spPr/>
    </dgm:pt>
    <dgm:pt modelId="{FD36380A-8754-4C42-B883-76DBB76D8CF3}" type="pres">
      <dgm:prSet presAssocID="{5C159BD4-FC25-4418-997C-26E8A86674D7}" presName="rootComposite" presStyleCnt="0"/>
      <dgm:spPr/>
    </dgm:pt>
    <dgm:pt modelId="{1627F0A7-1CBB-405B-8F89-05650DB1A874}" type="pres">
      <dgm:prSet presAssocID="{5C159BD4-FC25-4418-997C-26E8A86674D7}" presName="rootText" presStyleLbl="node1" presStyleIdx="1" presStyleCnt="3"/>
      <dgm:spPr/>
    </dgm:pt>
    <dgm:pt modelId="{446A6E86-1565-456F-A38F-45ED0C7F9278}" type="pres">
      <dgm:prSet presAssocID="{5C159BD4-FC25-4418-997C-26E8A86674D7}" presName="rootConnector" presStyleLbl="node1" presStyleIdx="1" presStyleCnt="3"/>
      <dgm:spPr/>
    </dgm:pt>
    <dgm:pt modelId="{61DAD7BB-D463-4B5A-9B7F-315BE8B4249C}" type="pres">
      <dgm:prSet presAssocID="{5C159BD4-FC25-4418-997C-26E8A86674D7}" presName="childShape" presStyleCnt="0"/>
      <dgm:spPr/>
    </dgm:pt>
    <dgm:pt modelId="{04D4B380-F05D-435C-8271-2340EDA9AB18}" type="pres">
      <dgm:prSet presAssocID="{2D9C37B1-901E-413F-BFDE-63720310239F}" presName="root" presStyleCnt="0"/>
      <dgm:spPr/>
    </dgm:pt>
    <dgm:pt modelId="{418E7F85-D020-4EF7-BB60-31D0F457746D}" type="pres">
      <dgm:prSet presAssocID="{2D9C37B1-901E-413F-BFDE-63720310239F}" presName="rootComposite" presStyleCnt="0"/>
      <dgm:spPr/>
    </dgm:pt>
    <dgm:pt modelId="{20290EB8-AD8E-4B01-93D6-DDEA62CF92AC}" type="pres">
      <dgm:prSet presAssocID="{2D9C37B1-901E-413F-BFDE-63720310239F}" presName="rootText" presStyleLbl="node1" presStyleIdx="2" presStyleCnt="3"/>
      <dgm:spPr/>
    </dgm:pt>
    <dgm:pt modelId="{7DC65D65-7BEF-4B82-B7FF-2ABF820C6464}" type="pres">
      <dgm:prSet presAssocID="{2D9C37B1-901E-413F-BFDE-63720310239F}" presName="rootConnector" presStyleLbl="node1" presStyleIdx="2" presStyleCnt="3"/>
      <dgm:spPr/>
    </dgm:pt>
    <dgm:pt modelId="{490A1341-1FAC-4319-A825-721137251752}" type="pres">
      <dgm:prSet presAssocID="{2D9C37B1-901E-413F-BFDE-63720310239F}" presName="childShape" presStyleCnt="0"/>
      <dgm:spPr/>
    </dgm:pt>
  </dgm:ptLst>
  <dgm:cxnLst>
    <dgm:cxn modelId="{7D0C6E12-1385-474F-BDCC-1C5D84169C99}" type="presOf" srcId="{E43FDC70-2ED9-49A5-8143-78CA89B40F6E}" destId="{AF6ABFA5-0060-452C-8150-079572D945C0}" srcOrd="1" destOrd="0" presId="urn:microsoft.com/office/officeart/2005/8/layout/hierarchy3"/>
    <dgm:cxn modelId="{90BBB330-A099-4296-8B77-B85340777388}" srcId="{630DC3B8-E800-4875-9CB8-B0533CD0B4A5}" destId="{E43FDC70-2ED9-49A5-8143-78CA89B40F6E}" srcOrd="0" destOrd="0" parTransId="{FBDEF5EA-1211-4C5B-8E2D-0EA9987D9789}" sibTransId="{B49B02F8-750A-4C0F-B0E8-F53C1CBD9C6D}"/>
    <dgm:cxn modelId="{212ACF6E-1A97-44E5-A097-D0D473EE6A94}" srcId="{630DC3B8-E800-4875-9CB8-B0533CD0B4A5}" destId="{5C159BD4-FC25-4418-997C-26E8A86674D7}" srcOrd="1" destOrd="0" parTransId="{6CF26459-FFB7-4AAF-A6E6-0E38E1A76592}" sibTransId="{42FE4AD2-4E5D-443C-9D6F-41A11892ED92}"/>
    <dgm:cxn modelId="{847FAA8B-6292-411A-94FB-8019EC53CDE3}" type="presOf" srcId="{630DC3B8-E800-4875-9CB8-B0533CD0B4A5}" destId="{F29242DB-B7FE-4B35-81CB-787CDCD99F67}" srcOrd="0" destOrd="0" presId="urn:microsoft.com/office/officeart/2005/8/layout/hierarchy3"/>
    <dgm:cxn modelId="{2394CD97-7EF4-46B7-AC9B-5C6DEE4EEC54}" type="presOf" srcId="{E43FDC70-2ED9-49A5-8143-78CA89B40F6E}" destId="{F5EE4FDA-C024-4FB1-A528-CC47A390A4C1}" srcOrd="0" destOrd="0" presId="urn:microsoft.com/office/officeart/2005/8/layout/hierarchy3"/>
    <dgm:cxn modelId="{D07C1DCD-243D-48DA-8F84-4A013FF1CF1D}" type="presOf" srcId="{2D9C37B1-901E-413F-BFDE-63720310239F}" destId="{7DC65D65-7BEF-4B82-B7FF-2ABF820C6464}" srcOrd="1" destOrd="0" presId="urn:microsoft.com/office/officeart/2005/8/layout/hierarchy3"/>
    <dgm:cxn modelId="{08C544DC-B90A-4920-B863-8C52C71CD3FE}" type="presOf" srcId="{5C159BD4-FC25-4418-997C-26E8A86674D7}" destId="{1627F0A7-1CBB-405B-8F89-05650DB1A874}" srcOrd="0" destOrd="0" presId="urn:microsoft.com/office/officeart/2005/8/layout/hierarchy3"/>
    <dgm:cxn modelId="{A56C35DE-0AAC-48C1-AD10-C33A999D3386}" type="presOf" srcId="{2D9C37B1-901E-413F-BFDE-63720310239F}" destId="{20290EB8-AD8E-4B01-93D6-DDEA62CF92AC}" srcOrd="0" destOrd="0" presId="urn:microsoft.com/office/officeart/2005/8/layout/hierarchy3"/>
    <dgm:cxn modelId="{F5B608E1-FEC3-4740-B750-CD5B87D6DA86}" type="presOf" srcId="{5C159BD4-FC25-4418-997C-26E8A86674D7}" destId="{446A6E86-1565-456F-A38F-45ED0C7F9278}" srcOrd="1" destOrd="0" presId="urn:microsoft.com/office/officeart/2005/8/layout/hierarchy3"/>
    <dgm:cxn modelId="{6AAB9FF4-403C-421D-965F-4A8E73B6E324}" srcId="{630DC3B8-E800-4875-9CB8-B0533CD0B4A5}" destId="{2D9C37B1-901E-413F-BFDE-63720310239F}" srcOrd="2" destOrd="0" parTransId="{4AE3A2CF-DDED-42E4-AF8A-F67246BB5C60}" sibTransId="{9674D7F9-C8BD-4BDA-AB47-DABE3D5952CA}"/>
    <dgm:cxn modelId="{F3360959-E1C0-494B-825C-3FC35944DC57}" type="presParOf" srcId="{F29242DB-B7FE-4B35-81CB-787CDCD99F67}" destId="{C19705DC-BBBE-4605-8044-6491328DB46B}" srcOrd="0" destOrd="0" presId="urn:microsoft.com/office/officeart/2005/8/layout/hierarchy3"/>
    <dgm:cxn modelId="{3E9B8B49-4D04-426C-B64A-629BC4D089B3}" type="presParOf" srcId="{C19705DC-BBBE-4605-8044-6491328DB46B}" destId="{1C6A7B31-8E37-406A-95D4-E0E541B84BA9}" srcOrd="0" destOrd="0" presId="urn:microsoft.com/office/officeart/2005/8/layout/hierarchy3"/>
    <dgm:cxn modelId="{228B4DE2-E24E-4C29-B362-D35670C8193B}" type="presParOf" srcId="{1C6A7B31-8E37-406A-95D4-E0E541B84BA9}" destId="{F5EE4FDA-C024-4FB1-A528-CC47A390A4C1}" srcOrd="0" destOrd="0" presId="urn:microsoft.com/office/officeart/2005/8/layout/hierarchy3"/>
    <dgm:cxn modelId="{81EEF98C-4365-4937-929E-654E509DC6F3}" type="presParOf" srcId="{1C6A7B31-8E37-406A-95D4-E0E541B84BA9}" destId="{AF6ABFA5-0060-452C-8150-079572D945C0}" srcOrd="1" destOrd="0" presId="urn:microsoft.com/office/officeart/2005/8/layout/hierarchy3"/>
    <dgm:cxn modelId="{4D4D4497-82D0-4B38-9E64-A0222A47DA28}" type="presParOf" srcId="{C19705DC-BBBE-4605-8044-6491328DB46B}" destId="{0EE42495-48EC-45E1-9128-0F3A9817BBEC}" srcOrd="1" destOrd="0" presId="urn:microsoft.com/office/officeart/2005/8/layout/hierarchy3"/>
    <dgm:cxn modelId="{E7371BBF-F62D-4B1D-8B5A-6ACFC286F553}" type="presParOf" srcId="{F29242DB-B7FE-4B35-81CB-787CDCD99F67}" destId="{291F4912-F94B-44B3-9D5D-11ECCDAE41E9}" srcOrd="1" destOrd="0" presId="urn:microsoft.com/office/officeart/2005/8/layout/hierarchy3"/>
    <dgm:cxn modelId="{30642C8D-2240-469B-B80A-8DC0241C50A8}" type="presParOf" srcId="{291F4912-F94B-44B3-9D5D-11ECCDAE41E9}" destId="{FD36380A-8754-4C42-B883-76DBB76D8CF3}" srcOrd="0" destOrd="0" presId="urn:microsoft.com/office/officeart/2005/8/layout/hierarchy3"/>
    <dgm:cxn modelId="{2A33238B-9EF7-4B28-9E09-2F185176A865}" type="presParOf" srcId="{FD36380A-8754-4C42-B883-76DBB76D8CF3}" destId="{1627F0A7-1CBB-405B-8F89-05650DB1A874}" srcOrd="0" destOrd="0" presId="urn:microsoft.com/office/officeart/2005/8/layout/hierarchy3"/>
    <dgm:cxn modelId="{461090E5-C72B-471E-B205-2018E475FCD2}" type="presParOf" srcId="{FD36380A-8754-4C42-B883-76DBB76D8CF3}" destId="{446A6E86-1565-456F-A38F-45ED0C7F9278}" srcOrd="1" destOrd="0" presId="urn:microsoft.com/office/officeart/2005/8/layout/hierarchy3"/>
    <dgm:cxn modelId="{29D0DEF9-98BD-4F59-A667-1A0ACA676F17}" type="presParOf" srcId="{291F4912-F94B-44B3-9D5D-11ECCDAE41E9}" destId="{61DAD7BB-D463-4B5A-9B7F-315BE8B4249C}" srcOrd="1" destOrd="0" presId="urn:microsoft.com/office/officeart/2005/8/layout/hierarchy3"/>
    <dgm:cxn modelId="{5A348A5F-72D4-4824-955F-8C4E1E6D16EF}" type="presParOf" srcId="{F29242DB-B7FE-4B35-81CB-787CDCD99F67}" destId="{04D4B380-F05D-435C-8271-2340EDA9AB18}" srcOrd="2" destOrd="0" presId="urn:microsoft.com/office/officeart/2005/8/layout/hierarchy3"/>
    <dgm:cxn modelId="{3FB24FC2-6948-4849-BB62-E9BB0E1DBD96}" type="presParOf" srcId="{04D4B380-F05D-435C-8271-2340EDA9AB18}" destId="{418E7F85-D020-4EF7-BB60-31D0F457746D}" srcOrd="0" destOrd="0" presId="urn:microsoft.com/office/officeart/2005/8/layout/hierarchy3"/>
    <dgm:cxn modelId="{DFA92346-91C0-418A-BC8B-3E5CB3B51510}" type="presParOf" srcId="{418E7F85-D020-4EF7-BB60-31D0F457746D}" destId="{20290EB8-AD8E-4B01-93D6-DDEA62CF92AC}" srcOrd="0" destOrd="0" presId="urn:microsoft.com/office/officeart/2005/8/layout/hierarchy3"/>
    <dgm:cxn modelId="{B24A5C8E-2476-495D-968F-3AC586260D35}" type="presParOf" srcId="{418E7F85-D020-4EF7-BB60-31D0F457746D}" destId="{7DC65D65-7BEF-4B82-B7FF-2ABF820C6464}" srcOrd="1" destOrd="0" presId="urn:microsoft.com/office/officeart/2005/8/layout/hierarchy3"/>
    <dgm:cxn modelId="{E06BC427-44EA-4D1F-99FC-D30AE2488D1D}" type="presParOf" srcId="{04D4B380-F05D-435C-8271-2340EDA9AB18}" destId="{490A1341-1FAC-4319-A825-721137251752}" srcOrd="1" destOrd="0" presId="urn:microsoft.com/office/officeart/2005/8/layout/hierarchy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600E39-31EC-4444-A5BB-0BFB89ABD667}" type="doc">
      <dgm:prSet loTypeId="urn:microsoft.com/office/officeart/2005/8/layout/vList2" loCatId="list" qsTypeId="urn:microsoft.com/office/officeart/2005/8/quickstyle/simple1#1" qsCatId="simple" csTypeId="urn:microsoft.com/office/officeart/2005/8/colors/accent1_2#1" csCatId="accent1"/>
      <dgm:spPr/>
      <dgm:t>
        <a:bodyPr/>
        <a:lstStyle/>
        <a:p>
          <a:endParaRPr lang="en-US"/>
        </a:p>
      </dgm:t>
    </dgm:pt>
    <dgm:pt modelId="{289D5422-E0F6-4961-B65F-E01D4CF5867E}">
      <dgm:prSet/>
      <dgm:spPr/>
      <dgm:t>
        <a:bodyPr/>
        <a:lstStyle/>
        <a:p>
          <a:r>
            <a:rPr lang="en-US"/>
            <a:t>Shown </a:t>
          </a:r>
        </a:p>
      </dgm:t>
    </dgm:pt>
    <dgm:pt modelId="{FA572361-FFB0-44BD-8E21-0A8EE4494A75}" type="parTrans" cxnId="{343BFA6B-53EA-4D3D-A51E-D456E93FEB0F}">
      <dgm:prSet/>
      <dgm:spPr/>
      <dgm:t>
        <a:bodyPr/>
        <a:lstStyle/>
        <a:p>
          <a:endParaRPr lang="en-US"/>
        </a:p>
      </dgm:t>
    </dgm:pt>
    <dgm:pt modelId="{F4699D25-1C74-49F4-8CD2-9E15721C6908}" type="sibTrans" cxnId="{343BFA6B-53EA-4D3D-A51E-D456E93FEB0F}">
      <dgm:prSet/>
      <dgm:spPr/>
      <dgm:t>
        <a:bodyPr/>
        <a:lstStyle/>
        <a:p>
          <a:endParaRPr lang="en-US"/>
        </a:p>
      </dgm:t>
    </dgm:pt>
    <dgm:pt modelId="{39E1BC93-22B8-4EF4-9D22-991A92A907C2}">
      <dgm:prSet/>
      <dgm:spPr/>
      <dgm:t>
        <a:bodyPr/>
        <a:lstStyle/>
        <a:p>
          <a:r>
            <a:rPr lang="en-US"/>
            <a:t>Read </a:t>
          </a:r>
        </a:p>
      </dgm:t>
    </dgm:pt>
    <dgm:pt modelId="{DADCD7AF-523B-48FB-842E-DCB0D6811FE5}" type="parTrans" cxnId="{EA5F1825-E819-459A-B1E8-13ABB0AEAA07}">
      <dgm:prSet/>
      <dgm:spPr/>
      <dgm:t>
        <a:bodyPr/>
        <a:lstStyle/>
        <a:p>
          <a:endParaRPr lang="en-US"/>
        </a:p>
      </dgm:t>
    </dgm:pt>
    <dgm:pt modelId="{1DB5D63C-6082-4BFA-9A55-A0A1878CA128}" type="sibTrans" cxnId="{EA5F1825-E819-459A-B1E8-13ABB0AEAA07}">
      <dgm:prSet/>
      <dgm:spPr/>
      <dgm:t>
        <a:bodyPr/>
        <a:lstStyle/>
        <a:p>
          <a:endParaRPr lang="en-US"/>
        </a:p>
      </dgm:t>
    </dgm:pt>
    <dgm:pt modelId="{F8B01C85-B935-4D38-BC7F-CBCF29D63ED0}">
      <dgm:prSet/>
      <dgm:spPr/>
      <dgm:t>
        <a:bodyPr/>
        <a:lstStyle/>
        <a:p>
          <a:r>
            <a:rPr lang="en-US"/>
            <a:t>Interpreted</a:t>
          </a:r>
        </a:p>
      </dgm:t>
    </dgm:pt>
    <dgm:pt modelId="{BF955EA8-8096-40A1-A295-F0B8C3954907}" type="parTrans" cxnId="{BC0CF4BC-0B19-444C-BDA6-D0251CC48DBD}">
      <dgm:prSet/>
      <dgm:spPr/>
      <dgm:t>
        <a:bodyPr/>
        <a:lstStyle/>
        <a:p>
          <a:endParaRPr lang="en-US"/>
        </a:p>
      </dgm:t>
    </dgm:pt>
    <dgm:pt modelId="{9D3EEA02-0464-481B-9FAB-E7B6FEC1F22A}" type="sibTrans" cxnId="{BC0CF4BC-0B19-444C-BDA6-D0251CC48DBD}">
      <dgm:prSet/>
      <dgm:spPr/>
      <dgm:t>
        <a:bodyPr/>
        <a:lstStyle/>
        <a:p>
          <a:endParaRPr lang="en-US"/>
        </a:p>
      </dgm:t>
    </dgm:pt>
    <dgm:pt modelId="{A3BB6BEA-FC81-4DC6-9355-B588D27822F8}" type="pres">
      <dgm:prSet presAssocID="{9C600E39-31EC-4444-A5BB-0BFB89ABD667}" presName="linear" presStyleCnt="0">
        <dgm:presLayoutVars>
          <dgm:animLvl val="lvl"/>
          <dgm:resizeHandles val="exact"/>
        </dgm:presLayoutVars>
      </dgm:prSet>
      <dgm:spPr/>
    </dgm:pt>
    <dgm:pt modelId="{28A9F728-37CB-4E36-A304-A807DAE30ADE}" type="pres">
      <dgm:prSet presAssocID="{289D5422-E0F6-4961-B65F-E01D4CF5867E}" presName="parentText" presStyleLbl="node1" presStyleIdx="0" presStyleCnt="3">
        <dgm:presLayoutVars>
          <dgm:chMax val="0"/>
          <dgm:bulletEnabled val="1"/>
        </dgm:presLayoutVars>
      </dgm:prSet>
      <dgm:spPr/>
    </dgm:pt>
    <dgm:pt modelId="{ACDAEEB2-B825-4B5E-B22F-F5B18FC7EFB7}" type="pres">
      <dgm:prSet presAssocID="{F4699D25-1C74-49F4-8CD2-9E15721C6908}" presName="spacer" presStyleCnt="0"/>
      <dgm:spPr/>
    </dgm:pt>
    <dgm:pt modelId="{1E5933CD-5183-41F0-B638-8ACB0314EB64}" type="pres">
      <dgm:prSet presAssocID="{39E1BC93-22B8-4EF4-9D22-991A92A907C2}" presName="parentText" presStyleLbl="node1" presStyleIdx="1" presStyleCnt="3">
        <dgm:presLayoutVars>
          <dgm:chMax val="0"/>
          <dgm:bulletEnabled val="1"/>
        </dgm:presLayoutVars>
      </dgm:prSet>
      <dgm:spPr/>
    </dgm:pt>
    <dgm:pt modelId="{065F33F6-18D7-43F1-B3D1-6762803FF6A5}" type="pres">
      <dgm:prSet presAssocID="{1DB5D63C-6082-4BFA-9A55-A0A1878CA128}" presName="spacer" presStyleCnt="0"/>
      <dgm:spPr/>
    </dgm:pt>
    <dgm:pt modelId="{545F6975-A107-4012-A74A-F4268EAD0B25}" type="pres">
      <dgm:prSet presAssocID="{F8B01C85-B935-4D38-BC7F-CBCF29D63ED0}" presName="parentText" presStyleLbl="node1" presStyleIdx="2" presStyleCnt="3">
        <dgm:presLayoutVars>
          <dgm:chMax val="0"/>
          <dgm:bulletEnabled val="1"/>
        </dgm:presLayoutVars>
      </dgm:prSet>
      <dgm:spPr/>
    </dgm:pt>
  </dgm:ptLst>
  <dgm:cxnLst>
    <dgm:cxn modelId="{EA5F1825-E819-459A-B1E8-13ABB0AEAA07}" srcId="{9C600E39-31EC-4444-A5BB-0BFB89ABD667}" destId="{39E1BC93-22B8-4EF4-9D22-991A92A907C2}" srcOrd="1" destOrd="0" parTransId="{DADCD7AF-523B-48FB-842E-DCB0D6811FE5}" sibTransId="{1DB5D63C-6082-4BFA-9A55-A0A1878CA128}"/>
    <dgm:cxn modelId="{3192AF3D-D911-4653-A378-349DE7188FB1}" type="presOf" srcId="{39E1BC93-22B8-4EF4-9D22-991A92A907C2}" destId="{1E5933CD-5183-41F0-B638-8ACB0314EB64}" srcOrd="0" destOrd="0" presId="urn:microsoft.com/office/officeart/2005/8/layout/vList2"/>
    <dgm:cxn modelId="{343BFA6B-53EA-4D3D-A51E-D456E93FEB0F}" srcId="{9C600E39-31EC-4444-A5BB-0BFB89ABD667}" destId="{289D5422-E0F6-4961-B65F-E01D4CF5867E}" srcOrd="0" destOrd="0" parTransId="{FA572361-FFB0-44BD-8E21-0A8EE4494A75}" sibTransId="{F4699D25-1C74-49F4-8CD2-9E15721C6908}"/>
    <dgm:cxn modelId="{DB644753-2904-4648-90F7-190752C7E68E}" type="presOf" srcId="{F8B01C85-B935-4D38-BC7F-CBCF29D63ED0}" destId="{545F6975-A107-4012-A74A-F4268EAD0B25}" srcOrd="0" destOrd="0" presId="urn:microsoft.com/office/officeart/2005/8/layout/vList2"/>
    <dgm:cxn modelId="{BC0CF4BC-0B19-444C-BDA6-D0251CC48DBD}" srcId="{9C600E39-31EC-4444-A5BB-0BFB89ABD667}" destId="{F8B01C85-B935-4D38-BC7F-CBCF29D63ED0}" srcOrd="2" destOrd="0" parTransId="{BF955EA8-8096-40A1-A295-F0B8C3954907}" sibTransId="{9D3EEA02-0464-481B-9FAB-E7B6FEC1F22A}"/>
    <dgm:cxn modelId="{0305BCE5-C5A3-48B8-9DD8-93953C6E3379}" type="presOf" srcId="{9C600E39-31EC-4444-A5BB-0BFB89ABD667}" destId="{A3BB6BEA-FC81-4DC6-9355-B588D27822F8}" srcOrd="0" destOrd="0" presId="urn:microsoft.com/office/officeart/2005/8/layout/vList2"/>
    <dgm:cxn modelId="{150498F6-4572-437F-9688-0698E5C391CE}" type="presOf" srcId="{289D5422-E0F6-4961-B65F-E01D4CF5867E}" destId="{28A9F728-37CB-4E36-A304-A807DAE30ADE}" srcOrd="0" destOrd="0" presId="urn:microsoft.com/office/officeart/2005/8/layout/vList2"/>
    <dgm:cxn modelId="{0D6D3309-5A7C-4189-B130-53F6150AFA3F}" type="presParOf" srcId="{A3BB6BEA-FC81-4DC6-9355-B588D27822F8}" destId="{28A9F728-37CB-4E36-A304-A807DAE30ADE}" srcOrd="0" destOrd="0" presId="urn:microsoft.com/office/officeart/2005/8/layout/vList2"/>
    <dgm:cxn modelId="{F919AFFD-08D9-4E80-91C3-4CD816EFA2FA}" type="presParOf" srcId="{A3BB6BEA-FC81-4DC6-9355-B588D27822F8}" destId="{ACDAEEB2-B825-4B5E-B22F-F5B18FC7EFB7}" srcOrd="1" destOrd="0" presId="urn:microsoft.com/office/officeart/2005/8/layout/vList2"/>
    <dgm:cxn modelId="{C684F681-825A-42FE-9BB9-BDDD2E5D4BEB}" type="presParOf" srcId="{A3BB6BEA-FC81-4DC6-9355-B588D27822F8}" destId="{1E5933CD-5183-41F0-B638-8ACB0314EB64}" srcOrd="2" destOrd="0" presId="urn:microsoft.com/office/officeart/2005/8/layout/vList2"/>
    <dgm:cxn modelId="{5C91B66F-EAD5-41DE-9869-C138516B0CA7}" type="presParOf" srcId="{A3BB6BEA-FC81-4DC6-9355-B588D27822F8}" destId="{065F33F6-18D7-43F1-B3D1-6762803FF6A5}" srcOrd="3" destOrd="0" presId="urn:microsoft.com/office/officeart/2005/8/layout/vList2"/>
    <dgm:cxn modelId="{B7662033-E1A8-4F47-AE8D-276C0F916C74}" type="presParOf" srcId="{A3BB6BEA-FC81-4DC6-9355-B588D27822F8}" destId="{545F6975-A107-4012-A74A-F4268EAD0B25}"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5885C24-2CE8-4FC0-B40F-C1B92EEC46C7}" type="doc">
      <dgm:prSet loTypeId="urn:microsoft.com/office/officeart/2005/8/layout/default" loCatId="list" qsTypeId="urn:microsoft.com/office/officeart/2005/8/quickstyle/simple4#2" qsCatId="simple" csTypeId="urn:microsoft.com/office/officeart/2005/8/colors/accent2_2#1" csCatId="accent2" phldr="1"/>
      <dgm:spPr/>
      <dgm:t>
        <a:bodyPr/>
        <a:lstStyle/>
        <a:p>
          <a:endParaRPr lang="en-US"/>
        </a:p>
      </dgm:t>
    </dgm:pt>
    <dgm:pt modelId="{20343DD1-AB3D-45B5-9B4B-7DCB675D7DA8}">
      <dgm:prSet/>
      <dgm:spPr/>
      <dgm:t>
        <a:bodyPr/>
        <a:lstStyle/>
        <a:p>
          <a:r>
            <a:rPr lang="en-GB"/>
            <a:t>A child who becomes a monster</a:t>
          </a:r>
          <a:endParaRPr lang="en-US"/>
        </a:p>
      </dgm:t>
    </dgm:pt>
    <dgm:pt modelId="{70E5C8B4-9045-45AA-80E6-E5B5BD7011DB}" type="parTrans" cxnId="{FA0FE4A1-FA2C-4168-825A-AF49E937CCE7}">
      <dgm:prSet/>
      <dgm:spPr/>
      <dgm:t>
        <a:bodyPr/>
        <a:lstStyle/>
        <a:p>
          <a:endParaRPr lang="en-US"/>
        </a:p>
      </dgm:t>
    </dgm:pt>
    <dgm:pt modelId="{325C0E96-65B6-4B3B-8B87-B1A0689963D0}" type="sibTrans" cxnId="{FA0FE4A1-FA2C-4168-825A-AF49E937CCE7}">
      <dgm:prSet/>
      <dgm:spPr/>
      <dgm:t>
        <a:bodyPr/>
        <a:lstStyle/>
        <a:p>
          <a:endParaRPr lang="en-US"/>
        </a:p>
      </dgm:t>
    </dgm:pt>
    <dgm:pt modelId="{D85F1FDB-2882-4534-8A2B-34BC5953F4EB}">
      <dgm:prSet/>
      <dgm:spPr/>
      <dgm:t>
        <a:bodyPr/>
        <a:lstStyle/>
        <a:p>
          <a:r>
            <a:rPr lang="en-GB"/>
            <a:t>A danger to other people’s children</a:t>
          </a:r>
          <a:endParaRPr lang="en-US"/>
        </a:p>
      </dgm:t>
    </dgm:pt>
    <dgm:pt modelId="{8C5B89AA-0C03-49E6-8773-FBCBDC42CF41}" type="parTrans" cxnId="{7C913D62-33E3-4BC8-B090-9BD708C47C6D}">
      <dgm:prSet/>
      <dgm:spPr/>
      <dgm:t>
        <a:bodyPr/>
        <a:lstStyle/>
        <a:p>
          <a:endParaRPr lang="en-US"/>
        </a:p>
      </dgm:t>
    </dgm:pt>
    <dgm:pt modelId="{F049123A-FAAD-48DF-8EBA-C5C4D2C22434}" type="sibTrans" cxnId="{7C913D62-33E3-4BC8-B090-9BD708C47C6D}">
      <dgm:prSet/>
      <dgm:spPr/>
      <dgm:t>
        <a:bodyPr/>
        <a:lstStyle/>
        <a:p>
          <a:endParaRPr lang="en-US"/>
        </a:p>
      </dgm:t>
    </dgm:pt>
    <dgm:pt modelId="{8394E577-0D37-47CC-9581-BBA9BFCFDA60}">
      <dgm:prSet/>
      <dgm:spPr/>
      <dgm:t>
        <a:bodyPr/>
        <a:lstStyle/>
        <a:p>
          <a:r>
            <a:rPr lang="en-US" dirty="0"/>
            <a:t>Given a name reflecting control</a:t>
          </a:r>
        </a:p>
      </dgm:t>
    </dgm:pt>
    <dgm:pt modelId="{9FCBF9EF-2546-4D3B-B044-CF238DA0E3C9}" type="parTrans" cxnId="{3F6B3B57-C2E5-4DC5-8B53-A1D9B7C311B4}">
      <dgm:prSet/>
      <dgm:spPr/>
      <dgm:t>
        <a:bodyPr/>
        <a:lstStyle/>
        <a:p>
          <a:endParaRPr lang="en-US"/>
        </a:p>
      </dgm:t>
    </dgm:pt>
    <dgm:pt modelId="{0E36FAEA-EFDF-4902-9910-3D54B18E284E}" type="sibTrans" cxnId="{3F6B3B57-C2E5-4DC5-8B53-A1D9B7C311B4}">
      <dgm:prSet/>
      <dgm:spPr/>
      <dgm:t>
        <a:bodyPr/>
        <a:lstStyle/>
        <a:p>
          <a:endParaRPr lang="en-US"/>
        </a:p>
      </dgm:t>
    </dgm:pt>
    <dgm:pt modelId="{9E10EE5C-BAD4-4B09-94FB-A2C863F33030}">
      <dgm:prSet/>
      <dgm:spPr/>
      <dgm:t>
        <a:bodyPr/>
        <a:lstStyle/>
        <a:p>
          <a:r>
            <a:rPr lang="en-GB"/>
            <a:t>Only partly human</a:t>
          </a:r>
          <a:endParaRPr lang="en-US"/>
        </a:p>
      </dgm:t>
    </dgm:pt>
    <dgm:pt modelId="{78034BCA-4078-415A-ADF3-16D077A0AEBC}" type="parTrans" cxnId="{1D6D0FC2-B441-4036-A7A0-57E27BF3841E}">
      <dgm:prSet/>
      <dgm:spPr/>
      <dgm:t>
        <a:bodyPr/>
        <a:lstStyle/>
        <a:p>
          <a:endParaRPr lang="en-US"/>
        </a:p>
      </dgm:t>
    </dgm:pt>
    <dgm:pt modelId="{D8015B4E-7626-4183-A526-FEE316BA8A24}" type="sibTrans" cxnId="{1D6D0FC2-B441-4036-A7A0-57E27BF3841E}">
      <dgm:prSet/>
      <dgm:spPr/>
      <dgm:t>
        <a:bodyPr/>
        <a:lstStyle/>
        <a:p>
          <a:endParaRPr lang="en-US"/>
        </a:p>
      </dgm:t>
    </dgm:pt>
    <dgm:pt modelId="{210DB738-769D-475E-A638-B3D111832172}">
      <dgm:prSet/>
      <dgm:spPr/>
      <dgm:t>
        <a:bodyPr/>
        <a:lstStyle/>
        <a:p>
          <a:r>
            <a:rPr lang="en-GB" dirty="0"/>
            <a:t>Used for profit</a:t>
          </a:r>
          <a:endParaRPr lang="en-US" dirty="0"/>
        </a:p>
      </dgm:t>
    </dgm:pt>
    <dgm:pt modelId="{4AF96BAE-918D-4F21-9E9C-36A70D0F89EB}" type="parTrans" cxnId="{466F1E73-8859-43F3-8A71-DF728D9DC86C}">
      <dgm:prSet/>
      <dgm:spPr/>
      <dgm:t>
        <a:bodyPr/>
        <a:lstStyle/>
        <a:p>
          <a:endParaRPr lang="en-US"/>
        </a:p>
      </dgm:t>
    </dgm:pt>
    <dgm:pt modelId="{1C4B151E-E93A-4CBC-AE90-1C291C9C69E5}" type="sibTrans" cxnId="{466F1E73-8859-43F3-8A71-DF728D9DC86C}">
      <dgm:prSet/>
      <dgm:spPr/>
      <dgm:t>
        <a:bodyPr/>
        <a:lstStyle/>
        <a:p>
          <a:endParaRPr lang="en-US"/>
        </a:p>
      </dgm:t>
    </dgm:pt>
    <dgm:pt modelId="{F24F4CA4-F221-4654-8802-CF9BD0DBD91E}">
      <dgm:prSet/>
      <dgm:spPr/>
      <dgm:t>
        <a:bodyPr/>
        <a:lstStyle/>
        <a:p>
          <a:r>
            <a:rPr lang="en-US" dirty="0"/>
            <a:t>Family burden</a:t>
          </a:r>
        </a:p>
      </dgm:t>
    </dgm:pt>
    <dgm:pt modelId="{985F5090-77CB-4EB5-B070-431E2E81F2A2}" type="parTrans" cxnId="{CFAC7909-4954-4B71-8580-1761C861FB65}">
      <dgm:prSet/>
      <dgm:spPr/>
      <dgm:t>
        <a:bodyPr/>
        <a:lstStyle/>
        <a:p>
          <a:endParaRPr lang="en-US"/>
        </a:p>
      </dgm:t>
    </dgm:pt>
    <dgm:pt modelId="{8AC50E88-BA60-4547-AA89-715EE83F43B5}" type="sibTrans" cxnId="{CFAC7909-4954-4B71-8580-1761C861FB65}">
      <dgm:prSet/>
      <dgm:spPr/>
      <dgm:t>
        <a:bodyPr/>
        <a:lstStyle/>
        <a:p>
          <a:endParaRPr lang="en-US"/>
        </a:p>
      </dgm:t>
    </dgm:pt>
    <dgm:pt modelId="{E0AAE5C7-58F7-4C0F-B1E2-6AC8E2A2F978}">
      <dgm:prSet/>
      <dgm:spPr/>
      <dgm:t>
        <a:bodyPr/>
        <a:lstStyle/>
        <a:p>
          <a:r>
            <a:rPr lang="en-GB"/>
            <a:t>Unique </a:t>
          </a:r>
          <a:endParaRPr lang="en-US"/>
        </a:p>
      </dgm:t>
    </dgm:pt>
    <dgm:pt modelId="{3610D1C6-677B-412C-83C6-46CF98D93C3C}" type="parTrans" cxnId="{C164233D-42C8-42BC-99EA-615EDB11DF5E}">
      <dgm:prSet/>
      <dgm:spPr/>
      <dgm:t>
        <a:bodyPr/>
        <a:lstStyle/>
        <a:p>
          <a:endParaRPr lang="en-US"/>
        </a:p>
      </dgm:t>
    </dgm:pt>
    <dgm:pt modelId="{D2FC1317-6BFD-4AFB-BCE7-4850152C43DA}" type="sibTrans" cxnId="{C164233D-42C8-42BC-99EA-615EDB11DF5E}">
      <dgm:prSet/>
      <dgm:spPr/>
      <dgm:t>
        <a:bodyPr/>
        <a:lstStyle/>
        <a:p>
          <a:endParaRPr lang="en-US"/>
        </a:p>
      </dgm:t>
    </dgm:pt>
    <dgm:pt modelId="{FC091AF0-AE2D-438D-A8AE-15BB9AA4B0C0}">
      <dgm:prSet/>
      <dgm:spPr/>
      <dgm:t>
        <a:bodyPr/>
        <a:lstStyle/>
        <a:p>
          <a:r>
            <a:rPr lang="en-GB"/>
            <a:t>Frightening </a:t>
          </a:r>
          <a:endParaRPr lang="en-US"/>
        </a:p>
      </dgm:t>
    </dgm:pt>
    <dgm:pt modelId="{C29553B8-3AA4-4ACB-93FE-AE2D23740A67}" type="parTrans" cxnId="{143CB822-456E-4C2E-B879-E322A860A678}">
      <dgm:prSet/>
      <dgm:spPr/>
      <dgm:t>
        <a:bodyPr/>
        <a:lstStyle/>
        <a:p>
          <a:endParaRPr lang="en-US"/>
        </a:p>
      </dgm:t>
    </dgm:pt>
    <dgm:pt modelId="{6AB54DCC-110D-4924-BA58-175B90D33C9A}" type="sibTrans" cxnId="{143CB822-456E-4C2E-B879-E322A860A678}">
      <dgm:prSet/>
      <dgm:spPr/>
      <dgm:t>
        <a:bodyPr/>
        <a:lstStyle/>
        <a:p>
          <a:endParaRPr lang="en-US"/>
        </a:p>
      </dgm:t>
    </dgm:pt>
    <dgm:pt modelId="{A1D4CACA-40C8-4C2C-8DF5-372ECBF2FCE9}">
      <dgm:prSet/>
      <dgm:spPr/>
      <dgm:t>
        <a:bodyPr/>
        <a:lstStyle/>
        <a:p>
          <a:r>
            <a:rPr lang="en-GB"/>
            <a:t>Non-speaking</a:t>
          </a:r>
          <a:endParaRPr lang="en-US"/>
        </a:p>
      </dgm:t>
    </dgm:pt>
    <dgm:pt modelId="{2A6D695D-6E10-4FEC-940C-32075EE2D6EB}" type="parTrans" cxnId="{A13A9D20-3169-43FB-B9CD-6849FDB7BD72}">
      <dgm:prSet/>
      <dgm:spPr/>
      <dgm:t>
        <a:bodyPr/>
        <a:lstStyle/>
        <a:p>
          <a:endParaRPr lang="en-US"/>
        </a:p>
      </dgm:t>
    </dgm:pt>
    <dgm:pt modelId="{EC45B41C-DF1F-4C74-B479-43FD41E4B322}" type="sibTrans" cxnId="{A13A9D20-3169-43FB-B9CD-6849FDB7BD72}">
      <dgm:prSet/>
      <dgm:spPr/>
      <dgm:t>
        <a:bodyPr/>
        <a:lstStyle/>
        <a:p>
          <a:endParaRPr lang="en-US"/>
        </a:p>
      </dgm:t>
    </dgm:pt>
    <dgm:pt modelId="{6D735616-8673-4FA1-82BA-5DDC71BEA392}">
      <dgm:prSet/>
      <dgm:spPr/>
      <dgm:t>
        <a:bodyPr/>
        <a:lstStyle/>
        <a:p>
          <a:r>
            <a:rPr lang="en-GB"/>
            <a:t>Confined in a special prison</a:t>
          </a:r>
          <a:endParaRPr lang="en-US"/>
        </a:p>
      </dgm:t>
    </dgm:pt>
    <dgm:pt modelId="{92F591FE-854A-48B0-B93C-4DCAC686CD00}" type="parTrans" cxnId="{EEF99C91-A3E4-4866-B6C2-3548D82C4863}">
      <dgm:prSet/>
      <dgm:spPr/>
      <dgm:t>
        <a:bodyPr/>
        <a:lstStyle/>
        <a:p>
          <a:endParaRPr lang="en-US"/>
        </a:p>
      </dgm:t>
    </dgm:pt>
    <dgm:pt modelId="{C40AB046-9265-466A-B8B8-924802851DE2}" type="sibTrans" cxnId="{EEF99C91-A3E4-4866-B6C2-3548D82C4863}">
      <dgm:prSet/>
      <dgm:spPr/>
      <dgm:t>
        <a:bodyPr/>
        <a:lstStyle/>
        <a:p>
          <a:endParaRPr lang="en-US"/>
        </a:p>
      </dgm:t>
    </dgm:pt>
    <dgm:pt modelId="{41ED3103-D5F9-458C-A047-C5601F50C46D}">
      <dgm:prSet/>
      <dgm:spPr/>
      <dgm:t>
        <a:bodyPr/>
        <a:lstStyle/>
        <a:p>
          <a:r>
            <a:rPr lang="en-GB"/>
            <a:t>Separated from peers</a:t>
          </a:r>
          <a:endParaRPr lang="en-US"/>
        </a:p>
      </dgm:t>
    </dgm:pt>
    <dgm:pt modelId="{52BCF0B2-65B1-4EFB-A510-B9F586BD93D0}" type="parTrans" cxnId="{F9C316DA-7BDE-4F67-8FF3-FED9AC9A3909}">
      <dgm:prSet/>
      <dgm:spPr/>
      <dgm:t>
        <a:bodyPr/>
        <a:lstStyle/>
        <a:p>
          <a:endParaRPr lang="en-US"/>
        </a:p>
      </dgm:t>
    </dgm:pt>
    <dgm:pt modelId="{5BE9DE7E-D278-46D1-BA43-6342C457A618}" type="sibTrans" cxnId="{F9C316DA-7BDE-4F67-8FF3-FED9AC9A3909}">
      <dgm:prSet/>
      <dgm:spPr/>
      <dgm:t>
        <a:bodyPr/>
        <a:lstStyle/>
        <a:p>
          <a:endParaRPr lang="en-US"/>
        </a:p>
      </dgm:t>
    </dgm:pt>
    <dgm:pt modelId="{184AD44A-AFDF-485E-9B7D-45CBB4BBC4FD}">
      <dgm:prSet/>
      <dgm:spPr/>
      <dgm:t>
        <a:bodyPr/>
        <a:lstStyle/>
        <a:p>
          <a:r>
            <a:rPr lang="en-GB" dirty="0"/>
            <a:t>The subject of stories told about him</a:t>
          </a:r>
          <a:endParaRPr lang="en-US" dirty="0"/>
        </a:p>
      </dgm:t>
    </dgm:pt>
    <dgm:pt modelId="{C2A599DA-CF89-4F69-8C34-39DCCEA2B43A}" type="parTrans" cxnId="{420B6BEF-855B-4FDE-87B4-9EE14043587A}">
      <dgm:prSet/>
      <dgm:spPr/>
      <dgm:t>
        <a:bodyPr/>
        <a:lstStyle/>
        <a:p>
          <a:endParaRPr lang="en-US"/>
        </a:p>
      </dgm:t>
    </dgm:pt>
    <dgm:pt modelId="{C34F4F91-DF66-44E9-AE02-5E523146BDD3}" type="sibTrans" cxnId="{420B6BEF-855B-4FDE-87B4-9EE14043587A}">
      <dgm:prSet/>
      <dgm:spPr/>
      <dgm:t>
        <a:bodyPr/>
        <a:lstStyle/>
        <a:p>
          <a:endParaRPr lang="en-US"/>
        </a:p>
      </dgm:t>
    </dgm:pt>
    <dgm:pt modelId="{3E650D26-5B36-46F9-98F6-AFF02774CDBB}" type="pres">
      <dgm:prSet presAssocID="{65885C24-2CE8-4FC0-B40F-C1B92EEC46C7}" presName="diagram" presStyleCnt="0">
        <dgm:presLayoutVars>
          <dgm:dir/>
          <dgm:resizeHandles val="exact"/>
        </dgm:presLayoutVars>
      </dgm:prSet>
      <dgm:spPr/>
    </dgm:pt>
    <dgm:pt modelId="{24DB3C99-7F2E-4A04-952B-6811D8C800D1}" type="pres">
      <dgm:prSet presAssocID="{20343DD1-AB3D-45B5-9B4B-7DCB675D7DA8}" presName="node" presStyleLbl="node1" presStyleIdx="0" presStyleCnt="12">
        <dgm:presLayoutVars>
          <dgm:bulletEnabled val="1"/>
        </dgm:presLayoutVars>
      </dgm:prSet>
      <dgm:spPr/>
    </dgm:pt>
    <dgm:pt modelId="{25DF4F6B-F560-42AD-B423-87AE483D1E05}" type="pres">
      <dgm:prSet presAssocID="{325C0E96-65B6-4B3B-8B87-B1A0689963D0}" presName="sibTrans" presStyleCnt="0"/>
      <dgm:spPr/>
    </dgm:pt>
    <dgm:pt modelId="{A3AB0563-DFF9-488A-BF4A-9C8EB8AD9902}" type="pres">
      <dgm:prSet presAssocID="{D85F1FDB-2882-4534-8A2B-34BC5953F4EB}" presName="node" presStyleLbl="node1" presStyleIdx="1" presStyleCnt="12" custLinFactNeighborY="-73590">
        <dgm:presLayoutVars>
          <dgm:bulletEnabled val="1"/>
        </dgm:presLayoutVars>
      </dgm:prSet>
      <dgm:spPr/>
    </dgm:pt>
    <dgm:pt modelId="{430E9976-29BD-496C-80F7-B004355048DC}" type="pres">
      <dgm:prSet presAssocID="{F049123A-FAAD-48DF-8EBA-C5C4D2C22434}" presName="sibTrans" presStyleCnt="0"/>
      <dgm:spPr/>
    </dgm:pt>
    <dgm:pt modelId="{EE4A8B65-2D33-4115-B7E7-360E05BF2A54}" type="pres">
      <dgm:prSet presAssocID="{8394E577-0D37-47CC-9581-BBA9BFCFDA60}" presName="node" presStyleLbl="node1" presStyleIdx="2" presStyleCnt="12">
        <dgm:presLayoutVars>
          <dgm:bulletEnabled val="1"/>
        </dgm:presLayoutVars>
      </dgm:prSet>
      <dgm:spPr/>
    </dgm:pt>
    <dgm:pt modelId="{C73830B3-B706-4518-8C33-9A29D4D1C3DF}" type="pres">
      <dgm:prSet presAssocID="{0E36FAEA-EFDF-4902-9910-3D54B18E284E}" presName="sibTrans" presStyleCnt="0"/>
      <dgm:spPr/>
    </dgm:pt>
    <dgm:pt modelId="{667926B5-F1BF-442D-9D2C-78B84D580E6B}" type="pres">
      <dgm:prSet presAssocID="{9E10EE5C-BAD4-4B09-94FB-A2C863F33030}" presName="node" presStyleLbl="node1" presStyleIdx="3" presStyleCnt="12">
        <dgm:presLayoutVars>
          <dgm:bulletEnabled val="1"/>
        </dgm:presLayoutVars>
      </dgm:prSet>
      <dgm:spPr/>
    </dgm:pt>
    <dgm:pt modelId="{78A0657B-8017-45DC-913B-76FAB4A33EDB}" type="pres">
      <dgm:prSet presAssocID="{D8015B4E-7626-4183-A526-FEE316BA8A24}" presName="sibTrans" presStyleCnt="0"/>
      <dgm:spPr/>
    </dgm:pt>
    <dgm:pt modelId="{86844217-8958-43B0-9ABC-6DB6122614AF}" type="pres">
      <dgm:prSet presAssocID="{210DB738-769D-475E-A638-B3D111832172}" presName="node" presStyleLbl="node1" presStyleIdx="4" presStyleCnt="12">
        <dgm:presLayoutVars>
          <dgm:bulletEnabled val="1"/>
        </dgm:presLayoutVars>
      </dgm:prSet>
      <dgm:spPr/>
    </dgm:pt>
    <dgm:pt modelId="{2DA881D6-1824-4956-A5FB-4233E623E0F9}" type="pres">
      <dgm:prSet presAssocID="{1C4B151E-E93A-4CBC-AE90-1C291C9C69E5}" presName="sibTrans" presStyleCnt="0"/>
      <dgm:spPr/>
    </dgm:pt>
    <dgm:pt modelId="{96A97204-2D38-48BD-9998-277D28F11E28}" type="pres">
      <dgm:prSet presAssocID="{F24F4CA4-F221-4654-8802-CF9BD0DBD91E}" presName="node" presStyleLbl="node1" presStyleIdx="5" presStyleCnt="12">
        <dgm:presLayoutVars>
          <dgm:bulletEnabled val="1"/>
        </dgm:presLayoutVars>
      </dgm:prSet>
      <dgm:spPr/>
    </dgm:pt>
    <dgm:pt modelId="{02925F1C-7C22-4CD8-88D5-AD3B194A5EEE}" type="pres">
      <dgm:prSet presAssocID="{8AC50E88-BA60-4547-AA89-715EE83F43B5}" presName="sibTrans" presStyleCnt="0"/>
      <dgm:spPr/>
    </dgm:pt>
    <dgm:pt modelId="{FB2C96C0-D526-4908-BE74-12BBC2C91D4E}" type="pres">
      <dgm:prSet presAssocID="{E0AAE5C7-58F7-4C0F-B1E2-6AC8E2A2F978}" presName="node" presStyleLbl="node1" presStyleIdx="6" presStyleCnt="12">
        <dgm:presLayoutVars>
          <dgm:bulletEnabled val="1"/>
        </dgm:presLayoutVars>
      </dgm:prSet>
      <dgm:spPr/>
    </dgm:pt>
    <dgm:pt modelId="{EC67F2EF-B641-4352-890F-FC7A27939B9D}" type="pres">
      <dgm:prSet presAssocID="{D2FC1317-6BFD-4AFB-BCE7-4850152C43DA}" presName="sibTrans" presStyleCnt="0"/>
      <dgm:spPr/>
    </dgm:pt>
    <dgm:pt modelId="{FB326FBF-1182-4F1E-980D-C6DEB7EE9B10}" type="pres">
      <dgm:prSet presAssocID="{FC091AF0-AE2D-438D-A8AE-15BB9AA4B0C0}" presName="node" presStyleLbl="node1" presStyleIdx="7" presStyleCnt="12">
        <dgm:presLayoutVars>
          <dgm:bulletEnabled val="1"/>
        </dgm:presLayoutVars>
      </dgm:prSet>
      <dgm:spPr/>
    </dgm:pt>
    <dgm:pt modelId="{C3954DA5-5BA2-4301-B463-48DD70D7F3F5}" type="pres">
      <dgm:prSet presAssocID="{6AB54DCC-110D-4924-BA58-175B90D33C9A}" presName="sibTrans" presStyleCnt="0"/>
      <dgm:spPr/>
    </dgm:pt>
    <dgm:pt modelId="{0794C9C3-9D34-4982-A8CF-7D209ED1C4C0}" type="pres">
      <dgm:prSet presAssocID="{A1D4CACA-40C8-4C2C-8DF5-372ECBF2FCE9}" presName="node" presStyleLbl="node1" presStyleIdx="8" presStyleCnt="12">
        <dgm:presLayoutVars>
          <dgm:bulletEnabled val="1"/>
        </dgm:presLayoutVars>
      </dgm:prSet>
      <dgm:spPr/>
    </dgm:pt>
    <dgm:pt modelId="{CB974C58-0CCA-4094-A303-E711E5C36670}" type="pres">
      <dgm:prSet presAssocID="{EC45B41C-DF1F-4C74-B479-43FD41E4B322}" presName="sibTrans" presStyleCnt="0"/>
      <dgm:spPr/>
    </dgm:pt>
    <dgm:pt modelId="{2869B584-AE0D-4663-9AD5-B1376852A936}" type="pres">
      <dgm:prSet presAssocID="{6D735616-8673-4FA1-82BA-5DDC71BEA392}" presName="node" presStyleLbl="node1" presStyleIdx="9" presStyleCnt="12">
        <dgm:presLayoutVars>
          <dgm:bulletEnabled val="1"/>
        </dgm:presLayoutVars>
      </dgm:prSet>
      <dgm:spPr/>
    </dgm:pt>
    <dgm:pt modelId="{8F47C297-2FC8-4CD9-9C14-F900589CB700}" type="pres">
      <dgm:prSet presAssocID="{C40AB046-9265-466A-B8B8-924802851DE2}" presName="sibTrans" presStyleCnt="0"/>
      <dgm:spPr/>
    </dgm:pt>
    <dgm:pt modelId="{A1F60A37-191C-4CB7-A4D5-6DF35E029E7A}" type="pres">
      <dgm:prSet presAssocID="{41ED3103-D5F9-458C-A047-C5601F50C46D}" presName="node" presStyleLbl="node1" presStyleIdx="10" presStyleCnt="12">
        <dgm:presLayoutVars>
          <dgm:bulletEnabled val="1"/>
        </dgm:presLayoutVars>
      </dgm:prSet>
      <dgm:spPr/>
    </dgm:pt>
    <dgm:pt modelId="{DE0EEC55-F11E-4ED4-AAC3-EF746BF6222D}" type="pres">
      <dgm:prSet presAssocID="{5BE9DE7E-D278-46D1-BA43-6342C457A618}" presName="sibTrans" presStyleCnt="0"/>
      <dgm:spPr/>
    </dgm:pt>
    <dgm:pt modelId="{9DAAF34E-F95C-4C4D-A311-C5B5729F5255}" type="pres">
      <dgm:prSet presAssocID="{184AD44A-AFDF-485E-9B7D-45CBB4BBC4FD}" presName="node" presStyleLbl="node1" presStyleIdx="11" presStyleCnt="12">
        <dgm:presLayoutVars>
          <dgm:bulletEnabled val="1"/>
        </dgm:presLayoutVars>
      </dgm:prSet>
      <dgm:spPr/>
    </dgm:pt>
  </dgm:ptLst>
  <dgm:cxnLst>
    <dgm:cxn modelId="{CFAC7909-4954-4B71-8580-1761C861FB65}" srcId="{65885C24-2CE8-4FC0-B40F-C1B92EEC46C7}" destId="{F24F4CA4-F221-4654-8802-CF9BD0DBD91E}" srcOrd="5" destOrd="0" parTransId="{985F5090-77CB-4EB5-B070-431E2E81F2A2}" sibTransId="{8AC50E88-BA60-4547-AA89-715EE83F43B5}"/>
    <dgm:cxn modelId="{36291616-522C-46AC-838C-126F2FC0DD85}" type="presOf" srcId="{20343DD1-AB3D-45B5-9B4B-7DCB675D7DA8}" destId="{24DB3C99-7F2E-4A04-952B-6811D8C800D1}" srcOrd="0" destOrd="0" presId="urn:microsoft.com/office/officeart/2005/8/layout/default"/>
    <dgm:cxn modelId="{63E16B19-2B27-4C94-BC19-A761BDE02584}" type="presOf" srcId="{8394E577-0D37-47CC-9581-BBA9BFCFDA60}" destId="{EE4A8B65-2D33-4115-B7E7-360E05BF2A54}" srcOrd="0" destOrd="0" presId="urn:microsoft.com/office/officeart/2005/8/layout/default"/>
    <dgm:cxn modelId="{A13A9D20-3169-43FB-B9CD-6849FDB7BD72}" srcId="{65885C24-2CE8-4FC0-B40F-C1B92EEC46C7}" destId="{A1D4CACA-40C8-4C2C-8DF5-372ECBF2FCE9}" srcOrd="8" destOrd="0" parTransId="{2A6D695D-6E10-4FEC-940C-32075EE2D6EB}" sibTransId="{EC45B41C-DF1F-4C74-B479-43FD41E4B322}"/>
    <dgm:cxn modelId="{528D9A21-35FE-4FCC-943C-72D39F3D10CF}" type="presOf" srcId="{F24F4CA4-F221-4654-8802-CF9BD0DBD91E}" destId="{96A97204-2D38-48BD-9998-277D28F11E28}" srcOrd="0" destOrd="0" presId="urn:microsoft.com/office/officeart/2005/8/layout/default"/>
    <dgm:cxn modelId="{143CB822-456E-4C2E-B879-E322A860A678}" srcId="{65885C24-2CE8-4FC0-B40F-C1B92EEC46C7}" destId="{FC091AF0-AE2D-438D-A8AE-15BB9AA4B0C0}" srcOrd="7" destOrd="0" parTransId="{C29553B8-3AA4-4ACB-93FE-AE2D23740A67}" sibTransId="{6AB54DCC-110D-4924-BA58-175B90D33C9A}"/>
    <dgm:cxn modelId="{C164233D-42C8-42BC-99EA-615EDB11DF5E}" srcId="{65885C24-2CE8-4FC0-B40F-C1B92EEC46C7}" destId="{E0AAE5C7-58F7-4C0F-B1E2-6AC8E2A2F978}" srcOrd="6" destOrd="0" parTransId="{3610D1C6-677B-412C-83C6-46CF98D93C3C}" sibTransId="{D2FC1317-6BFD-4AFB-BCE7-4850152C43DA}"/>
    <dgm:cxn modelId="{132E8460-48F1-4840-802B-48B61648B388}" type="presOf" srcId="{65885C24-2CE8-4FC0-B40F-C1B92EEC46C7}" destId="{3E650D26-5B36-46F9-98F6-AFF02774CDBB}" srcOrd="0" destOrd="0" presId="urn:microsoft.com/office/officeart/2005/8/layout/default"/>
    <dgm:cxn modelId="{0BB26E61-7D55-44BA-B7AD-F950657842B8}" type="presOf" srcId="{41ED3103-D5F9-458C-A047-C5601F50C46D}" destId="{A1F60A37-191C-4CB7-A4D5-6DF35E029E7A}" srcOrd="0" destOrd="0" presId="urn:microsoft.com/office/officeart/2005/8/layout/default"/>
    <dgm:cxn modelId="{7C913D62-33E3-4BC8-B090-9BD708C47C6D}" srcId="{65885C24-2CE8-4FC0-B40F-C1B92EEC46C7}" destId="{D85F1FDB-2882-4534-8A2B-34BC5953F4EB}" srcOrd="1" destOrd="0" parTransId="{8C5B89AA-0C03-49E6-8773-FBCBDC42CF41}" sibTransId="{F049123A-FAAD-48DF-8EBA-C5C4D2C22434}"/>
    <dgm:cxn modelId="{D0C53672-BBC7-4AE6-9B6A-48E83F3E0847}" type="presOf" srcId="{A1D4CACA-40C8-4C2C-8DF5-372ECBF2FCE9}" destId="{0794C9C3-9D34-4982-A8CF-7D209ED1C4C0}" srcOrd="0" destOrd="0" presId="urn:microsoft.com/office/officeart/2005/8/layout/default"/>
    <dgm:cxn modelId="{466F1E73-8859-43F3-8A71-DF728D9DC86C}" srcId="{65885C24-2CE8-4FC0-B40F-C1B92EEC46C7}" destId="{210DB738-769D-475E-A638-B3D111832172}" srcOrd="4" destOrd="0" parTransId="{4AF96BAE-918D-4F21-9E9C-36A70D0F89EB}" sibTransId="{1C4B151E-E93A-4CBC-AE90-1C291C9C69E5}"/>
    <dgm:cxn modelId="{3F6B3B57-C2E5-4DC5-8B53-A1D9B7C311B4}" srcId="{65885C24-2CE8-4FC0-B40F-C1B92EEC46C7}" destId="{8394E577-0D37-47CC-9581-BBA9BFCFDA60}" srcOrd="2" destOrd="0" parTransId="{9FCBF9EF-2546-4D3B-B044-CF238DA0E3C9}" sibTransId="{0E36FAEA-EFDF-4902-9910-3D54B18E284E}"/>
    <dgm:cxn modelId="{33E23A7D-FAFC-4342-9C30-1FCD6DB2448D}" type="presOf" srcId="{FC091AF0-AE2D-438D-A8AE-15BB9AA4B0C0}" destId="{FB326FBF-1182-4F1E-980D-C6DEB7EE9B10}" srcOrd="0" destOrd="0" presId="urn:microsoft.com/office/officeart/2005/8/layout/default"/>
    <dgm:cxn modelId="{693A4186-52A6-46B6-BD5B-0286087CC589}" type="presOf" srcId="{9E10EE5C-BAD4-4B09-94FB-A2C863F33030}" destId="{667926B5-F1BF-442D-9D2C-78B84D580E6B}" srcOrd="0" destOrd="0" presId="urn:microsoft.com/office/officeart/2005/8/layout/default"/>
    <dgm:cxn modelId="{EEF99C91-A3E4-4866-B6C2-3548D82C4863}" srcId="{65885C24-2CE8-4FC0-B40F-C1B92EEC46C7}" destId="{6D735616-8673-4FA1-82BA-5DDC71BEA392}" srcOrd="9" destOrd="0" parTransId="{92F591FE-854A-48B0-B93C-4DCAC686CD00}" sibTransId="{C40AB046-9265-466A-B8B8-924802851DE2}"/>
    <dgm:cxn modelId="{4E69C0A0-AA91-432B-BF2B-2AF0344F0C9F}" type="presOf" srcId="{210DB738-769D-475E-A638-B3D111832172}" destId="{86844217-8958-43B0-9ABC-6DB6122614AF}" srcOrd="0" destOrd="0" presId="urn:microsoft.com/office/officeart/2005/8/layout/default"/>
    <dgm:cxn modelId="{FA0FE4A1-FA2C-4168-825A-AF49E937CCE7}" srcId="{65885C24-2CE8-4FC0-B40F-C1B92EEC46C7}" destId="{20343DD1-AB3D-45B5-9B4B-7DCB675D7DA8}" srcOrd="0" destOrd="0" parTransId="{70E5C8B4-9045-45AA-80E6-E5B5BD7011DB}" sibTransId="{325C0E96-65B6-4B3B-8B87-B1A0689963D0}"/>
    <dgm:cxn modelId="{A5FA4BBB-88B5-4E4E-830D-425BBEF9C08D}" type="presOf" srcId="{184AD44A-AFDF-485E-9B7D-45CBB4BBC4FD}" destId="{9DAAF34E-F95C-4C4D-A311-C5B5729F5255}" srcOrd="0" destOrd="0" presId="urn:microsoft.com/office/officeart/2005/8/layout/default"/>
    <dgm:cxn modelId="{1D6D0FC2-B441-4036-A7A0-57E27BF3841E}" srcId="{65885C24-2CE8-4FC0-B40F-C1B92EEC46C7}" destId="{9E10EE5C-BAD4-4B09-94FB-A2C863F33030}" srcOrd="3" destOrd="0" parTransId="{78034BCA-4078-415A-ADF3-16D077A0AEBC}" sibTransId="{D8015B4E-7626-4183-A526-FEE316BA8A24}"/>
    <dgm:cxn modelId="{F9C316DA-7BDE-4F67-8FF3-FED9AC9A3909}" srcId="{65885C24-2CE8-4FC0-B40F-C1B92EEC46C7}" destId="{41ED3103-D5F9-458C-A047-C5601F50C46D}" srcOrd="10" destOrd="0" parTransId="{52BCF0B2-65B1-4EFB-A510-B9F586BD93D0}" sibTransId="{5BE9DE7E-D278-46D1-BA43-6342C457A618}"/>
    <dgm:cxn modelId="{E260B0E8-FE59-415C-A9A4-31EB3DBF9C8B}" type="presOf" srcId="{D85F1FDB-2882-4534-8A2B-34BC5953F4EB}" destId="{A3AB0563-DFF9-488A-BF4A-9C8EB8AD9902}" srcOrd="0" destOrd="0" presId="urn:microsoft.com/office/officeart/2005/8/layout/default"/>
    <dgm:cxn modelId="{E4F45DEA-3D9C-4E8B-8B33-A18336D204D6}" type="presOf" srcId="{6D735616-8673-4FA1-82BA-5DDC71BEA392}" destId="{2869B584-AE0D-4663-9AD5-B1376852A936}" srcOrd="0" destOrd="0" presId="urn:microsoft.com/office/officeart/2005/8/layout/default"/>
    <dgm:cxn modelId="{420B6BEF-855B-4FDE-87B4-9EE14043587A}" srcId="{65885C24-2CE8-4FC0-B40F-C1B92EEC46C7}" destId="{184AD44A-AFDF-485E-9B7D-45CBB4BBC4FD}" srcOrd="11" destOrd="0" parTransId="{C2A599DA-CF89-4F69-8C34-39DCCEA2B43A}" sibTransId="{C34F4F91-DF66-44E9-AE02-5E523146BDD3}"/>
    <dgm:cxn modelId="{81A0AFFE-2CAA-4AF8-B026-3FCBA363C6FF}" type="presOf" srcId="{E0AAE5C7-58F7-4C0F-B1E2-6AC8E2A2F978}" destId="{FB2C96C0-D526-4908-BE74-12BBC2C91D4E}" srcOrd="0" destOrd="0" presId="urn:microsoft.com/office/officeart/2005/8/layout/default"/>
    <dgm:cxn modelId="{FE23FA0D-3A60-4D63-8FB0-E5FE2E2B0F18}" type="presParOf" srcId="{3E650D26-5B36-46F9-98F6-AFF02774CDBB}" destId="{24DB3C99-7F2E-4A04-952B-6811D8C800D1}" srcOrd="0" destOrd="0" presId="urn:microsoft.com/office/officeart/2005/8/layout/default"/>
    <dgm:cxn modelId="{6F60CCA1-702C-4B17-96C1-712CF4627049}" type="presParOf" srcId="{3E650D26-5B36-46F9-98F6-AFF02774CDBB}" destId="{25DF4F6B-F560-42AD-B423-87AE483D1E05}" srcOrd="1" destOrd="0" presId="urn:microsoft.com/office/officeart/2005/8/layout/default"/>
    <dgm:cxn modelId="{29EEB2A7-F7C3-4104-9897-98EA0E80EB03}" type="presParOf" srcId="{3E650D26-5B36-46F9-98F6-AFF02774CDBB}" destId="{A3AB0563-DFF9-488A-BF4A-9C8EB8AD9902}" srcOrd="2" destOrd="0" presId="urn:microsoft.com/office/officeart/2005/8/layout/default"/>
    <dgm:cxn modelId="{160537F7-54A2-4B85-9580-3F1A4EF07220}" type="presParOf" srcId="{3E650D26-5B36-46F9-98F6-AFF02774CDBB}" destId="{430E9976-29BD-496C-80F7-B004355048DC}" srcOrd="3" destOrd="0" presId="urn:microsoft.com/office/officeart/2005/8/layout/default"/>
    <dgm:cxn modelId="{5C2F8CEE-8ECB-4E15-A42F-B3E6E2BCAC4C}" type="presParOf" srcId="{3E650D26-5B36-46F9-98F6-AFF02774CDBB}" destId="{EE4A8B65-2D33-4115-B7E7-360E05BF2A54}" srcOrd="4" destOrd="0" presId="urn:microsoft.com/office/officeart/2005/8/layout/default"/>
    <dgm:cxn modelId="{90604128-4380-4EC7-859B-52EE642B94B3}" type="presParOf" srcId="{3E650D26-5B36-46F9-98F6-AFF02774CDBB}" destId="{C73830B3-B706-4518-8C33-9A29D4D1C3DF}" srcOrd="5" destOrd="0" presId="urn:microsoft.com/office/officeart/2005/8/layout/default"/>
    <dgm:cxn modelId="{E55C6926-25EF-4B27-A49A-72E2527364F0}" type="presParOf" srcId="{3E650D26-5B36-46F9-98F6-AFF02774CDBB}" destId="{667926B5-F1BF-442D-9D2C-78B84D580E6B}" srcOrd="6" destOrd="0" presId="urn:microsoft.com/office/officeart/2005/8/layout/default"/>
    <dgm:cxn modelId="{7642C5C2-5FC6-4F30-8B2E-EC6DD36950FD}" type="presParOf" srcId="{3E650D26-5B36-46F9-98F6-AFF02774CDBB}" destId="{78A0657B-8017-45DC-913B-76FAB4A33EDB}" srcOrd="7" destOrd="0" presId="urn:microsoft.com/office/officeart/2005/8/layout/default"/>
    <dgm:cxn modelId="{C0BCB23D-6DC2-476B-BF8C-3B18BCC92774}" type="presParOf" srcId="{3E650D26-5B36-46F9-98F6-AFF02774CDBB}" destId="{86844217-8958-43B0-9ABC-6DB6122614AF}" srcOrd="8" destOrd="0" presId="urn:microsoft.com/office/officeart/2005/8/layout/default"/>
    <dgm:cxn modelId="{97CBEDFF-1E79-484C-9D57-83A6C7B3D672}" type="presParOf" srcId="{3E650D26-5B36-46F9-98F6-AFF02774CDBB}" destId="{2DA881D6-1824-4956-A5FB-4233E623E0F9}" srcOrd="9" destOrd="0" presId="urn:microsoft.com/office/officeart/2005/8/layout/default"/>
    <dgm:cxn modelId="{EE42A1BE-92B0-4B6A-A215-C5CF6ADD7A26}" type="presParOf" srcId="{3E650D26-5B36-46F9-98F6-AFF02774CDBB}" destId="{96A97204-2D38-48BD-9998-277D28F11E28}" srcOrd="10" destOrd="0" presId="urn:microsoft.com/office/officeart/2005/8/layout/default"/>
    <dgm:cxn modelId="{CE0796EA-5526-42FE-B32F-0AA8DAEA5D30}" type="presParOf" srcId="{3E650D26-5B36-46F9-98F6-AFF02774CDBB}" destId="{02925F1C-7C22-4CD8-88D5-AD3B194A5EEE}" srcOrd="11" destOrd="0" presId="urn:microsoft.com/office/officeart/2005/8/layout/default"/>
    <dgm:cxn modelId="{71D6315E-0F76-4906-A40F-B445DD846BDF}" type="presParOf" srcId="{3E650D26-5B36-46F9-98F6-AFF02774CDBB}" destId="{FB2C96C0-D526-4908-BE74-12BBC2C91D4E}" srcOrd="12" destOrd="0" presId="urn:microsoft.com/office/officeart/2005/8/layout/default"/>
    <dgm:cxn modelId="{94B928B5-9B80-4DE1-BEBC-B7DCA09136A0}" type="presParOf" srcId="{3E650D26-5B36-46F9-98F6-AFF02774CDBB}" destId="{EC67F2EF-B641-4352-890F-FC7A27939B9D}" srcOrd="13" destOrd="0" presId="urn:microsoft.com/office/officeart/2005/8/layout/default"/>
    <dgm:cxn modelId="{A3BC29F7-EF72-4612-BCBE-803F0BD93A3C}" type="presParOf" srcId="{3E650D26-5B36-46F9-98F6-AFF02774CDBB}" destId="{FB326FBF-1182-4F1E-980D-C6DEB7EE9B10}" srcOrd="14" destOrd="0" presId="urn:microsoft.com/office/officeart/2005/8/layout/default"/>
    <dgm:cxn modelId="{3C56D40B-0D8B-40FD-A9FE-A4848FE5150D}" type="presParOf" srcId="{3E650D26-5B36-46F9-98F6-AFF02774CDBB}" destId="{C3954DA5-5BA2-4301-B463-48DD70D7F3F5}" srcOrd="15" destOrd="0" presId="urn:microsoft.com/office/officeart/2005/8/layout/default"/>
    <dgm:cxn modelId="{14D1AB8A-DDD3-4967-8312-6810925646A5}" type="presParOf" srcId="{3E650D26-5B36-46F9-98F6-AFF02774CDBB}" destId="{0794C9C3-9D34-4982-A8CF-7D209ED1C4C0}" srcOrd="16" destOrd="0" presId="urn:microsoft.com/office/officeart/2005/8/layout/default"/>
    <dgm:cxn modelId="{36DD600E-C9FA-49E0-BBA1-2AC1E3766D12}" type="presParOf" srcId="{3E650D26-5B36-46F9-98F6-AFF02774CDBB}" destId="{CB974C58-0CCA-4094-A303-E711E5C36670}" srcOrd="17" destOrd="0" presId="urn:microsoft.com/office/officeart/2005/8/layout/default"/>
    <dgm:cxn modelId="{F572B3F4-C582-4CE9-9AD1-695595C78B2B}" type="presParOf" srcId="{3E650D26-5B36-46F9-98F6-AFF02774CDBB}" destId="{2869B584-AE0D-4663-9AD5-B1376852A936}" srcOrd="18" destOrd="0" presId="urn:microsoft.com/office/officeart/2005/8/layout/default"/>
    <dgm:cxn modelId="{DE45E2F5-6D55-4820-93F5-173476393C42}" type="presParOf" srcId="{3E650D26-5B36-46F9-98F6-AFF02774CDBB}" destId="{8F47C297-2FC8-4CD9-9C14-F900589CB700}" srcOrd="19" destOrd="0" presId="urn:microsoft.com/office/officeart/2005/8/layout/default"/>
    <dgm:cxn modelId="{A4A4A724-615F-4377-A02A-D58D2A716976}" type="presParOf" srcId="{3E650D26-5B36-46F9-98F6-AFF02774CDBB}" destId="{A1F60A37-191C-4CB7-A4D5-6DF35E029E7A}" srcOrd="20" destOrd="0" presId="urn:microsoft.com/office/officeart/2005/8/layout/default"/>
    <dgm:cxn modelId="{E50C4D8D-6932-417B-A833-F120CA2D7FCF}" type="presParOf" srcId="{3E650D26-5B36-46F9-98F6-AFF02774CDBB}" destId="{DE0EEC55-F11E-4ED4-AAC3-EF746BF6222D}" srcOrd="21" destOrd="0" presId="urn:microsoft.com/office/officeart/2005/8/layout/default"/>
    <dgm:cxn modelId="{0B338088-0DD0-436E-8E8B-8B9EF6991400}" type="presParOf" srcId="{3E650D26-5B36-46F9-98F6-AFF02774CDBB}" destId="{9DAAF34E-F95C-4C4D-A311-C5B5729F5255}" srcOrd="2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2983CA2-9D2A-40DD-ADF4-D31924736B60}" type="doc">
      <dgm:prSet loTypeId="urn:microsoft.com/office/officeart/2005/8/layout/vList2" loCatId="list" qsTypeId="urn:microsoft.com/office/officeart/2005/8/quickstyle/simple1#2" qsCatId="simple" csTypeId="urn:microsoft.com/office/officeart/2005/8/colors/accent1_2#2" csCatId="accent1"/>
      <dgm:spPr/>
      <dgm:t>
        <a:bodyPr/>
        <a:lstStyle/>
        <a:p>
          <a:endParaRPr lang="en-US"/>
        </a:p>
      </dgm:t>
    </dgm:pt>
    <dgm:pt modelId="{6C5130DD-85D6-4E9F-9DC3-1A4690C8ECCA}">
      <dgm:prSet/>
      <dgm:spPr/>
      <dgm:t>
        <a:bodyPr/>
        <a:lstStyle/>
        <a:p>
          <a:r>
            <a:rPr lang="en-US"/>
            <a:t>Shown </a:t>
          </a:r>
        </a:p>
      </dgm:t>
    </dgm:pt>
    <dgm:pt modelId="{076AB9F7-B172-41CE-B465-F7C56EEA9405}" type="parTrans" cxnId="{C1C9E424-2C22-4E53-BA8F-A338BC5D6161}">
      <dgm:prSet/>
      <dgm:spPr/>
      <dgm:t>
        <a:bodyPr/>
        <a:lstStyle/>
        <a:p>
          <a:endParaRPr lang="en-US"/>
        </a:p>
      </dgm:t>
    </dgm:pt>
    <dgm:pt modelId="{97DBB6C0-4670-4D40-BC89-09BE0484A494}" type="sibTrans" cxnId="{C1C9E424-2C22-4E53-BA8F-A338BC5D6161}">
      <dgm:prSet/>
      <dgm:spPr/>
      <dgm:t>
        <a:bodyPr/>
        <a:lstStyle/>
        <a:p>
          <a:endParaRPr lang="en-US"/>
        </a:p>
      </dgm:t>
    </dgm:pt>
    <dgm:pt modelId="{73B7A85A-23F3-43EF-AAA4-27E32F901F8B}">
      <dgm:prSet/>
      <dgm:spPr/>
      <dgm:t>
        <a:bodyPr/>
        <a:lstStyle/>
        <a:p>
          <a:r>
            <a:rPr lang="en-US"/>
            <a:t>Read </a:t>
          </a:r>
        </a:p>
      </dgm:t>
    </dgm:pt>
    <dgm:pt modelId="{C15FC0ED-4E2B-4917-A01D-0267A636C64F}" type="parTrans" cxnId="{0AAE2347-CE63-422C-9575-F383C321AC4F}">
      <dgm:prSet/>
      <dgm:spPr/>
      <dgm:t>
        <a:bodyPr/>
        <a:lstStyle/>
        <a:p>
          <a:endParaRPr lang="en-US"/>
        </a:p>
      </dgm:t>
    </dgm:pt>
    <dgm:pt modelId="{BFDDA482-56D8-4A7E-AF05-469260FBDC15}" type="sibTrans" cxnId="{0AAE2347-CE63-422C-9575-F383C321AC4F}">
      <dgm:prSet/>
      <dgm:spPr/>
      <dgm:t>
        <a:bodyPr/>
        <a:lstStyle/>
        <a:p>
          <a:endParaRPr lang="en-US"/>
        </a:p>
      </dgm:t>
    </dgm:pt>
    <dgm:pt modelId="{5F0C116B-02AF-4858-A7BA-41C1E4C26EE9}">
      <dgm:prSet/>
      <dgm:spPr/>
      <dgm:t>
        <a:bodyPr/>
        <a:lstStyle/>
        <a:p>
          <a:r>
            <a:rPr lang="en-US"/>
            <a:t>Interpreted</a:t>
          </a:r>
        </a:p>
      </dgm:t>
    </dgm:pt>
    <dgm:pt modelId="{D597CF45-698C-441B-981C-349F9A41BCC2}" type="parTrans" cxnId="{C2ADB363-FC78-4DC2-86C5-8144BE1FBC31}">
      <dgm:prSet/>
      <dgm:spPr/>
      <dgm:t>
        <a:bodyPr/>
        <a:lstStyle/>
        <a:p>
          <a:endParaRPr lang="en-US"/>
        </a:p>
      </dgm:t>
    </dgm:pt>
    <dgm:pt modelId="{B36EF5DE-5B7E-42CD-B21B-3AF427C25F6E}" type="sibTrans" cxnId="{C2ADB363-FC78-4DC2-86C5-8144BE1FBC31}">
      <dgm:prSet/>
      <dgm:spPr/>
      <dgm:t>
        <a:bodyPr/>
        <a:lstStyle/>
        <a:p>
          <a:endParaRPr lang="en-US"/>
        </a:p>
      </dgm:t>
    </dgm:pt>
    <dgm:pt modelId="{6A4EE0E8-735A-4196-AF62-4780BE8400D5}">
      <dgm:prSet/>
      <dgm:spPr/>
      <dgm:t>
        <a:bodyPr/>
        <a:lstStyle/>
        <a:p>
          <a:r>
            <a:rPr lang="en-US"/>
            <a:t>Named</a:t>
          </a:r>
        </a:p>
      </dgm:t>
    </dgm:pt>
    <dgm:pt modelId="{2B362AEB-023B-447D-9006-C53D23DDC247}" type="parTrans" cxnId="{A1505DFC-0BB9-476B-AD2F-D8F06B2595EA}">
      <dgm:prSet/>
      <dgm:spPr/>
      <dgm:t>
        <a:bodyPr/>
        <a:lstStyle/>
        <a:p>
          <a:endParaRPr lang="en-US"/>
        </a:p>
      </dgm:t>
    </dgm:pt>
    <dgm:pt modelId="{F35DBF30-8F1F-457B-9991-E65D13D0FF88}" type="sibTrans" cxnId="{A1505DFC-0BB9-476B-AD2F-D8F06B2595EA}">
      <dgm:prSet/>
      <dgm:spPr/>
      <dgm:t>
        <a:bodyPr/>
        <a:lstStyle/>
        <a:p>
          <a:endParaRPr lang="en-US"/>
        </a:p>
      </dgm:t>
    </dgm:pt>
    <dgm:pt modelId="{D14E325C-359F-4082-899F-B4CECE16A1C1}">
      <dgm:prSet/>
      <dgm:spPr/>
      <dgm:t>
        <a:bodyPr/>
        <a:lstStyle/>
        <a:p>
          <a:r>
            <a:rPr lang="en-US"/>
            <a:t>Used</a:t>
          </a:r>
        </a:p>
      </dgm:t>
    </dgm:pt>
    <dgm:pt modelId="{5FD4BD4F-042B-40DB-8057-0B7E53B905AE}" type="parTrans" cxnId="{5A52717F-D2FA-4E00-A068-4E8D0E0F773F}">
      <dgm:prSet/>
      <dgm:spPr/>
      <dgm:t>
        <a:bodyPr/>
        <a:lstStyle/>
        <a:p>
          <a:endParaRPr lang="en-US"/>
        </a:p>
      </dgm:t>
    </dgm:pt>
    <dgm:pt modelId="{17CB1D62-800C-44BC-8660-4D2A3003C21D}" type="sibTrans" cxnId="{5A52717F-D2FA-4E00-A068-4E8D0E0F773F}">
      <dgm:prSet/>
      <dgm:spPr/>
      <dgm:t>
        <a:bodyPr/>
        <a:lstStyle/>
        <a:p>
          <a:endParaRPr lang="en-US"/>
        </a:p>
      </dgm:t>
    </dgm:pt>
    <dgm:pt modelId="{FFFE5C11-EEC4-443F-9EDA-075E5A2D3582}" type="pres">
      <dgm:prSet presAssocID="{42983CA2-9D2A-40DD-ADF4-D31924736B60}" presName="linear" presStyleCnt="0">
        <dgm:presLayoutVars>
          <dgm:animLvl val="lvl"/>
          <dgm:resizeHandles val="exact"/>
        </dgm:presLayoutVars>
      </dgm:prSet>
      <dgm:spPr/>
    </dgm:pt>
    <dgm:pt modelId="{19F5182C-E28E-4034-A454-A71FCA96723B}" type="pres">
      <dgm:prSet presAssocID="{6C5130DD-85D6-4E9F-9DC3-1A4690C8ECCA}" presName="parentText" presStyleLbl="node1" presStyleIdx="0" presStyleCnt="5">
        <dgm:presLayoutVars>
          <dgm:chMax val="0"/>
          <dgm:bulletEnabled val="1"/>
        </dgm:presLayoutVars>
      </dgm:prSet>
      <dgm:spPr/>
    </dgm:pt>
    <dgm:pt modelId="{9B403B17-B2FD-4A37-9B2E-ABD9AC47D681}" type="pres">
      <dgm:prSet presAssocID="{97DBB6C0-4670-4D40-BC89-09BE0484A494}" presName="spacer" presStyleCnt="0"/>
      <dgm:spPr/>
    </dgm:pt>
    <dgm:pt modelId="{C65C184D-6992-4721-99B5-9DDBC04D40EF}" type="pres">
      <dgm:prSet presAssocID="{73B7A85A-23F3-43EF-AAA4-27E32F901F8B}" presName="parentText" presStyleLbl="node1" presStyleIdx="1" presStyleCnt="5">
        <dgm:presLayoutVars>
          <dgm:chMax val="0"/>
          <dgm:bulletEnabled val="1"/>
        </dgm:presLayoutVars>
      </dgm:prSet>
      <dgm:spPr/>
    </dgm:pt>
    <dgm:pt modelId="{10813F8F-6F38-4507-A791-647DB3B3FCBB}" type="pres">
      <dgm:prSet presAssocID="{BFDDA482-56D8-4A7E-AF05-469260FBDC15}" presName="spacer" presStyleCnt="0"/>
      <dgm:spPr/>
    </dgm:pt>
    <dgm:pt modelId="{FF38F712-A24C-4EAF-8266-545332C8A2FC}" type="pres">
      <dgm:prSet presAssocID="{5F0C116B-02AF-4858-A7BA-41C1E4C26EE9}" presName="parentText" presStyleLbl="node1" presStyleIdx="2" presStyleCnt="5">
        <dgm:presLayoutVars>
          <dgm:chMax val="0"/>
          <dgm:bulletEnabled val="1"/>
        </dgm:presLayoutVars>
      </dgm:prSet>
      <dgm:spPr/>
    </dgm:pt>
    <dgm:pt modelId="{D3D9B561-FCFB-4DDC-9B08-B136DA1A6CE8}" type="pres">
      <dgm:prSet presAssocID="{B36EF5DE-5B7E-42CD-B21B-3AF427C25F6E}" presName="spacer" presStyleCnt="0"/>
      <dgm:spPr/>
    </dgm:pt>
    <dgm:pt modelId="{FE91A592-65B4-49E7-8DCD-CBD2FD4657D0}" type="pres">
      <dgm:prSet presAssocID="{6A4EE0E8-735A-4196-AF62-4780BE8400D5}" presName="parentText" presStyleLbl="node1" presStyleIdx="3" presStyleCnt="5">
        <dgm:presLayoutVars>
          <dgm:chMax val="0"/>
          <dgm:bulletEnabled val="1"/>
        </dgm:presLayoutVars>
      </dgm:prSet>
      <dgm:spPr/>
    </dgm:pt>
    <dgm:pt modelId="{DEFD18BC-C28C-4AD8-85C0-252833BD4AC8}" type="pres">
      <dgm:prSet presAssocID="{F35DBF30-8F1F-457B-9991-E65D13D0FF88}" presName="spacer" presStyleCnt="0"/>
      <dgm:spPr/>
    </dgm:pt>
    <dgm:pt modelId="{CAD8A511-7B97-42E6-81EF-32167CE383AB}" type="pres">
      <dgm:prSet presAssocID="{D14E325C-359F-4082-899F-B4CECE16A1C1}" presName="parentText" presStyleLbl="node1" presStyleIdx="4" presStyleCnt="5">
        <dgm:presLayoutVars>
          <dgm:chMax val="0"/>
          <dgm:bulletEnabled val="1"/>
        </dgm:presLayoutVars>
      </dgm:prSet>
      <dgm:spPr/>
    </dgm:pt>
  </dgm:ptLst>
  <dgm:cxnLst>
    <dgm:cxn modelId="{ADF73324-5776-4AAC-AE90-8999699E7631}" type="presOf" srcId="{6A4EE0E8-735A-4196-AF62-4780BE8400D5}" destId="{FE91A592-65B4-49E7-8DCD-CBD2FD4657D0}" srcOrd="0" destOrd="0" presId="urn:microsoft.com/office/officeart/2005/8/layout/vList2"/>
    <dgm:cxn modelId="{C1C9E424-2C22-4E53-BA8F-A338BC5D6161}" srcId="{42983CA2-9D2A-40DD-ADF4-D31924736B60}" destId="{6C5130DD-85D6-4E9F-9DC3-1A4690C8ECCA}" srcOrd="0" destOrd="0" parTransId="{076AB9F7-B172-41CE-B465-F7C56EEA9405}" sibTransId="{97DBB6C0-4670-4D40-BC89-09BE0484A494}"/>
    <dgm:cxn modelId="{C2ADB363-FC78-4DC2-86C5-8144BE1FBC31}" srcId="{42983CA2-9D2A-40DD-ADF4-D31924736B60}" destId="{5F0C116B-02AF-4858-A7BA-41C1E4C26EE9}" srcOrd="2" destOrd="0" parTransId="{D597CF45-698C-441B-981C-349F9A41BCC2}" sibTransId="{B36EF5DE-5B7E-42CD-B21B-3AF427C25F6E}"/>
    <dgm:cxn modelId="{0AAE2347-CE63-422C-9575-F383C321AC4F}" srcId="{42983CA2-9D2A-40DD-ADF4-D31924736B60}" destId="{73B7A85A-23F3-43EF-AAA4-27E32F901F8B}" srcOrd="1" destOrd="0" parTransId="{C15FC0ED-4E2B-4917-A01D-0267A636C64F}" sibTransId="{BFDDA482-56D8-4A7E-AF05-469260FBDC15}"/>
    <dgm:cxn modelId="{E2598C6D-6A9E-4E7E-909C-16731692EB26}" type="presOf" srcId="{6C5130DD-85D6-4E9F-9DC3-1A4690C8ECCA}" destId="{19F5182C-E28E-4034-A454-A71FCA96723B}" srcOrd="0" destOrd="0" presId="urn:microsoft.com/office/officeart/2005/8/layout/vList2"/>
    <dgm:cxn modelId="{D3DE3859-4BB9-4DC8-8016-EAB3AB115679}" type="presOf" srcId="{42983CA2-9D2A-40DD-ADF4-D31924736B60}" destId="{FFFE5C11-EEC4-443F-9EDA-075E5A2D3582}" srcOrd="0" destOrd="0" presId="urn:microsoft.com/office/officeart/2005/8/layout/vList2"/>
    <dgm:cxn modelId="{5A52717F-D2FA-4E00-A068-4E8D0E0F773F}" srcId="{42983CA2-9D2A-40DD-ADF4-D31924736B60}" destId="{D14E325C-359F-4082-899F-B4CECE16A1C1}" srcOrd="4" destOrd="0" parTransId="{5FD4BD4F-042B-40DB-8057-0B7E53B905AE}" sibTransId="{17CB1D62-800C-44BC-8660-4D2A3003C21D}"/>
    <dgm:cxn modelId="{8F27AEA9-1B47-4722-96CE-DB42DA3D7284}" type="presOf" srcId="{D14E325C-359F-4082-899F-B4CECE16A1C1}" destId="{CAD8A511-7B97-42E6-81EF-32167CE383AB}" srcOrd="0" destOrd="0" presId="urn:microsoft.com/office/officeart/2005/8/layout/vList2"/>
    <dgm:cxn modelId="{443582E6-9226-448D-8B18-8BF9E6DA660D}" type="presOf" srcId="{5F0C116B-02AF-4858-A7BA-41C1E4C26EE9}" destId="{FF38F712-A24C-4EAF-8266-545332C8A2FC}" srcOrd="0" destOrd="0" presId="urn:microsoft.com/office/officeart/2005/8/layout/vList2"/>
    <dgm:cxn modelId="{B2C383FA-8A75-4725-872F-8A0C3525A66C}" type="presOf" srcId="{73B7A85A-23F3-43EF-AAA4-27E32F901F8B}" destId="{C65C184D-6992-4721-99B5-9DDBC04D40EF}" srcOrd="0" destOrd="0" presId="urn:microsoft.com/office/officeart/2005/8/layout/vList2"/>
    <dgm:cxn modelId="{A1505DFC-0BB9-476B-AD2F-D8F06B2595EA}" srcId="{42983CA2-9D2A-40DD-ADF4-D31924736B60}" destId="{6A4EE0E8-735A-4196-AF62-4780BE8400D5}" srcOrd="3" destOrd="0" parTransId="{2B362AEB-023B-447D-9006-C53D23DDC247}" sibTransId="{F35DBF30-8F1F-457B-9991-E65D13D0FF88}"/>
    <dgm:cxn modelId="{1BF1C8F8-C59A-4F27-BB52-C4FBA02C03DD}" type="presParOf" srcId="{FFFE5C11-EEC4-443F-9EDA-075E5A2D3582}" destId="{19F5182C-E28E-4034-A454-A71FCA96723B}" srcOrd="0" destOrd="0" presId="urn:microsoft.com/office/officeart/2005/8/layout/vList2"/>
    <dgm:cxn modelId="{9CAFAEB2-CB7C-4CE5-87A9-2E6803655DC6}" type="presParOf" srcId="{FFFE5C11-EEC4-443F-9EDA-075E5A2D3582}" destId="{9B403B17-B2FD-4A37-9B2E-ABD9AC47D681}" srcOrd="1" destOrd="0" presId="urn:microsoft.com/office/officeart/2005/8/layout/vList2"/>
    <dgm:cxn modelId="{D3521221-FBE0-4309-9516-916A83250620}" type="presParOf" srcId="{FFFE5C11-EEC4-443F-9EDA-075E5A2D3582}" destId="{C65C184D-6992-4721-99B5-9DDBC04D40EF}" srcOrd="2" destOrd="0" presId="urn:microsoft.com/office/officeart/2005/8/layout/vList2"/>
    <dgm:cxn modelId="{BFE244FE-5A03-455D-BCB9-0D1E34B21FFE}" type="presParOf" srcId="{FFFE5C11-EEC4-443F-9EDA-075E5A2D3582}" destId="{10813F8F-6F38-4507-A791-647DB3B3FCBB}" srcOrd="3" destOrd="0" presId="urn:microsoft.com/office/officeart/2005/8/layout/vList2"/>
    <dgm:cxn modelId="{BCB11F3E-5AFE-49F2-8C4D-4FCDF2476866}" type="presParOf" srcId="{FFFE5C11-EEC4-443F-9EDA-075E5A2D3582}" destId="{FF38F712-A24C-4EAF-8266-545332C8A2FC}" srcOrd="4" destOrd="0" presId="urn:microsoft.com/office/officeart/2005/8/layout/vList2"/>
    <dgm:cxn modelId="{9EFC724D-B0E5-4BE1-9CAA-9E0E61AEF713}" type="presParOf" srcId="{FFFE5C11-EEC4-443F-9EDA-075E5A2D3582}" destId="{D3D9B561-FCFB-4DDC-9B08-B136DA1A6CE8}" srcOrd="5" destOrd="0" presId="urn:microsoft.com/office/officeart/2005/8/layout/vList2"/>
    <dgm:cxn modelId="{D62BEDB7-B527-42F8-8A96-C8EF0F71681B}" type="presParOf" srcId="{FFFE5C11-EEC4-443F-9EDA-075E5A2D3582}" destId="{FE91A592-65B4-49E7-8DCD-CBD2FD4657D0}" srcOrd="6" destOrd="0" presId="urn:microsoft.com/office/officeart/2005/8/layout/vList2"/>
    <dgm:cxn modelId="{37612693-8E79-41AD-9B3C-B90F77DAA2E9}" type="presParOf" srcId="{FFFE5C11-EEC4-443F-9EDA-075E5A2D3582}" destId="{DEFD18BC-C28C-4AD8-85C0-252833BD4AC8}" srcOrd="7" destOrd="0" presId="urn:microsoft.com/office/officeart/2005/8/layout/vList2"/>
    <dgm:cxn modelId="{56BC6BB8-5383-4152-840E-634EEEDB57D8}" type="presParOf" srcId="{FFFE5C11-EEC4-443F-9EDA-075E5A2D3582}" destId="{CAD8A511-7B97-42E6-81EF-32167CE383AB}"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EE4FDA-C024-4FB1-A528-CC47A390A4C1}">
      <dsp:nvSpPr>
        <dsp:cNvPr id="0" name=""/>
        <dsp:cNvSpPr/>
      </dsp:nvSpPr>
      <dsp:spPr>
        <a:xfrm>
          <a:off x="1263" y="851426"/>
          <a:ext cx="2957470" cy="1478735"/>
        </a:xfrm>
        <a:prstGeom prst="roundRect">
          <a:avLst>
            <a:gd name="adj" fmla="val 1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66040" rIns="99060" bIns="66040" numCol="1" spcCol="1270" anchor="ctr" anchorCtr="0">
          <a:noAutofit/>
        </a:bodyPr>
        <a:lstStyle/>
        <a:p>
          <a:pPr marL="0" lvl="0" indent="0" algn="ctr" defTabSz="2311400">
            <a:lnSpc>
              <a:spcPct val="90000"/>
            </a:lnSpc>
            <a:spcBef>
              <a:spcPct val="0"/>
            </a:spcBef>
            <a:spcAft>
              <a:spcPct val="35000"/>
            </a:spcAft>
            <a:buNone/>
          </a:pPr>
          <a:r>
            <a:rPr lang="en-GB" sz="5200" kern="1200"/>
            <a:t>Monster</a:t>
          </a:r>
          <a:endParaRPr lang="en-US" sz="5200" kern="1200"/>
        </a:p>
      </dsp:txBody>
      <dsp:txXfrm>
        <a:off x="44574" y="894737"/>
        <a:ext cx="2870848" cy="1392113"/>
      </dsp:txXfrm>
    </dsp:sp>
    <dsp:sp modelId="{1627F0A7-1CBB-405B-8F89-05650DB1A874}">
      <dsp:nvSpPr>
        <dsp:cNvPr id="0" name=""/>
        <dsp:cNvSpPr/>
      </dsp:nvSpPr>
      <dsp:spPr>
        <a:xfrm>
          <a:off x="3698102" y="851426"/>
          <a:ext cx="2957470" cy="1478735"/>
        </a:xfrm>
        <a:prstGeom prst="roundRect">
          <a:avLst>
            <a:gd name="adj" fmla="val 1000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66040" rIns="99060" bIns="66040" numCol="1" spcCol="1270" anchor="ctr" anchorCtr="0">
          <a:noAutofit/>
        </a:bodyPr>
        <a:lstStyle/>
        <a:p>
          <a:pPr marL="0" lvl="0" indent="0" algn="ctr" defTabSz="2311400">
            <a:lnSpc>
              <a:spcPct val="90000"/>
            </a:lnSpc>
            <a:spcBef>
              <a:spcPct val="0"/>
            </a:spcBef>
            <a:spcAft>
              <a:spcPct val="35000"/>
            </a:spcAft>
            <a:buNone/>
          </a:pPr>
          <a:r>
            <a:rPr lang="en-GB" sz="5200" kern="1200"/>
            <a:t>Minotaur</a:t>
          </a:r>
          <a:endParaRPr lang="en-US" sz="5200" kern="1200"/>
        </a:p>
      </dsp:txBody>
      <dsp:txXfrm>
        <a:off x="3741413" y="894737"/>
        <a:ext cx="2870848" cy="1392113"/>
      </dsp:txXfrm>
    </dsp:sp>
    <dsp:sp modelId="{20290EB8-AD8E-4B01-93D6-DDEA62CF92AC}">
      <dsp:nvSpPr>
        <dsp:cNvPr id="0" name=""/>
        <dsp:cNvSpPr/>
      </dsp:nvSpPr>
      <dsp:spPr>
        <a:xfrm>
          <a:off x="7394940" y="851426"/>
          <a:ext cx="2957470" cy="1478735"/>
        </a:xfrm>
        <a:prstGeom prst="roundRect">
          <a:avLst>
            <a:gd name="adj" fmla="val 10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0000"/>
                <a:lumMod val="90000"/>
              </a:schemeClr>
            </a:gs>
          </a:gsLst>
          <a:lin ang="5400000" scaled="0"/>
        </a:gradFill>
        <a:ln>
          <a:noFill/>
        </a:ln>
        <a:effectLst>
          <a:outerShdw blurRad="63500" dist="25400" dir="5400000"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66040" rIns="99060" bIns="66040" numCol="1" spcCol="1270" anchor="ctr" anchorCtr="0">
          <a:noAutofit/>
        </a:bodyPr>
        <a:lstStyle/>
        <a:p>
          <a:pPr marL="0" lvl="0" indent="0" algn="ctr" defTabSz="2311400">
            <a:lnSpc>
              <a:spcPct val="90000"/>
            </a:lnSpc>
            <a:spcBef>
              <a:spcPct val="0"/>
            </a:spcBef>
            <a:spcAft>
              <a:spcPct val="35000"/>
            </a:spcAft>
            <a:buNone/>
          </a:pPr>
          <a:r>
            <a:rPr lang="en-GB" sz="5200" kern="1200"/>
            <a:t>Autism</a:t>
          </a:r>
          <a:endParaRPr lang="en-US" sz="5200" kern="1200"/>
        </a:p>
      </dsp:txBody>
      <dsp:txXfrm>
        <a:off x="7438251" y="894737"/>
        <a:ext cx="2870848" cy="13921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A9F728-37CB-4E36-A304-A807DAE30ADE}">
      <dsp:nvSpPr>
        <dsp:cNvPr id="0" name=""/>
        <dsp:cNvSpPr/>
      </dsp:nvSpPr>
      <dsp:spPr>
        <a:xfrm>
          <a:off x="0" y="17875"/>
          <a:ext cx="5672176" cy="130221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a:t>Shown </a:t>
          </a:r>
        </a:p>
      </dsp:txBody>
      <dsp:txXfrm>
        <a:off x="63569" y="81444"/>
        <a:ext cx="5545038" cy="1175072"/>
      </dsp:txXfrm>
    </dsp:sp>
    <dsp:sp modelId="{1E5933CD-5183-41F0-B638-8ACB0314EB64}">
      <dsp:nvSpPr>
        <dsp:cNvPr id="0" name=""/>
        <dsp:cNvSpPr/>
      </dsp:nvSpPr>
      <dsp:spPr>
        <a:xfrm>
          <a:off x="0" y="1472725"/>
          <a:ext cx="5672176" cy="130221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a:t>Read </a:t>
          </a:r>
        </a:p>
      </dsp:txBody>
      <dsp:txXfrm>
        <a:off x="63569" y="1536294"/>
        <a:ext cx="5545038" cy="1175072"/>
      </dsp:txXfrm>
    </dsp:sp>
    <dsp:sp modelId="{545F6975-A107-4012-A74A-F4268EAD0B25}">
      <dsp:nvSpPr>
        <dsp:cNvPr id="0" name=""/>
        <dsp:cNvSpPr/>
      </dsp:nvSpPr>
      <dsp:spPr>
        <a:xfrm>
          <a:off x="0" y="2927575"/>
          <a:ext cx="5672176" cy="130221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a:t>Interpreted</a:t>
          </a:r>
        </a:p>
      </dsp:txBody>
      <dsp:txXfrm>
        <a:off x="63569" y="2991144"/>
        <a:ext cx="5545038" cy="11750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DB3C99-7F2E-4A04-952B-6811D8C800D1}">
      <dsp:nvSpPr>
        <dsp:cNvPr id="0" name=""/>
        <dsp:cNvSpPr/>
      </dsp:nvSpPr>
      <dsp:spPr>
        <a:xfrm>
          <a:off x="315774" y="3462"/>
          <a:ext cx="2328836" cy="13973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A child who becomes a monster</a:t>
          </a:r>
          <a:endParaRPr lang="en-US" sz="2700" kern="1200"/>
        </a:p>
      </dsp:txBody>
      <dsp:txXfrm>
        <a:off x="315774" y="3462"/>
        <a:ext cx="2328836" cy="1397301"/>
      </dsp:txXfrm>
    </dsp:sp>
    <dsp:sp modelId="{A3AB0563-DFF9-488A-BF4A-9C8EB8AD9902}">
      <dsp:nvSpPr>
        <dsp:cNvPr id="0" name=""/>
        <dsp:cNvSpPr/>
      </dsp:nvSpPr>
      <dsp:spPr>
        <a:xfrm>
          <a:off x="2877494" y="0"/>
          <a:ext cx="2328836" cy="13973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A danger to other people’s children</a:t>
          </a:r>
          <a:endParaRPr lang="en-US" sz="2700" kern="1200"/>
        </a:p>
      </dsp:txBody>
      <dsp:txXfrm>
        <a:off x="2877494" y="0"/>
        <a:ext cx="2328836" cy="1397301"/>
      </dsp:txXfrm>
    </dsp:sp>
    <dsp:sp modelId="{EE4A8B65-2D33-4115-B7E7-360E05BF2A54}">
      <dsp:nvSpPr>
        <dsp:cNvPr id="0" name=""/>
        <dsp:cNvSpPr/>
      </dsp:nvSpPr>
      <dsp:spPr>
        <a:xfrm>
          <a:off x="5439214" y="3462"/>
          <a:ext cx="2328836" cy="13973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Given a name reflecting control</a:t>
          </a:r>
        </a:p>
      </dsp:txBody>
      <dsp:txXfrm>
        <a:off x="5439214" y="3462"/>
        <a:ext cx="2328836" cy="1397301"/>
      </dsp:txXfrm>
    </dsp:sp>
    <dsp:sp modelId="{667926B5-F1BF-442D-9D2C-78B84D580E6B}">
      <dsp:nvSpPr>
        <dsp:cNvPr id="0" name=""/>
        <dsp:cNvSpPr/>
      </dsp:nvSpPr>
      <dsp:spPr>
        <a:xfrm>
          <a:off x="315774" y="1633647"/>
          <a:ext cx="2328836" cy="13973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Only partly human</a:t>
          </a:r>
          <a:endParaRPr lang="en-US" sz="2700" kern="1200"/>
        </a:p>
      </dsp:txBody>
      <dsp:txXfrm>
        <a:off x="315774" y="1633647"/>
        <a:ext cx="2328836" cy="1397301"/>
      </dsp:txXfrm>
    </dsp:sp>
    <dsp:sp modelId="{86844217-8958-43B0-9ABC-6DB6122614AF}">
      <dsp:nvSpPr>
        <dsp:cNvPr id="0" name=""/>
        <dsp:cNvSpPr/>
      </dsp:nvSpPr>
      <dsp:spPr>
        <a:xfrm>
          <a:off x="2877494" y="1633647"/>
          <a:ext cx="2328836" cy="13973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Used for profit</a:t>
          </a:r>
          <a:endParaRPr lang="en-US" sz="2700" kern="1200" dirty="0"/>
        </a:p>
      </dsp:txBody>
      <dsp:txXfrm>
        <a:off x="2877494" y="1633647"/>
        <a:ext cx="2328836" cy="1397301"/>
      </dsp:txXfrm>
    </dsp:sp>
    <dsp:sp modelId="{96A97204-2D38-48BD-9998-277D28F11E28}">
      <dsp:nvSpPr>
        <dsp:cNvPr id="0" name=""/>
        <dsp:cNvSpPr/>
      </dsp:nvSpPr>
      <dsp:spPr>
        <a:xfrm>
          <a:off x="5439214" y="1633647"/>
          <a:ext cx="2328836" cy="13973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Family burden</a:t>
          </a:r>
        </a:p>
      </dsp:txBody>
      <dsp:txXfrm>
        <a:off x="5439214" y="1633647"/>
        <a:ext cx="2328836" cy="1397301"/>
      </dsp:txXfrm>
    </dsp:sp>
    <dsp:sp modelId="{FB2C96C0-D526-4908-BE74-12BBC2C91D4E}">
      <dsp:nvSpPr>
        <dsp:cNvPr id="0" name=""/>
        <dsp:cNvSpPr/>
      </dsp:nvSpPr>
      <dsp:spPr>
        <a:xfrm>
          <a:off x="315774" y="3263833"/>
          <a:ext cx="2328836" cy="13973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Unique </a:t>
          </a:r>
          <a:endParaRPr lang="en-US" sz="2700" kern="1200"/>
        </a:p>
      </dsp:txBody>
      <dsp:txXfrm>
        <a:off x="315774" y="3263833"/>
        <a:ext cx="2328836" cy="1397301"/>
      </dsp:txXfrm>
    </dsp:sp>
    <dsp:sp modelId="{FB326FBF-1182-4F1E-980D-C6DEB7EE9B10}">
      <dsp:nvSpPr>
        <dsp:cNvPr id="0" name=""/>
        <dsp:cNvSpPr/>
      </dsp:nvSpPr>
      <dsp:spPr>
        <a:xfrm>
          <a:off x="2877494" y="3263833"/>
          <a:ext cx="2328836" cy="13973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Frightening </a:t>
          </a:r>
          <a:endParaRPr lang="en-US" sz="2700" kern="1200"/>
        </a:p>
      </dsp:txBody>
      <dsp:txXfrm>
        <a:off x="2877494" y="3263833"/>
        <a:ext cx="2328836" cy="1397301"/>
      </dsp:txXfrm>
    </dsp:sp>
    <dsp:sp modelId="{0794C9C3-9D34-4982-A8CF-7D209ED1C4C0}">
      <dsp:nvSpPr>
        <dsp:cNvPr id="0" name=""/>
        <dsp:cNvSpPr/>
      </dsp:nvSpPr>
      <dsp:spPr>
        <a:xfrm>
          <a:off x="5439214" y="3263833"/>
          <a:ext cx="2328836" cy="13973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Non-speaking</a:t>
          </a:r>
          <a:endParaRPr lang="en-US" sz="2700" kern="1200"/>
        </a:p>
      </dsp:txBody>
      <dsp:txXfrm>
        <a:off x="5439214" y="3263833"/>
        <a:ext cx="2328836" cy="1397301"/>
      </dsp:txXfrm>
    </dsp:sp>
    <dsp:sp modelId="{2869B584-AE0D-4663-9AD5-B1376852A936}">
      <dsp:nvSpPr>
        <dsp:cNvPr id="0" name=""/>
        <dsp:cNvSpPr/>
      </dsp:nvSpPr>
      <dsp:spPr>
        <a:xfrm>
          <a:off x="315774" y="4894018"/>
          <a:ext cx="2328836" cy="13973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Confined in a special prison</a:t>
          </a:r>
          <a:endParaRPr lang="en-US" sz="2700" kern="1200"/>
        </a:p>
      </dsp:txBody>
      <dsp:txXfrm>
        <a:off x="315774" y="4894018"/>
        <a:ext cx="2328836" cy="1397301"/>
      </dsp:txXfrm>
    </dsp:sp>
    <dsp:sp modelId="{A1F60A37-191C-4CB7-A4D5-6DF35E029E7A}">
      <dsp:nvSpPr>
        <dsp:cNvPr id="0" name=""/>
        <dsp:cNvSpPr/>
      </dsp:nvSpPr>
      <dsp:spPr>
        <a:xfrm>
          <a:off x="2877494" y="4894018"/>
          <a:ext cx="2328836" cy="13973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a:t>Separated from peers</a:t>
          </a:r>
          <a:endParaRPr lang="en-US" sz="2700" kern="1200"/>
        </a:p>
      </dsp:txBody>
      <dsp:txXfrm>
        <a:off x="2877494" y="4894018"/>
        <a:ext cx="2328836" cy="1397301"/>
      </dsp:txXfrm>
    </dsp:sp>
    <dsp:sp modelId="{9DAAF34E-F95C-4C4D-A311-C5B5729F5255}">
      <dsp:nvSpPr>
        <dsp:cNvPr id="0" name=""/>
        <dsp:cNvSpPr/>
      </dsp:nvSpPr>
      <dsp:spPr>
        <a:xfrm>
          <a:off x="5439214" y="4894018"/>
          <a:ext cx="2328836" cy="13973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The subject of stories told about him</a:t>
          </a:r>
          <a:endParaRPr lang="en-US" sz="2700" kern="1200" dirty="0"/>
        </a:p>
      </dsp:txBody>
      <dsp:txXfrm>
        <a:off x="5439214" y="4894018"/>
        <a:ext cx="2328836" cy="13973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F5182C-E28E-4034-A454-A71FCA96723B}">
      <dsp:nvSpPr>
        <dsp:cNvPr id="0" name=""/>
        <dsp:cNvSpPr/>
      </dsp:nvSpPr>
      <dsp:spPr>
        <a:xfrm>
          <a:off x="0" y="61765"/>
          <a:ext cx="5672176" cy="9090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Shown </a:t>
          </a:r>
        </a:p>
      </dsp:txBody>
      <dsp:txXfrm>
        <a:off x="44378" y="106143"/>
        <a:ext cx="5583420" cy="820334"/>
      </dsp:txXfrm>
    </dsp:sp>
    <dsp:sp modelId="{C65C184D-6992-4721-99B5-9DDBC04D40EF}">
      <dsp:nvSpPr>
        <dsp:cNvPr id="0" name=""/>
        <dsp:cNvSpPr/>
      </dsp:nvSpPr>
      <dsp:spPr>
        <a:xfrm>
          <a:off x="0" y="1077415"/>
          <a:ext cx="5672176" cy="9090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Read </a:t>
          </a:r>
        </a:p>
      </dsp:txBody>
      <dsp:txXfrm>
        <a:off x="44378" y="1121793"/>
        <a:ext cx="5583420" cy="820334"/>
      </dsp:txXfrm>
    </dsp:sp>
    <dsp:sp modelId="{FF38F712-A24C-4EAF-8266-545332C8A2FC}">
      <dsp:nvSpPr>
        <dsp:cNvPr id="0" name=""/>
        <dsp:cNvSpPr/>
      </dsp:nvSpPr>
      <dsp:spPr>
        <a:xfrm>
          <a:off x="0" y="2093065"/>
          <a:ext cx="5672176" cy="9090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Interpreted</a:t>
          </a:r>
        </a:p>
      </dsp:txBody>
      <dsp:txXfrm>
        <a:off x="44378" y="2137443"/>
        <a:ext cx="5583420" cy="820334"/>
      </dsp:txXfrm>
    </dsp:sp>
    <dsp:sp modelId="{FE91A592-65B4-49E7-8DCD-CBD2FD4657D0}">
      <dsp:nvSpPr>
        <dsp:cNvPr id="0" name=""/>
        <dsp:cNvSpPr/>
      </dsp:nvSpPr>
      <dsp:spPr>
        <a:xfrm>
          <a:off x="0" y="3108715"/>
          <a:ext cx="5672176" cy="9090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Named</a:t>
          </a:r>
        </a:p>
      </dsp:txBody>
      <dsp:txXfrm>
        <a:off x="44378" y="3153093"/>
        <a:ext cx="5583420" cy="820334"/>
      </dsp:txXfrm>
    </dsp:sp>
    <dsp:sp modelId="{CAD8A511-7B97-42E6-81EF-32167CE383AB}">
      <dsp:nvSpPr>
        <dsp:cNvPr id="0" name=""/>
        <dsp:cNvSpPr/>
      </dsp:nvSpPr>
      <dsp:spPr>
        <a:xfrm>
          <a:off x="0" y="4124365"/>
          <a:ext cx="5672176" cy="9090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Used</a:t>
          </a:r>
        </a:p>
      </dsp:txBody>
      <dsp:txXfrm>
        <a:off x="44378" y="4168743"/>
        <a:ext cx="5583420" cy="82033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2">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713BB9-C793-4F20-A380-E392990B854E}" type="datetimeFigureOut">
              <a:rPr lang="en-GB" smtClean="0"/>
              <a:t>12/08/2026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FDCA8D-6D06-4B82-8947-D97C7CE88CED}" type="slidenum">
              <a:rPr lang="en-GB" smtClean="0"/>
              <a:t>‹#›</a:t>
            </a:fld>
            <a:endParaRPr lang="en-GB"/>
          </a:p>
        </p:txBody>
      </p:sp>
    </p:spTree>
    <p:extLst>
      <p:ext uri="{BB962C8B-B14F-4D97-AF65-F5344CB8AC3E}">
        <p14:creationId xmlns:p14="http://schemas.microsoft.com/office/powerpoint/2010/main" val="1568030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EFDCA8D-6D06-4B82-8947-D97C7CE88CED}" type="slidenum">
              <a:rPr lang="en-GB" smtClean="0"/>
              <a:t>1</a:t>
            </a:fld>
            <a:endParaRPr lang="en-GB" dirty="0"/>
          </a:p>
        </p:txBody>
      </p:sp>
    </p:spTree>
    <p:extLst>
      <p:ext uri="{BB962C8B-B14F-4D97-AF65-F5344CB8AC3E}">
        <p14:creationId xmlns:p14="http://schemas.microsoft.com/office/powerpoint/2010/main" val="2712626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64653-F1AB-63FB-3F30-B2998AEF2E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3F3D59-9161-BB9F-4C0A-687839A4E3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C2BBAA-1D48-2C1A-2807-CADE977F776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5BF646-B608-C572-F8D0-342463DC0050}"/>
              </a:ext>
            </a:extLst>
          </p:cNvPr>
          <p:cNvSpPr>
            <a:spLocks noGrp="1"/>
          </p:cNvSpPr>
          <p:nvPr>
            <p:ph type="sldNum" sz="quarter" idx="5"/>
          </p:nvPr>
        </p:nvSpPr>
        <p:spPr/>
        <p:txBody>
          <a:bodyPr/>
          <a:lstStyle/>
          <a:p>
            <a:fld id="{AEFDCA8D-6D06-4B82-8947-D97C7CE88CED}" type="slidenum">
              <a:rPr lang="en-GB" smtClean="0"/>
              <a:t>44</a:t>
            </a:fld>
            <a:endParaRPr lang="en-GB"/>
          </a:p>
        </p:txBody>
      </p:sp>
    </p:spTree>
    <p:extLst>
      <p:ext uri="{BB962C8B-B14F-4D97-AF65-F5344CB8AC3E}">
        <p14:creationId xmlns:p14="http://schemas.microsoft.com/office/powerpoint/2010/main" val="40588501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78416-59B5-50C1-F068-4129C460E8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CB1651-01C1-4E50-D481-83288C923D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3A57E2-6C52-83D5-DA21-9BA04BAEE72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8DE4716-2DC0-F1D8-BB2D-61ECC883E120}"/>
              </a:ext>
            </a:extLst>
          </p:cNvPr>
          <p:cNvSpPr>
            <a:spLocks noGrp="1"/>
          </p:cNvSpPr>
          <p:nvPr>
            <p:ph type="sldNum" sz="quarter" idx="5"/>
          </p:nvPr>
        </p:nvSpPr>
        <p:spPr/>
        <p:txBody>
          <a:bodyPr/>
          <a:lstStyle/>
          <a:p>
            <a:fld id="{AEFDCA8D-6D06-4B82-8947-D97C7CE88CED}" type="slidenum">
              <a:rPr lang="en-GB" smtClean="0"/>
              <a:t>50</a:t>
            </a:fld>
            <a:endParaRPr lang="en-GB"/>
          </a:p>
        </p:txBody>
      </p:sp>
    </p:spTree>
    <p:extLst>
      <p:ext uri="{BB962C8B-B14F-4D97-AF65-F5344CB8AC3E}">
        <p14:creationId xmlns:p14="http://schemas.microsoft.com/office/powerpoint/2010/main" val="921998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EFDCA8D-6D06-4B82-8947-D97C7CE88CED}" type="slidenum">
              <a:rPr lang="en-GB" smtClean="0"/>
              <a:t>6</a:t>
            </a:fld>
            <a:endParaRPr lang="en-GB"/>
          </a:p>
        </p:txBody>
      </p:sp>
    </p:spTree>
    <p:extLst>
      <p:ext uri="{BB962C8B-B14F-4D97-AF65-F5344CB8AC3E}">
        <p14:creationId xmlns:p14="http://schemas.microsoft.com/office/powerpoint/2010/main" val="1637530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EFDCA8D-6D06-4B82-8947-D97C7CE88CED}" type="slidenum">
              <a:rPr lang="en-GB" smtClean="0"/>
              <a:t>7</a:t>
            </a:fld>
            <a:endParaRPr lang="en-GB"/>
          </a:p>
        </p:txBody>
      </p:sp>
    </p:spTree>
    <p:extLst>
      <p:ext uri="{BB962C8B-B14F-4D97-AF65-F5344CB8AC3E}">
        <p14:creationId xmlns:p14="http://schemas.microsoft.com/office/powerpoint/2010/main" val="2961769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EFDCA8D-6D06-4B82-8947-D97C7CE88CED}" type="slidenum">
              <a:rPr lang="en-GB" smtClean="0"/>
              <a:t>8</a:t>
            </a:fld>
            <a:endParaRPr lang="en-GB"/>
          </a:p>
        </p:txBody>
      </p:sp>
    </p:spTree>
    <p:extLst>
      <p:ext uri="{BB962C8B-B14F-4D97-AF65-F5344CB8AC3E}">
        <p14:creationId xmlns:p14="http://schemas.microsoft.com/office/powerpoint/2010/main" val="2949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F5889-05F1-26C3-D960-E8CC2AC4BF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8C91D1-EA55-EABA-4987-7D45953760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9BF62C-D93B-B284-2129-0F9735361DC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6D40D08-71B6-8A1D-C775-D7DF620A2244}"/>
              </a:ext>
            </a:extLst>
          </p:cNvPr>
          <p:cNvSpPr>
            <a:spLocks noGrp="1"/>
          </p:cNvSpPr>
          <p:nvPr>
            <p:ph type="sldNum" sz="quarter" idx="5"/>
          </p:nvPr>
        </p:nvSpPr>
        <p:spPr/>
        <p:txBody>
          <a:bodyPr/>
          <a:lstStyle/>
          <a:p>
            <a:fld id="{AEFDCA8D-6D06-4B82-8947-D97C7CE88CED}" type="slidenum">
              <a:rPr lang="en-GB" smtClean="0"/>
              <a:t>9</a:t>
            </a:fld>
            <a:endParaRPr lang="en-GB"/>
          </a:p>
        </p:txBody>
      </p:sp>
    </p:spTree>
    <p:extLst>
      <p:ext uri="{BB962C8B-B14F-4D97-AF65-F5344CB8AC3E}">
        <p14:creationId xmlns:p14="http://schemas.microsoft.com/office/powerpoint/2010/main" val="3859220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8DE04-BA9D-EC2C-04EB-0CFDD84710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594AF3-8CA5-8FB6-F9EB-08462862E1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3B6969-DA5E-9729-B0C1-DEFC911A3A5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5F53BA7-53DE-51E4-26B7-A436E5853313}"/>
              </a:ext>
            </a:extLst>
          </p:cNvPr>
          <p:cNvSpPr>
            <a:spLocks noGrp="1"/>
          </p:cNvSpPr>
          <p:nvPr>
            <p:ph type="sldNum" sz="quarter" idx="5"/>
          </p:nvPr>
        </p:nvSpPr>
        <p:spPr/>
        <p:txBody>
          <a:bodyPr/>
          <a:lstStyle/>
          <a:p>
            <a:fld id="{AEFDCA8D-6D06-4B82-8947-D97C7CE88CED}" type="slidenum">
              <a:rPr lang="en-GB" smtClean="0"/>
              <a:t>11</a:t>
            </a:fld>
            <a:endParaRPr lang="en-GB"/>
          </a:p>
        </p:txBody>
      </p:sp>
    </p:spTree>
    <p:extLst>
      <p:ext uri="{BB962C8B-B14F-4D97-AF65-F5344CB8AC3E}">
        <p14:creationId xmlns:p14="http://schemas.microsoft.com/office/powerpoint/2010/main" val="2967865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97CA9-3AB8-9510-9DC0-E401D26514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4B47A-A58D-EF35-EF9F-118B41A646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B336D0-34ED-D8EE-D6F3-1D249126696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0567D81-C594-2376-C9B3-035840A8E1E4}"/>
              </a:ext>
            </a:extLst>
          </p:cNvPr>
          <p:cNvSpPr>
            <a:spLocks noGrp="1"/>
          </p:cNvSpPr>
          <p:nvPr>
            <p:ph type="sldNum" sz="quarter" idx="5"/>
          </p:nvPr>
        </p:nvSpPr>
        <p:spPr/>
        <p:txBody>
          <a:bodyPr/>
          <a:lstStyle/>
          <a:p>
            <a:fld id="{AEFDCA8D-6D06-4B82-8947-D97C7CE88CED}" type="slidenum">
              <a:rPr lang="en-GB" smtClean="0"/>
              <a:t>15</a:t>
            </a:fld>
            <a:endParaRPr lang="en-GB"/>
          </a:p>
        </p:txBody>
      </p:sp>
    </p:spTree>
    <p:extLst>
      <p:ext uri="{BB962C8B-B14F-4D97-AF65-F5344CB8AC3E}">
        <p14:creationId xmlns:p14="http://schemas.microsoft.com/office/powerpoint/2010/main" val="2501081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38E27-FDA9-8D9D-4FE7-B910AF1024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119700-6C76-4D59-ECBD-E1835782D1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B7D612-16A1-6937-039D-175F4827F8A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98F66E8-B58F-3373-72C8-E8F672EED535}"/>
              </a:ext>
            </a:extLst>
          </p:cNvPr>
          <p:cNvSpPr>
            <a:spLocks noGrp="1"/>
          </p:cNvSpPr>
          <p:nvPr>
            <p:ph type="sldNum" sz="quarter" idx="5"/>
          </p:nvPr>
        </p:nvSpPr>
        <p:spPr/>
        <p:txBody>
          <a:bodyPr/>
          <a:lstStyle/>
          <a:p>
            <a:fld id="{AEFDCA8D-6D06-4B82-8947-D97C7CE88CED}" type="slidenum">
              <a:rPr lang="en-GB" smtClean="0"/>
              <a:t>30</a:t>
            </a:fld>
            <a:endParaRPr lang="en-GB"/>
          </a:p>
        </p:txBody>
      </p:sp>
    </p:spTree>
    <p:extLst>
      <p:ext uri="{BB962C8B-B14F-4D97-AF65-F5344CB8AC3E}">
        <p14:creationId xmlns:p14="http://schemas.microsoft.com/office/powerpoint/2010/main" val="25577961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B1537-8244-E03C-76D2-911D457BF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6B5099-131C-E061-A96C-48B54A28D7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791E06-BD60-C9AB-4001-30EFE99BC7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891023F-C2BC-A7AA-3FCB-2F08A6DA9678}"/>
              </a:ext>
            </a:extLst>
          </p:cNvPr>
          <p:cNvSpPr>
            <a:spLocks noGrp="1"/>
          </p:cNvSpPr>
          <p:nvPr>
            <p:ph type="sldNum" sz="quarter" idx="5"/>
          </p:nvPr>
        </p:nvSpPr>
        <p:spPr/>
        <p:txBody>
          <a:bodyPr/>
          <a:lstStyle/>
          <a:p>
            <a:fld id="{AEFDCA8D-6D06-4B82-8947-D97C7CE88CED}" type="slidenum">
              <a:rPr lang="en-GB" smtClean="0"/>
              <a:t>39</a:t>
            </a:fld>
            <a:endParaRPr lang="en-GB"/>
          </a:p>
        </p:txBody>
      </p:sp>
    </p:spTree>
    <p:extLst>
      <p:ext uri="{BB962C8B-B14F-4D97-AF65-F5344CB8AC3E}">
        <p14:creationId xmlns:p14="http://schemas.microsoft.com/office/powerpoint/2010/main" val="34420056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3B003-82FF-25EA-7C2B-3C2C804BA84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776283D-2B1D-B359-CBEA-A89A487564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A4FC306-C640-07EA-85D8-50C9F6E88ACB}"/>
              </a:ext>
            </a:extLst>
          </p:cNvPr>
          <p:cNvSpPr>
            <a:spLocks noGrp="1"/>
          </p:cNvSpPr>
          <p:nvPr>
            <p:ph type="dt" sz="half" idx="10"/>
          </p:nvPr>
        </p:nvSpPr>
        <p:spPr/>
        <p:txBody>
          <a:bodyPr/>
          <a:lstStyle/>
          <a:p>
            <a:fld id="{F88469C0-5CE7-4126-8BA4-1F41246CF025}" type="datetimeFigureOut">
              <a:rPr lang="en-GB" smtClean="0"/>
              <a:t>12/08/2026</a:t>
            </a:fld>
            <a:endParaRPr lang="en-GB"/>
          </a:p>
        </p:txBody>
      </p:sp>
      <p:sp>
        <p:nvSpPr>
          <p:cNvPr id="5" name="Footer Placeholder 4">
            <a:extLst>
              <a:ext uri="{FF2B5EF4-FFF2-40B4-BE49-F238E27FC236}">
                <a16:creationId xmlns:a16="http://schemas.microsoft.com/office/drawing/2014/main" id="{8A2232B9-9243-7795-F14D-704E710DE9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4C69B9-CDDB-1DD9-7B22-86B9317D83DA}"/>
              </a:ext>
            </a:extLst>
          </p:cNvPr>
          <p:cNvSpPr>
            <a:spLocks noGrp="1"/>
          </p:cNvSpPr>
          <p:nvPr>
            <p:ph type="sldNum" sz="quarter" idx="12"/>
          </p:nvPr>
        </p:nvSpPr>
        <p:spPr/>
        <p:txBody>
          <a:bodyPr/>
          <a:lstStyle/>
          <a:p>
            <a:fld id="{A207536F-C46A-49D2-B740-ECA64DA0BE06}" type="slidenum">
              <a:rPr lang="en-GB" smtClean="0"/>
              <a:t>‹#›</a:t>
            </a:fld>
            <a:endParaRPr lang="en-GB"/>
          </a:p>
        </p:txBody>
      </p:sp>
    </p:spTree>
    <p:extLst>
      <p:ext uri="{BB962C8B-B14F-4D97-AF65-F5344CB8AC3E}">
        <p14:creationId xmlns:p14="http://schemas.microsoft.com/office/powerpoint/2010/main" val="951917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B4791-5252-0B17-3E08-69BCFEB5F4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7BEB8DB-D48B-1A09-582F-66530B04E5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D364E9-A773-088E-BE70-28C2897C0793}"/>
              </a:ext>
            </a:extLst>
          </p:cNvPr>
          <p:cNvSpPr>
            <a:spLocks noGrp="1"/>
          </p:cNvSpPr>
          <p:nvPr>
            <p:ph type="dt" sz="half" idx="10"/>
          </p:nvPr>
        </p:nvSpPr>
        <p:spPr/>
        <p:txBody>
          <a:bodyPr/>
          <a:lstStyle/>
          <a:p>
            <a:fld id="{F88469C0-5CE7-4126-8BA4-1F41246CF025}" type="datetimeFigureOut">
              <a:rPr lang="en-GB" smtClean="0"/>
              <a:t>12/08/2026</a:t>
            </a:fld>
            <a:endParaRPr lang="en-GB"/>
          </a:p>
        </p:txBody>
      </p:sp>
      <p:sp>
        <p:nvSpPr>
          <p:cNvPr id="5" name="Footer Placeholder 4">
            <a:extLst>
              <a:ext uri="{FF2B5EF4-FFF2-40B4-BE49-F238E27FC236}">
                <a16:creationId xmlns:a16="http://schemas.microsoft.com/office/drawing/2014/main" id="{C1051F1B-A1DB-AF0F-9754-25E6C02AA0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598DB6-E91C-6C35-6075-6557A2F888A9}"/>
              </a:ext>
            </a:extLst>
          </p:cNvPr>
          <p:cNvSpPr>
            <a:spLocks noGrp="1"/>
          </p:cNvSpPr>
          <p:nvPr>
            <p:ph type="sldNum" sz="quarter" idx="12"/>
          </p:nvPr>
        </p:nvSpPr>
        <p:spPr/>
        <p:txBody>
          <a:bodyPr/>
          <a:lstStyle/>
          <a:p>
            <a:fld id="{A207536F-C46A-49D2-B740-ECA64DA0BE06}" type="slidenum">
              <a:rPr lang="en-GB" smtClean="0"/>
              <a:t>‹#›</a:t>
            </a:fld>
            <a:endParaRPr lang="en-GB"/>
          </a:p>
        </p:txBody>
      </p:sp>
    </p:spTree>
    <p:extLst>
      <p:ext uri="{BB962C8B-B14F-4D97-AF65-F5344CB8AC3E}">
        <p14:creationId xmlns:p14="http://schemas.microsoft.com/office/powerpoint/2010/main" val="103212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9A6979-A226-D218-88A5-3249A1715DD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A78C5DC-ED67-AADC-26CF-D05B855661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E302D3-427A-7E9E-B4EC-D4F2923AC336}"/>
              </a:ext>
            </a:extLst>
          </p:cNvPr>
          <p:cNvSpPr>
            <a:spLocks noGrp="1"/>
          </p:cNvSpPr>
          <p:nvPr>
            <p:ph type="dt" sz="half" idx="10"/>
          </p:nvPr>
        </p:nvSpPr>
        <p:spPr/>
        <p:txBody>
          <a:bodyPr/>
          <a:lstStyle/>
          <a:p>
            <a:fld id="{F88469C0-5CE7-4126-8BA4-1F41246CF025}" type="datetimeFigureOut">
              <a:rPr lang="en-GB" smtClean="0"/>
              <a:t>12/08/2026</a:t>
            </a:fld>
            <a:endParaRPr lang="en-GB"/>
          </a:p>
        </p:txBody>
      </p:sp>
      <p:sp>
        <p:nvSpPr>
          <p:cNvPr id="5" name="Footer Placeholder 4">
            <a:extLst>
              <a:ext uri="{FF2B5EF4-FFF2-40B4-BE49-F238E27FC236}">
                <a16:creationId xmlns:a16="http://schemas.microsoft.com/office/drawing/2014/main" id="{F7AE1381-2E7E-C594-31DB-C84B2EB57F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21DBF6-7FDE-B413-6188-4653C8516E27}"/>
              </a:ext>
            </a:extLst>
          </p:cNvPr>
          <p:cNvSpPr>
            <a:spLocks noGrp="1"/>
          </p:cNvSpPr>
          <p:nvPr>
            <p:ph type="sldNum" sz="quarter" idx="12"/>
          </p:nvPr>
        </p:nvSpPr>
        <p:spPr/>
        <p:txBody>
          <a:bodyPr/>
          <a:lstStyle/>
          <a:p>
            <a:fld id="{A207536F-C46A-49D2-B740-ECA64DA0BE06}" type="slidenum">
              <a:rPr lang="en-GB" smtClean="0"/>
              <a:t>‹#›</a:t>
            </a:fld>
            <a:endParaRPr lang="en-GB"/>
          </a:p>
        </p:txBody>
      </p:sp>
    </p:spTree>
    <p:extLst>
      <p:ext uri="{BB962C8B-B14F-4D97-AF65-F5344CB8AC3E}">
        <p14:creationId xmlns:p14="http://schemas.microsoft.com/office/powerpoint/2010/main" val="1928868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260409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772874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427965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37410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885898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0327123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42040199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313604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0F532-EA51-BC70-8886-F98B5B1F6A0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210F0D0-8781-22DC-964A-07CA0CDABD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B9D611-DF42-30FF-E536-2C389A297322}"/>
              </a:ext>
            </a:extLst>
          </p:cNvPr>
          <p:cNvSpPr>
            <a:spLocks noGrp="1"/>
          </p:cNvSpPr>
          <p:nvPr>
            <p:ph type="dt" sz="half" idx="10"/>
          </p:nvPr>
        </p:nvSpPr>
        <p:spPr/>
        <p:txBody>
          <a:bodyPr/>
          <a:lstStyle/>
          <a:p>
            <a:fld id="{F88469C0-5CE7-4126-8BA4-1F41246CF025}" type="datetimeFigureOut">
              <a:rPr lang="en-GB" smtClean="0"/>
              <a:t>12/08/2026</a:t>
            </a:fld>
            <a:endParaRPr lang="en-GB"/>
          </a:p>
        </p:txBody>
      </p:sp>
      <p:sp>
        <p:nvSpPr>
          <p:cNvPr id="5" name="Footer Placeholder 4">
            <a:extLst>
              <a:ext uri="{FF2B5EF4-FFF2-40B4-BE49-F238E27FC236}">
                <a16:creationId xmlns:a16="http://schemas.microsoft.com/office/drawing/2014/main" id="{016148F3-BA25-EAB5-963F-A339C351F4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59E30C-F068-608A-89BE-1A345BDB224C}"/>
              </a:ext>
            </a:extLst>
          </p:cNvPr>
          <p:cNvSpPr>
            <a:spLocks noGrp="1"/>
          </p:cNvSpPr>
          <p:nvPr>
            <p:ph type="sldNum" sz="quarter" idx="12"/>
          </p:nvPr>
        </p:nvSpPr>
        <p:spPr/>
        <p:txBody>
          <a:bodyPr/>
          <a:lstStyle/>
          <a:p>
            <a:fld id="{A207536F-C46A-49D2-B740-ECA64DA0BE06}" type="slidenum">
              <a:rPr lang="en-GB" smtClean="0"/>
              <a:t>‹#›</a:t>
            </a:fld>
            <a:endParaRPr lang="en-GB"/>
          </a:p>
        </p:txBody>
      </p:sp>
    </p:spTree>
    <p:extLst>
      <p:ext uri="{BB962C8B-B14F-4D97-AF65-F5344CB8AC3E}">
        <p14:creationId xmlns:p14="http://schemas.microsoft.com/office/powerpoint/2010/main" val="8873842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1979253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5834357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432555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234284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4747440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5904916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1104939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9007232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2075454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103653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432EE-6441-23C1-5799-8393BFCDAEF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6DA43D5-971B-5E6F-A45C-237AEC12F7E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5C587C-B8FE-1FCF-20F7-2F0AF71D4068}"/>
              </a:ext>
            </a:extLst>
          </p:cNvPr>
          <p:cNvSpPr>
            <a:spLocks noGrp="1"/>
          </p:cNvSpPr>
          <p:nvPr>
            <p:ph type="dt" sz="half" idx="10"/>
          </p:nvPr>
        </p:nvSpPr>
        <p:spPr/>
        <p:txBody>
          <a:bodyPr/>
          <a:lstStyle/>
          <a:p>
            <a:fld id="{F88469C0-5CE7-4126-8BA4-1F41246CF025}" type="datetimeFigureOut">
              <a:rPr lang="en-GB" smtClean="0"/>
              <a:t>12/08/2026</a:t>
            </a:fld>
            <a:endParaRPr lang="en-GB"/>
          </a:p>
        </p:txBody>
      </p:sp>
      <p:sp>
        <p:nvSpPr>
          <p:cNvPr id="5" name="Footer Placeholder 4">
            <a:extLst>
              <a:ext uri="{FF2B5EF4-FFF2-40B4-BE49-F238E27FC236}">
                <a16:creationId xmlns:a16="http://schemas.microsoft.com/office/drawing/2014/main" id="{FB17E927-0CDD-1532-9F17-17C3612E0D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70357B-918C-6E7B-880C-5FB07E0E8ECF}"/>
              </a:ext>
            </a:extLst>
          </p:cNvPr>
          <p:cNvSpPr>
            <a:spLocks noGrp="1"/>
          </p:cNvSpPr>
          <p:nvPr>
            <p:ph type="sldNum" sz="quarter" idx="12"/>
          </p:nvPr>
        </p:nvSpPr>
        <p:spPr/>
        <p:txBody>
          <a:bodyPr/>
          <a:lstStyle/>
          <a:p>
            <a:fld id="{A207536F-C46A-49D2-B740-ECA64DA0BE06}" type="slidenum">
              <a:rPr lang="en-GB" smtClean="0"/>
              <a:t>‹#›</a:t>
            </a:fld>
            <a:endParaRPr lang="en-GB"/>
          </a:p>
        </p:txBody>
      </p:sp>
    </p:spTree>
    <p:extLst>
      <p:ext uri="{BB962C8B-B14F-4D97-AF65-F5344CB8AC3E}">
        <p14:creationId xmlns:p14="http://schemas.microsoft.com/office/powerpoint/2010/main" val="19531917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8159304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5701921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4758957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1055553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1497952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0985761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2093181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3473392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9102936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874218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8FDC2-7E83-86C3-FD96-F3B17A9D59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47F7017-9C66-DC93-B035-1CE12C2027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D877627-328F-C032-F48E-00ECF9141A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E70FAB7-B65D-E2A9-64B0-163EA769769B}"/>
              </a:ext>
            </a:extLst>
          </p:cNvPr>
          <p:cNvSpPr>
            <a:spLocks noGrp="1"/>
          </p:cNvSpPr>
          <p:nvPr>
            <p:ph type="dt" sz="half" idx="10"/>
          </p:nvPr>
        </p:nvSpPr>
        <p:spPr/>
        <p:txBody>
          <a:bodyPr/>
          <a:lstStyle/>
          <a:p>
            <a:fld id="{F88469C0-5CE7-4126-8BA4-1F41246CF025}" type="datetimeFigureOut">
              <a:rPr lang="en-GB" smtClean="0"/>
              <a:t>12/08/2026</a:t>
            </a:fld>
            <a:endParaRPr lang="en-GB"/>
          </a:p>
        </p:txBody>
      </p:sp>
      <p:sp>
        <p:nvSpPr>
          <p:cNvPr id="6" name="Footer Placeholder 5">
            <a:extLst>
              <a:ext uri="{FF2B5EF4-FFF2-40B4-BE49-F238E27FC236}">
                <a16:creationId xmlns:a16="http://schemas.microsoft.com/office/drawing/2014/main" id="{EF973EB7-36B0-A2B6-AE6E-714ED0853E8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05E4CCB-27C3-A762-E07C-8798B89D89C5}"/>
              </a:ext>
            </a:extLst>
          </p:cNvPr>
          <p:cNvSpPr>
            <a:spLocks noGrp="1"/>
          </p:cNvSpPr>
          <p:nvPr>
            <p:ph type="sldNum" sz="quarter" idx="12"/>
          </p:nvPr>
        </p:nvSpPr>
        <p:spPr/>
        <p:txBody>
          <a:bodyPr/>
          <a:lstStyle/>
          <a:p>
            <a:fld id="{A207536F-C46A-49D2-B740-ECA64DA0BE06}" type="slidenum">
              <a:rPr lang="en-GB" smtClean="0"/>
              <a:t>‹#›</a:t>
            </a:fld>
            <a:endParaRPr lang="en-GB"/>
          </a:p>
        </p:txBody>
      </p:sp>
    </p:spTree>
    <p:extLst>
      <p:ext uri="{BB962C8B-B14F-4D97-AF65-F5344CB8AC3E}">
        <p14:creationId xmlns:p14="http://schemas.microsoft.com/office/powerpoint/2010/main" val="3678344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74052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9894365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332873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23580420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6078600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8/12/2026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1383273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C78F8-738C-382C-ACD4-7C6EEF72D5A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2965D88-970A-3B3B-2E89-AC8488AC26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E0899E-B551-7A01-0A1B-43F3A21D76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D484CE-8E2C-C213-33CD-B1F5A3F61F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693B51-D1D0-F6A2-71C7-89FE81C78B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5FFE4C0-EB45-09EB-6C3F-D7AC951F2BF5}"/>
              </a:ext>
            </a:extLst>
          </p:cNvPr>
          <p:cNvSpPr>
            <a:spLocks noGrp="1"/>
          </p:cNvSpPr>
          <p:nvPr>
            <p:ph type="dt" sz="half" idx="10"/>
          </p:nvPr>
        </p:nvSpPr>
        <p:spPr/>
        <p:txBody>
          <a:bodyPr/>
          <a:lstStyle/>
          <a:p>
            <a:fld id="{F88469C0-5CE7-4126-8BA4-1F41246CF025}" type="datetimeFigureOut">
              <a:rPr lang="en-GB" smtClean="0"/>
              <a:t>12/08/2026</a:t>
            </a:fld>
            <a:endParaRPr lang="en-GB"/>
          </a:p>
        </p:txBody>
      </p:sp>
      <p:sp>
        <p:nvSpPr>
          <p:cNvPr id="8" name="Footer Placeholder 7">
            <a:extLst>
              <a:ext uri="{FF2B5EF4-FFF2-40B4-BE49-F238E27FC236}">
                <a16:creationId xmlns:a16="http://schemas.microsoft.com/office/drawing/2014/main" id="{07AEFADA-15C1-FFD8-7C5F-218C6F536D6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42BB5C9-E632-A163-E848-BC564DC461D8}"/>
              </a:ext>
            </a:extLst>
          </p:cNvPr>
          <p:cNvSpPr>
            <a:spLocks noGrp="1"/>
          </p:cNvSpPr>
          <p:nvPr>
            <p:ph type="sldNum" sz="quarter" idx="12"/>
          </p:nvPr>
        </p:nvSpPr>
        <p:spPr/>
        <p:txBody>
          <a:bodyPr/>
          <a:lstStyle/>
          <a:p>
            <a:fld id="{A207536F-C46A-49D2-B740-ECA64DA0BE06}" type="slidenum">
              <a:rPr lang="en-GB" smtClean="0"/>
              <a:t>‹#›</a:t>
            </a:fld>
            <a:endParaRPr lang="en-GB"/>
          </a:p>
        </p:txBody>
      </p:sp>
    </p:spTree>
    <p:extLst>
      <p:ext uri="{BB962C8B-B14F-4D97-AF65-F5344CB8AC3E}">
        <p14:creationId xmlns:p14="http://schemas.microsoft.com/office/powerpoint/2010/main" val="3226460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F15E2-B0F2-46D6-27D2-1686317B1E5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4D29852-D150-AA8D-FB5B-C63CA98A89CD}"/>
              </a:ext>
            </a:extLst>
          </p:cNvPr>
          <p:cNvSpPr>
            <a:spLocks noGrp="1"/>
          </p:cNvSpPr>
          <p:nvPr>
            <p:ph type="dt" sz="half" idx="10"/>
          </p:nvPr>
        </p:nvSpPr>
        <p:spPr/>
        <p:txBody>
          <a:bodyPr/>
          <a:lstStyle/>
          <a:p>
            <a:fld id="{F88469C0-5CE7-4126-8BA4-1F41246CF025}" type="datetimeFigureOut">
              <a:rPr lang="en-GB" smtClean="0"/>
              <a:t>12/08/2026</a:t>
            </a:fld>
            <a:endParaRPr lang="en-GB"/>
          </a:p>
        </p:txBody>
      </p:sp>
      <p:sp>
        <p:nvSpPr>
          <p:cNvPr id="4" name="Footer Placeholder 3">
            <a:extLst>
              <a:ext uri="{FF2B5EF4-FFF2-40B4-BE49-F238E27FC236}">
                <a16:creationId xmlns:a16="http://schemas.microsoft.com/office/drawing/2014/main" id="{009DA814-F6EA-A689-91AB-DE131EFEEC3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965D356-26E9-8BE9-E2F2-56BB6EEB9BD9}"/>
              </a:ext>
            </a:extLst>
          </p:cNvPr>
          <p:cNvSpPr>
            <a:spLocks noGrp="1"/>
          </p:cNvSpPr>
          <p:nvPr>
            <p:ph type="sldNum" sz="quarter" idx="12"/>
          </p:nvPr>
        </p:nvSpPr>
        <p:spPr/>
        <p:txBody>
          <a:bodyPr/>
          <a:lstStyle/>
          <a:p>
            <a:fld id="{A207536F-C46A-49D2-B740-ECA64DA0BE06}" type="slidenum">
              <a:rPr lang="en-GB" smtClean="0"/>
              <a:t>‹#›</a:t>
            </a:fld>
            <a:endParaRPr lang="en-GB"/>
          </a:p>
        </p:txBody>
      </p:sp>
    </p:spTree>
    <p:extLst>
      <p:ext uri="{BB962C8B-B14F-4D97-AF65-F5344CB8AC3E}">
        <p14:creationId xmlns:p14="http://schemas.microsoft.com/office/powerpoint/2010/main" val="656432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63FBA2-A52E-9D8D-F8EC-961AA21748C5}"/>
              </a:ext>
            </a:extLst>
          </p:cNvPr>
          <p:cNvSpPr>
            <a:spLocks noGrp="1"/>
          </p:cNvSpPr>
          <p:nvPr>
            <p:ph type="dt" sz="half" idx="10"/>
          </p:nvPr>
        </p:nvSpPr>
        <p:spPr/>
        <p:txBody>
          <a:bodyPr/>
          <a:lstStyle/>
          <a:p>
            <a:fld id="{F88469C0-5CE7-4126-8BA4-1F41246CF025}" type="datetimeFigureOut">
              <a:rPr lang="en-GB" smtClean="0"/>
              <a:t>12/08/2026</a:t>
            </a:fld>
            <a:endParaRPr lang="en-GB"/>
          </a:p>
        </p:txBody>
      </p:sp>
      <p:sp>
        <p:nvSpPr>
          <p:cNvPr id="3" name="Footer Placeholder 2">
            <a:extLst>
              <a:ext uri="{FF2B5EF4-FFF2-40B4-BE49-F238E27FC236}">
                <a16:creationId xmlns:a16="http://schemas.microsoft.com/office/drawing/2014/main" id="{73C0AB00-AB7A-8795-EA0A-63A42617D7A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DBC7784-A7E2-69A9-1155-512C8DCD15DA}"/>
              </a:ext>
            </a:extLst>
          </p:cNvPr>
          <p:cNvSpPr>
            <a:spLocks noGrp="1"/>
          </p:cNvSpPr>
          <p:nvPr>
            <p:ph type="sldNum" sz="quarter" idx="12"/>
          </p:nvPr>
        </p:nvSpPr>
        <p:spPr/>
        <p:txBody>
          <a:bodyPr/>
          <a:lstStyle/>
          <a:p>
            <a:fld id="{A207536F-C46A-49D2-B740-ECA64DA0BE06}" type="slidenum">
              <a:rPr lang="en-GB" smtClean="0"/>
              <a:t>‹#›</a:t>
            </a:fld>
            <a:endParaRPr lang="en-GB"/>
          </a:p>
        </p:txBody>
      </p:sp>
    </p:spTree>
    <p:extLst>
      <p:ext uri="{BB962C8B-B14F-4D97-AF65-F5344CB8AC3E}">
        <p14:creationId xmlns:p14="http://schemas.microsoft.com/office/powerpoint/2010/main" val="1451337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4C44D-E052-8C79-DE5C-C5F9180189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592CCF8-30D5-86CB-A8DC-34B2535236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3A3B40B-022C-0F89-A43F-EF1E71D91A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E96632-8B84-F5B2-F41F-A651981C0417}"/>
              </a:ext>
            </a:extLst>
          </p:cNvPr>
          <p:cNvSpPr>
            <a:spLocks noGrp="1"/>
          </p:cNvSpPr>
          <p:nvPr>
            <p:ph type="dt" sz="half" idx="10"/>
          </p:nvPr>
        </p:nvSpPr>
        <p:spPr/>
        <p:txBody>
          <a:bodyPr/>
          <a:lstStyle/>
          <a:p>
            <a:fld id="{F88469C0-5CE7-4126-8BA4-1F41246CF025}" type="datetimeFigureOut">
              <a:rPr lang="en-GB" smtClean="0"/>
              <a:t>12/08/2026</a:t>
            </a:fld>
            <a:endParaRPr lang="en-GB"/>
          </a:p>
        </p:txBody>
      </p:sp>
      <p:sp>
        <p:nvSpPr>
          <p:cNvPr id="6" name="Footer Placeholder 5">
            <a:extLst>
              <a:ext uri="{FF2B5EF4-FFF2-40B4-BE49-F238E27FC236}">
                <a16:creationId xmlns:a16="http://schemas.microsoft.com/office/drawing/2014/main" id="{7B7B2C27-927C-262E-B393-6B6FC75555B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2ADEF9-C9BA-A72F-D085-1DDD55EF78B0}"/>
              </a:ext>
            </a:extLst>
          </p:cNvPr>
          <p:cNvSpPr>
            <a:spLocks noGrp="1"/>
          </p:cNvSpPr>
          <p:nvPr>
            <p:ph type="sldNum" sz="quarter" idx="12"/>
          </p:nvPr>
        </p:nvSpPr>
        <p:spPr/>
        <p:txBody>
          <a:bodyPr/>
          <a:lstStyle/>
          <a:p>
            <a:fld id="{A207536F-C46A-49D2-B740-ECA64DA0BE06}" type="slidenum">
              <a:rPr lang="en-GB" smtClean="0"/>
              <a:t>‹#›</a:t>
            </a:fld>
            <a:endParaRPr lang="en-GB"/>
          </a:p>
        </p:txBody>
      </p:sp>
    </p:spTree>
    <p:extLst>
      <p:ext uri="{BB962C8B-B14F-4D97-AF65-F5344CB8AC3E}">
        <p14:creationId xmlns:p14="http://schemas.microsoft.com/office/powerpoint/2010/main" val="608876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3F952-5411-B98B-E3F7-1C9E0604DA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42CAB31-00AA-6A7D-0AA0-442E54D2EF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DD7FB56-A14E-92B8-786C-E451DF5683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DF0A1B-F95C-42D3-2396-41CDE26CB3CD}"/>
              </a:ext>
            </a:extLst>
          </p:cNvPr>
          <p:cNvSpPr>
            <a:spLocks noGrp="1"/>
          </p:cNvSpPr>
          <p:nvPr>
            <p:ph type="dt" sz="half" idx="10"/>
          </p:nvPr>
        </p:nvSpPr>
        <p:spPr/>
        <p:txBody>
          <a:bodyPr/>
          <a:lstStyle/>
          <a:p>
            <a:fld id="{F88469C0-5CE7-4126-8BA4-1F41246CF025}" type="datetimeFigureOut">
              <a:rPr lang="en-GB" smtClean="0"/>
              <a:t>12/08/2026</a:t>
            </a:fld>
            <a:endParaRPr lang="en-GB"/>
          </a:p>
        </p:txBody>
      </p:sp>
      <p:sp>
        <p:nvSpPr>
          <p:cNvPr id="6" name="Footer Placeholder 5">
            <a:extLst>
              <a:ext uri="{FF2B5EF4-FFF2-40B4-BE49-F238E27FC236}">
                <a16:creationId xmlns:a16="http://schemas.microsoft.com/office/drawing/2014/main" id="{B179F6B2-3A9D-FAF3-E710-A3134CBCC60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D9AE3DE-93FF-2F0D-6853-B935F8ABDA3F}"/>
              </a:ext>
            </a:extLst>
          </p:cNvPr>
          <p:cNvSpPr>
            <a:spLocks noGrp="1"/>
          </p:cNvSpPr>
          <p:nvPr>
            <p:ph type="sldNum" sz="quarter" idx="12"/>
          </p:nvPr>
        </p:nvSpPr>
        <p:spPr/>
        <p:txBody>
          <a:bodyPr/>
          <a:lstStyle/>
          <a:p>
            <a:fld id="{A207536F-C46A-49D2-B740-ECA64DA0BE06}" type="slidenum">
              <a:rPr lang="en-GB" smtClean="0"/>
              <a:t>‹#›</a:t>
            </a:fld>
            <a:endParaRPr lang="en-GB"/>
          </a:p>
        </p:txBody>
      </p:sp>
    </p:spTree>
    <p:extLst>
      <p:ext uri="{BB962C8B-B14F-4D97-AF65-F5344CB8AC3E}">
        <p14:creationId xmlns:p14="http://schemas.microsoft.com/office/powerpoint/2010/main" val="221423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B60022-F669-08E9-B25D-8AC5053ED7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D73048-2CAA-3418-919A-0188D6AFE9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6AD134-3197-C55B-541E-05C83CFEFD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88469C0-5CE7-4126-8BA4-1F41246CF025}" type="datetimeFigureOut">
              <a:rPr lang="en-GB" smtClean="0"/>
              <a:t>12/08/2026</a:t>
            </a:fld>
            <a:endParaRPr lang="en-GB"/>
          </a:p>
        </p:txBody>
      </p:sp>
      <p:sp>
        <p:nvSpPr>
          <p:cNvPr id="5" name="Footer Placeholder 4">
            <a:extLst>
              <a:ext uri="{FF2B5EF4-FFF2-40B4-BE49-F238E27FC236}">
                <a16:creationId xmlns:a16="http://schemas.microsoft.com/office/drawing/2014/main" id="{77B00C1B-D596-F69E-9E2A-5F3ED7F7D5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27B6A99-3A65-C930-4184-95E36EBFB1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207536F-C46A-49D2-B740-ECA64DA0BE06}" type="slidenum">
              <a:rPr lang="en-GB" smtClean="0"/>
              <a:t>‹#›</a:t>
            </a:fld>
            <a:endParaRPr lang="en-GB"/>
          </a:p>
        </p:txBody>
      </p:sp>
    </p:spTree>
    <p:extLst>
      <p:ext uri="{BB962C8B-B14F-4D97-AF65-F5344CB8AC3E}">
        <p14:creationId xmlns:p14="http://schemas.microsoft.com/office/powerpoint/2010/main" val="29905092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02AC24A9-CCB6-4F8D-B8DB-C2F3692CFA5A}" type="datetimeFigureOut">
              <a:rPr lang="en-US" smtClean="0"/>
              <a:t>8/12/2026</a:t>
            </a:fld>
            <a:endParaRPr lang="en-US" dirty="0"/>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B2DC25EE-239B-4C5F-AAD1-255A7D5F1EE2}" type="slidenum">
              <a:rPr lang="en-US" smtClean="0"/>
              <a:t>‹#›</a:t>
            </a:fld>
            <a:endParaRPr lang="en-US" dirty="0"/>
          </a:p>
        </p:txBody>
      </p:sp>
    </p:spTree>
    <p:extLst>
      <p:ext uri="{BB962C8B-B14F-4D97-AF65-F5344CB8AC3E}">
        <p14:creationId xmlns:p14="http://schemas.microsoft.com/office/powerpoint/2010/main" val="360231046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02AC24A9-CCB6-4F8D-B8DB-C2F3692CFA5A}" type="datetimeFigureOut">
              <a:rPr lang="en-US" smtClean="0"/>
              <a:t>8/12/2026</a:t>
            </a:fld>
            <a:endParaRPr lang="en-US" dirty="0"/>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B2DC25EE-239B-4C5F-AAD1-255A7D5F1EE2}" type="slidenum">
              <a:rPr lang="en-US" smtClean="0"/>
              <a:t>‹#›</a:t>
            </a:fld>
            <a:endParaRPr lang="en-US" dirty="0"/>
          </a:p>
        </p:txBody>
      </p:sp>
    </p:spTree>
    <p:extLst>
      <p:ext uri="{BB962C8B-B14F-4D97-AF65-F5344CB8AC3E}">
        <p14:creationId xmlns:p14="http://schemas.microsoft.com/office/powerpoint/2010/main" val="1384298355"/>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8.xm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jpeg"/><Relationship Id="rId1" Type="http://schemas.openxmlformats.org/officeDocument/2006/relationships/slideLayout" Target="../slideLayouts/slideLayout35.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4.png"/><Relationship Id="rId5" Type="http://schemas.microsoft.com/office/2007/relationships/hdphoto" Target="../media/hdphoto3.wdp"/><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4.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jpe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8.xml"/><Relationship Id="rId4" Type="http://schemas.openxmlformats.org/officeDocument/2006/relationships/image" Target="../media/image60.jpeg"/></Relationships>
</file>

<file path=ppt/slides/_rels/slide3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5.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45.xml.rels><?xml version="1.0" encoding="UTF-8" standalone="yes"?>
<Relationships xmlns="http://schemas.openxmlformats.org/package/2006/relationships"><Relationship Id="rId8" Type="http://schemas.microsoft.com/office/2007/relationships/diagramDrawing" Target="../diagrams/drawing3.xml"/><Relationship Id="rId3" Type="http://schemas.microsoft.com/office/2007/relationships/hdphoto" Target="../media/hdphoto4.wdp"/><Relationship Id="rId7" Type="http://schemas.openxmlformats.org/officeDocument/2006/relationships/diagramColors" Target="../diagrams/colors3.xml"/><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4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18.xml"/><Relationship Id="rId4" Type="http://schemas.openxmlformats.org/officeDocument/2006/relationships/image" Target="../media/image80.jpeg"/></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85.png"/><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35.xml"/><Relationship Id="rId4" Type="http://schemas.openxmlformats.org/officeDocument/2006/relationships/image" Target="../media/image87.png"/></Relationships>
</file>

<file path=ppt/slides/_rels/slide5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jpe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eg"/><Relationship Id="rId1" Type="http://schemas.openxmlformats.org/officeDocument/2006/relationships/slideLayout" Target="../slideLayouts/slideLayout7.xml"/><Relationship Id="rId4" Type="http://schemas.microsoft.com/office/2007/relationships/hdphoto" Target="../media/hdphoto5.wdp"/></Relationships>
</file>

<file path=ppt/slides/_rels/slide58.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jpe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81F5854-052D-D91C-D517-85E584D74C6F}"/>
              </a:ext>
            </a:extLst>
          </p:cNvPr>
          <p:cNvSpPr>
            <a:spLocks noGrp="1"/>
          </p:cNvSpPr>
          <p:nvPr>
            <p:ph type="ctrTitle"/>
          </p:nvPr>
        </p:nvSpPr>
        <p:spPr>
          <a:xfrm>
            <a:off x="643468" y="643467"/>
            <a:ext cx="4620584" cy="3146655"/>
          </a:xfrm>
        </p:spPr>
        <p:txBody>
          <a:bodyPr>
            <a:normAutofit/>
          </a:bodyPr>
          <a:lstStyle/>
          <a:p>
            <a:pPr algn="l"/>
            <a:r>
              <a:rPr lang="en-GB" sz="4400" b="1" dirty="0">
                <a:effectLst/>
                <a:latin typeface="Aptos" panose="020B0004020202020204" pitchFamily="34" charset="0"/>
                <a:ea typeface="Aptos" panose="020B0004020202020204" pitchFamily="34" charset="0"/>
                <a:cs typeface="Times New Roman" panose="02020603050405020304" pitchFamily="18" charset="0"/>
              </a:rPr>
              <a:t>How to Name your Monster:</a:t>
            </a:r>
            <a:br>
              <a:rPr lang="en-GB" sz="4400" b="1" dirty="0">
                <a:effectLst/>
                <a:latin typeface="Aptos" panose="020B0004020202020204" pitchFamily="34" charset="0"/>
                <a:ea typeface="Aptos" panose="020B0004020202020204" pitchFamily="34" charset="0"/>
                <a:cs typeface="Times New Roman" panose="02020603050405020304" pitchFamily="18" charset="0"/>
              </a:rPr>
            </a:br>
            <a:r>
              <a:rPr lang="en-GB" sz="4400" i="1" dirty="0">
                <a:effectLst/>
                <a:latin typeface="Aptos" panose="020B0004020202020204" pitchFamily="34" charset="0"/>
                <a:ea typeface="Aptos" panose="020B0004020202020204" pitchFamily="34" charset="0"/>
                <a:cs typeface="Times New Roman" panose="02020603050405020304" pitchFamily="18" charset="0"/>
              </a:rPr>
              <a:t>Neurodivergence and Mythical Hybrids</a:t>
            </a:r>
            <a:endParaRPr lang="en-GB" sz="4400" i="1" dirty="0"/>
          </a:p>
        </p:txBody>
      </p:sp>
      <p:sp>
        <p:nvSpPr>
          <p:cNvPr id="3" name="Subtitle 2">
            <a:extLst>
              <a:ext uri="{FF2B5EF4-FFF2-40B4-BE49-F238E27FC236}">
                <a16:creationId xmlns:a16="http://schemas.microsoft.com/office/drawing/2014/main" id="{BC092721-BBA0-E2BA-7203-EF0B7BBBE986}"/>
              </a:ext>
            </a:extLst>
          </p:cNvPr>
          <p:cNvSpPr>
            <a:spLocks noGrp="1"/>
          </p:cNvSpPr>
          <p:nvPr>
            <p:ph type="subTitle" idx="1"/>
          </p:nvPr>
        </p:nvSpPr>
        <p:spPr>
          <a:xfrm>
            <a:off x="643468" y="4160819"/>
            <a:ext cx="4620584" cy="2053713"/>
          </a:xfrm>
        </p:spPr>
        <p:txBody>
          <a:bodyPr>
            <a:noAutofit/>
          </a:bodyPr>
          <a:lstStyle/>
          <a:p>
            <a:pPr algn="l"/>
            <a:r>
              <a:rPr lang="en-GB" dirty="0"/>
              <a:t>Cora Beth Fraser</a:t>
            </a:r>
          </a:p>
          <a:p>
            <a:pPr algn="l"/>
            <a:r>
              <a:rPr lang="en-GB" dirty="0"/>
              <a:t>The Open University</a:t>
            </a:r>
          </a:p>
          <a:p>
            <a:pPr algn="l"/>
            <a:endParaRPr lang="en-GB" dirty="0"/>
          </a:p>
          <a:p>
            <a:pPr algn="l"/>
            <a:r>
              <a:rPr lang="en-GB" dirty="0"/>
              <a:t>CoraBeth.Fraser@open.ac.uk</a:t>
            </a:r>
          </a:p>
        </p:txBody>
      </p:sp>
      <p:pic>
        <p:nvPicPr>
          <p:cNvPr id="6" name="Picture 5" descr="The Quintessential Quintuplets Nino Nakano Desktop Wallpaper">
            <a:extLst>
              <a:ext uri="{FF2B5EF4-FFF2-40B4-BE49-F238E27FC236}">
                <a16:creationId xmlns:a16="http://schemas.microsoft.com/office/drawing/2014/main" id="{092BBC18-A399-C49E-296F-B3BAB5EC720D}"/>
              </a:ext>
            </a:extLst>
          </p:cNvPr>
          <p:cNvPicPr>
            <a:picLocks noChangeAspect="1"/>
          </p:cNvPicPr>
          <p:nvPr/>
        </p:nvPicPr>
        <p:blipFill>
          <a:blip r:embed="rId3"/>
          <a:srcRect l="35722" r="15588"/>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670277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C35A348-C5D6-4112-9FDD-93A493B01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68A666E-C3B8-EFC9-A37F-9521B30E9A59}"/>
              </a:ext>
            </a:extLst>
          </p:cNvPr>
          <p:cNvSpPr txBox="1"/>
          <p:nvPr/>
        </p:nvSpPr>
        <p:spPr>
          <a:xfrm>
            <a:off x="3119428" y="4591663"/>
            <a:ext cx="6143626" cy="1400400"/>
          </a:xfrm>
          <a:prstGeom prst="rect">
            <a:avLst/>
          </a:prstGeom>
        </p:spPr>
        <p:txBody>
          <a:bodyPr vert="horz" wrap="square" lIns="91440" tIns="45720" rIns="91440" bIns="45720" rtlCol="0" anchor="b">
            <a:normAutofit/>
          </a:bodyPr>
          <a:lstStyle/>
          <a:p>
            <a:pPr algn="ctr">
              <a:lnSpc>
                <a:spcPct val="90000"/>
              </a:lnSpc>
              <a:spcBef>
                <a:spcPct val="0"/>
              </a:spcBef>
              <a:spcAft>
                <a:spcPts val="600"/>
              </a:spcAft>
            </a:pPr>
            <a:r>
              <a:rPr lang="en-US" sz="5200" kern="1200" dirty="0">
                <a:solidFill>
                  <a:schemeClr val="bg1"/>
                </a:solidFill>
                <a:latin typeface="+mj-lt"/>
                <a:ea typeface="+mj-ea"/>
                <a:cs typeface="+mj-cs"/>
              </a:rPr>
              <a:t>The Danger of Names</a:t>
            </a:r>
          </a:p>
        </p:txBody>
      </p:sp>
      <p:pic>
        <p:nvPicPr>
          <p:cNvPr id="5" name="Picture 4">
            <a:extLst>
              <a:ext uri="{FF2B5EF4-FFF2-40B4-BE49-F238E27FC236}">
                <a16:creationId xmlns:a16="http://schemas.microsoft.com/office/drawing/2014/main" id="{6F6BF5C6-F0AE-B5B3-3894-F5D35B63D609}"/>
              </a:ext>
            </a:extLst>
          </p:cNvPr>
          <p:cNvPicPr>
            <a:picLocks noChangeAspect="1"/>
          </p:cNvPicPr>
          <p:nvPr/>
        </p:nvPicPr>
        <p:blipFill>
          <a:blip r:embed="rId2"/>
          <a:srcRect r="138" b="2"/>
          <a:stretch>
            <a:fillRect/>
          </a:stretch>
        </p:blipFill>
        <p:spPr>
          <a:xfrm>
            <a:off x="20" y="10"/>
            <a:ext cx="4000480" cy="4005933"/>
          </a:xfrm>
          <a:custGeom>
            <a:avLst/>
            <a:gdLst/>
            <a:ahLst/>
            <a:cxnLst/>
            <a:rect l="l" t="t" r="r" b="b"/>
            <a:pathLst>
              <a:path w="4000500" h="4005943">
                <a:moveTo>
                  <a:pt x="0" y="0"/>
                </a:moveTo>
                <a:lnTo>
                  <a:pt x="4000500" y="0"/>
                </a:lnTo>
                <a:lnTo>
                  <a:pt x="4000500" y="3936797"/>
                </a:lnTo>
                <a:lnTo>
                  <a:pt x="3316514" y="4005943"/>
                </a:lnTo>
                <a:lnTo>
                  <a:pt x="0" y="3964175"/>
                </a:lnTo>
                <a:close/>
              </a:path>
            </a:pathLst>
          </a:custGeom>
        </p:spPr>
      </p:pic>
      <p:pic>
        <p:nvPicPr>
          <p:cNvPr id="3" name="Picture 2">
            <a:extLst>
              <a:ext uri="{FF2B5EF4-FFF2-40B4-BE49-F238E27FC236}">
                <a16:creationId xmlns:a16="http://schemas.microsoft.com/office/drawing/2014/main" id="{ACD4F0CC-8EEE-362F-D570-9E3891638317}"/>
              </a:ext>
            </a:extLst>
          </p:cNvPr>
          <p:cNvPicPr>
            <a:picLocks noChangeAspect="1"/>
          </p:cNvPicPr>
          <p:nvPr/>
        </p:nvPicPr>
        <p:blipFill>
          <a:blip r:embed="rId3"/>
          <a:srcRect r="436" b="1"/>
          <a:stretch>
            <a:fillRect/>
          </a:stretch>
        </p:blipFill>
        <p:spPr>
          <a:xfrm>
            <a:off x="4191001" y="10"/>
            <a:ext cx="4000480" cy="3917529"/>
          </a:xfrm>
          <a:custGeom>
            <a:avLst/>
            <a:gdLst/>
            <a:ahLst/>
            <a:cxnLst/>
            <a:rect l="l" t="t" r="r" b="b"/>
            <a:pathLst>
              <a:path w="3809998" h="3917539">
                <a:moveTo>
                  <a:pt x="0" y="0"/>
                </a:moveTo>
                <a:lnTo>
                  <a:pt x="3809998" y="0"/>
                </a:lnTo>
                <a:lnTo>
                  <a:pt x="3809998" y="3909212"/>
                </a:lnTo>
                <a:lnTo>
                  <a:pt x="1781628" y="3737429"/>
                </a:lnTo>
                <a:lnTo>
                  <a:pt x="0" y="3917539"/>
                </a:lnTo>
                <a:close/>
              </a:path>
            </a:pathLst>
          </a:custGeom>
        </p:spPr>
      </p:pic>
      <p:pic>
        <p:nvPicPr>
          <p:cNvPr id="7" name="Picture 6" descr="North East Autism Society... - North East Autism Society">
            <a:extLst>
              <a:ext uri="{FF2B5EF4-FFF2-40B4-BE49-F238E27FC236}">
                <a16:creationId xmlns:a16="http://schemas.microsoft.com/office/drawing/2014/main" id="{B1A502C1-3E56-B6CB-786D-33B7C7AD41B4}"/>
              </a:ext>
            </a:extLst>
          </p:cNvPr>
          <p:cNvPicPr>
            <a:picLocks noChangeAspect="1"/>
          </p:cNvPicPr>
          <p:nvPr/>
        </p:nvPicPr>
        <p:blipFill>
          <a:blip r:embed="rId4"/>
          <a:srcRect l="4762" t="9212" r="4731" b="11620"/>
          <a:stretch>
            <a:fillRect/>
          </a:stretch>
        </p:blipFill>
        <p:spPr>
          <a:xfrm>
            <a:off x="8381982" y="10"/>
            <a:ext cx="3620832" cy="3959022"/>
          </a:xfrm>
          <a:custGeom>
            <a:avLst/>
            <a:gdLst/>
            <a:ahLst/>
            <a:cxnLst/>
            <a:rect l="l" t="t" r="r" b="b"/>
            <a:pathLst>
              <a:path w="4000500" h="3959032">
                <a:moveTo>
                  <a:pt x="0" y="0"/>
                </a:moveTo>
                <a:lnTo>
                  <a:pt x="4000500" y="0"/>
                </a:lnTo>
                <a:lnTo>
                  <a:pt x="4000500" y="3959032"/>
                </a:lnTo>
                <a:lnTo>
                  <a:pt x="9072" y="3926114"/>
                </a:lnTo>
                <a:lnTo>
                  <a:pt x="0" y="3925346"/>
                </a:lnTo>
                <a:close/>
              </a:path>
            </a:pathLst>
          </a:custGeom>
        </p:spPr>
      </p:pic>
      <p:grpSp>
        <p:nvGrpSpPr>
          <p:cNvPr id="14" name="Group 13">
            <a:extLst>
              <a:ext uri="{FF2B5EF4-FFF2-40B4-BE49-F238E27FC236}">
                <a16:creationId xmlns:a16="http://schemas.microsoft.com/office/drawing/2014/main" id="{AC0B7807-0C83-4963-821A-69B172722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15" name="Freeform: Shape 14">
              <a:extLst>
                <a:ext uri="{FF2B5EF4-FFF2-40B4-BE49-F238E27FC236}">
                  <a16:creationId xmlns:a16="http://schemas.microsoft.com/office/drawing/2014/main" id="{BB027EC7-3252-48A2-A7A4-1741F72E4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EBC51E4-7477-4290-BBD0-18AD942C36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5">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225284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4872C-F5EA-2603-4823-1F0481922832}"/>
            </a:ext>
          </a:extLst>
        </p:cNvPr>
        <p:cNvGrpSpPr/>
        <p:nvPr/>
      </p:nvGrpSpPr>
      <p:grpSpPr>
        <a:xfrm>
          <a:off x="0" y="0"/>
          <a:ext cx="0" cy="0"/>
          <a:chOff x="0" y="0"/>
          <a:chExt cx="0" cy="0"/>
        </a:xfrm>
      </p:grpSpPr>
      <p:pic>
        <p:nvPicPr>
          <p:cNvPr id="3" name="Picture 2" descr="Blue Cookie Monster holding cookies">
            <a:extLst>
              <a:ext uri="{FF2B5EF4-FFF2-40B4-BE49-F238E27FC236}">
                <a16:creationId xmlns:a16="http://schemas.microsoft.com/office/drawing/2014/main" id="{FA9960F4-819F-EAF6-237C-2C5878D84258}"/>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rcRect l="8934" r="22417" b="30643"/>
          <a:stretch>
            <a:fillRect/>
          </a:stretch>
        </p:blipFill>
        <p:spPr>
          <a:xfrm>
            <a:off x="0" y="-77376"/>
            <a:ext cx="12192000" cy="6935376"/>
          </a:xfrm>
          <a:prstGeom prst="rect">
            <a:avLst/>
          </a:prstGeom>
        </p:spPr>
      </p:pic>
      <p:sp>
        <p:nvSpPr>
          <p:cNvPr id="22" name="Rectangle 21">
            <a:extLst>
              <a:ext uri="{FF2B5EF4-FFF2-40B4-BE49-F238E27FC236}">
                <a16:creationId xmlns:a16="http://schemas.microsoft.com/office/drawing/2014/main" id="{F46EF5EB-FD96-A8AC-35DE-5A4B7BE7B9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6A91BD-9D38-1BB5-E97B-E023A386A8D3}"/>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rPr>
              <a:t>Monsters and Monster-names</a:t>
            </a:r>
          </a:p>
        </p:txBody>
      </p:sp>
      <p:cxnSp>
        <p:nvCxnSpPr>
          <p:cNvPr id="24" name="Straight Connector 23">
            <a:extLst>
              <a:ext uri="{FF2B5EF4-FFF2-40B4-BE49-F238E27FC236}">
                <a16:creationId xmlns:a16="http://schemas.microsoft.com/office/drawing/2014/main" id="{C19C8D17-BCEA-C0B3-62C6-35E97C291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F915DE2-15E2-5D75-DC22-79F582CA19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8723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5A47419-F83B-19E0-E38F-699D68DCF74B}"/>
              </a:ext>
            </a:extLst>
          </p:cNvPr>
          <p:cNvSpPr txBox="1"/>
          <p:nvPr/>
        </p:nvSpPr>
        <p:spPr>
          <a:xfrm>
            <a:off x="861791" y="835383"/>
            <a:ext cx="3382832" cy="3499549"/>
          </a:xfrm>
          <a:prstGeom prst="rect">
            <a:avLst/>
          </a:prstGeom>
        </p:spPr>
        <p:txBody>
          <a:bodyPr vert="horz" lIns="91440" tIns="45720" rIns="91440" bIns="45720" rtlCol="0" anchor="b">
            <a:normAutofit/>
          </a:bodyPr>
          <a:lstStyle/>
          <a:p>
            <a:pPr defTabSz="457200">
              <a:spcBef>
                <a:spcPct val="0"/>
              </a:spcBef>
              <a:spcAft>
                <a:spcPts val="600"/>
              </a:spcAft>
            </a:pPr>
            <a:r>
              <a:rPr lang="en-US" sz="39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Monsters exist in stories,</a:t>
            </a:r>
          </a:p>
          <a:p>
            <a:pPr defTabSz="457200">
              <a:spcBef>
                <a:spcPct val="0"/>
              </a:spcBef>
              <a:spcAft>
                <a:spcPts val="600"/>
              </a:spcAft>
            </a:pPr>
            <a:r>
              <a:rPr lang="en-US" sz="39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rPr>
              <a:t>and monsters are created by stories.</a:t>
            </a:r>
          </a:p>
        </p:txBody>
      </p:sp>
      <p:pic>
        <p:nvPicPr>
          <p:cNvPr id="13" name="Picture 12">
            <a:extLst>
              <a:ext uri="{FF2B5EF4-FFF2-40B4-BE49-F238E27FC236}">
                <a16:creationId xmlns:a16="http://schemas.microsoft.com/office/drawing/2014/main" id="{08187575-5CB4-477B-AA47-020C6D2A786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964" r="2807" b="1446"/>
          <a:stretch/>
        </p:blipFill>
        <p:spPr>
          <a:xfrm>
            <a:off x="4552950" y="1"/>
            <a:ext cx="7639050" cy="6858000"/>
          </a:xfrm>
          <a:prstGeom prst="rect">
            <a:avLst/>
          </a:prstGeom>
        </p:spPr>
      </p:pic>
      <p:pic>
        <p:nvPicPr>
          <p:cNvPr id="15" name="Picture 14">
            <a:extLst>
              <a:ext uri="{FF2B5EF4-FFF2-40B4-BE49-F238E27FC236}">
                <a16:creationId xmlns:a16="http://schemas.microsoft.com/office/drawing/2014/main" id="{EE585F70-7C5D-424E-A182-39507AF48A0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964" r="2807" b="1446"/>
          <a:stretch/>
        </p:blipFill>
        <p:spPr>
          <a:xfrm>
            <a:off x="7501468" y="1"/>
            <a:ext cx="4690532" cy="6858000"/>
          </a:xfrm>
          <a:prstGeom prst="rect">
            <a:avLst/>
          </a:prstGeom>
        </p:spPr>
      </p:pic>
      <p:pic>
        <p:nvPicPr>
          <p:cNvPr id="3" name="Picture 2">
            <a:extLst>
              <a:ext uri="{FF2B5EF4-FFF2-40B4-BE49-F238E27FC236}">
                <a16:creationId xmlns:a16="http://schemas.microsoft.com/office/drawing/2014/main" id="{38B3671A-6A17-5B4E-21A1-75BD1F989994}"/>
              </a:ext>
            </a:extLst>
          </p:cNvPr>
          <p:cNvPicPr>
            <a:picLocks noChangeAspect="1"/>
          </p:cNvPicPr>
          <p:nvPr/>
        </p:nvPicPr>
        <p:blipFill>
          <a:blip r:embed="rId4"/>
          <a:srcRect l="17790" r="8020"/>
          <a:stretch>
            <a:fillRect/>
          </a:stretch>
        </p:blipFill>
        <p:spPr>
          <a:xfrm>
            <a:off x="4654297" y="10"/>
            <a:ext cx="7537704" cy="6857990"/>
          </a:xfrm>
          <a:prstGeom prst="rect">
            <a:avLst/>
          </a:prstGeom>
        </p:spPr>
      </p:pic>
    </p:spTree>
    <p:extLst>
      <p:ext uri="{BB962C8B-B14F-4D97-AF65-F5344CB8AC3E}">
        <p14:creationId xmlns:p14="http://schemas.microsoft.com/office/powerpoint/2010/main" val="2193476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late 72: Scylla et Minos (Scylla and Minos) | Spencer Museum of Art">
            <a:extLst>
              <a:ext uri="{FF2B5EF4-FFF2-40B4-BE49-F238E27FC236}">
                <a16:creationId xmlns:a16="http://schemas.microsoft.com/office/drawing/2014/main" id="{55FBE4E7-5059-488E-320B-BC58318CA49B}"/>
              </a:ext>
            </a:extLst>
          </p:cNvPr>
          <p:cNvPicPr>
            <a:picLocks noChangeAspect="1"/>
          </p:cNvPicPr>
          <p:nvPr/>
        </p:nvPicPr>
        <p:blipFill>
          <a:blip r:embed="rId2">
            <a:alphaModFix amt="50000"/>
          </a:blip>
          <a:srcRect l="1" t="6943" r="-625" b="4864"/>
          <a:stretch>
            <a:fillRect/>
          </a:stretch>
        </p:blipFill>
        <p:spPr>
          <a:xfrm>
            <a:off x="-76200" y="0"/>
            <a:ext cx="12430760" cy="6839744"/>
          </a:xfrm>
          <a:prstGeom prst="rect">
            <a:avLst/>
          </a:prstGeom>
        </p:spPr>
      </p:pic>
      <p:sp>
        <p:nvSpPr>
          <p:cNvPr id="2" name="Title 1">
            <a:extLst>
              <a:ext uri="{FF2B5EF4-FFF2-40B4-BE49-F238E27FC236}">
                <a16:creationId xmlns:a16="http://schemas.microsoft.com/office/drawing/2014/main" id="{0915F30C-85FA-180B-29F0-0C3782863FA7}"/>
              </a:ext>
            </a:extLst>
          </p:cNvPr>
          <p:cNvSpPr>
            <a:spLocks noGrp="1"/>
          </p:cNvSpPr>
          <p:nvPr>
            <p:ph type="title"/>
          </p:nvPr>
        </p:nvSpPr>
        <p:spPr>
          <a:xfrm>
            <a:off x="1676400" y="5514181"/>
            <a:ext cx="10109200" cy="1325563"/>
          </a:xfrm>
        </p:spPr>
        <p:txBody>
          <a:bodyPr>
            <a:normAutofit/>
          </a:bodyPr>
          <a:lstStyle/>
          <a:p>
            <a:pPr algn="r"/>
            <a:r>
              <a:rPr lang="en-GB" sz="2800" dirty="0"/>
              <a:t>Ovid, </a:t>
            </a:r>
            <a:r>
              <a:rPr lang="en-GB" sz="2800" i="1" dirty="0"/>
              <a:t>Metamorphoses </a:t>
            </a:r>
            <a:r>
              <a:rPr lang="en-GB" sz="2800" dirty="0"/>
              <a:t>Book 8 lines 97-100</a:t>
            </a:r>
          </a:p>
        </p:txBody>
      </p:sp>
      <p:sp>
        <p:nvSpPr>
          <p:cNvPr id="3" name="Content Placeholder 2">
            <a:extLst>
              <a:ext uri="{FF2B5EF4-FFF2-40B4-BE49-F238E27FC236}">
                <a16:creationId xmlns:a16="http://schemas.microsoft.com/office/drawing/2014/main" id="{12DC5148-B02C-74EA-7F91-9C9B1B33BE39}"/>
              </a:ext>
            </a:extLst>
          </p:cNvPr>
          <p:cNvSpPr>
            <a:spLocks noGrp="1"/>
          </p:cNvSpPr>
          <p:nvPr>
            <p:ph sz="half" idx="1"/>
          </p:nvPr>
        </p:nvSpPr>
        <p:spPr/>
        <p:txBody>
          <a:bodyPr/>
          <a:lstStyle/>
          <a:p>
            <a:pPr marL="0" indent="0">
              <a:buNone/>
            </a:pPr>
            <a:r>
              <a:rPr lang="en-GB" i="1" dirty="0"/>
              <a:t>“Di </a:t>
            </a:r>
            <a:r>
              <a:rPr lang="en-GB" i="1" dirty="0" err="1"/>
              <a:t>te</a:t>
            </a:r>
            <a:r>
              <a:rPr lang="en-GB" i="1" dirty="0"/>
              <a:t> </a:t>
            </a:r>
            <a:r>
              <a:rPr lang="en-GB" i="1" dirty="0" err="1"/>
              <a:t>summoveant</a:t>
            </a:r>
            <a:r>
              <a:rPr lang="en-GB" i="1" dirty="0"/>
              <a:t>, o </a:t>
            </a:r>
            <a:r>
              <a:rPr lang="en-GB" i="1" dirty="0" err="1"/>
              <a:t>nostri</a:t>
            </a:r>
            <a:r>
              <a:rPr lang="en-GB" i="1" dirty="0"/>
              <a:t> </a:t>
            </a:r>
            <a:r>
              <a:rPr lang="en-GB" i="1" dirty="0" err="1"/>
              <a:t>infamia</a:t>
            </a:r>
            <a:r>
              <a:rPr lang="en-GB" i="1" dirty="0"/>
              <a:t> </a:t>
            </a:r>
            <a:r>
              <a:rPr lang="en-GB" i="1" dirty="0" err="1"/>
              <a:t>saecli</a:t>
            </a:r>
            <a:r>
              <a:rPr lang="en-GB" i="1" dirty="0"/>
              <a:t>,</a:t>
            </a:r>
            <a:endParaRPr lang="en-GB" dirty="0"/>
          </a:p>
          <a:p>
            <a:pPr marL="0" indent="0">
              <a:buNone/>
            </a:pPr>
            <a:r>
              <a:rPr lang="en-GB" i="1" dirty="0" err="1"/>
              <a:t>orbe</a:t>
            </a:r>
            <a:r>
              <a:rPr lang="en-GB" i="1" dirty="0"/>
              <a:t> </a:t>
            </a:r>
            <a:r>
              <a:rPr lang="en-GB" i="1" dirty="0" err="1"/>
              <a:t>suo</a:t>
            </a:r>
            <a:r>
              <a:rPr lang="en-GB" i="1" dirty="0"/>
              <a:t>, </a:t>
            </a:r>
            <a:r>
              <a:rPr lang="en-GB" i="1" dirty="0" err="1"/>
              <a:t>tellusque</a:t>
            </a:r>
            <a:r>
              <a:rPr lang="en-GB" i="1" dirty="0"/>
              <a:t> </a:t>
            </a:r>
            <a:r>
              <a:rPr lang="en-GB" i="1" dirty="0" err="1"/>
              <a:t>tibi</a:t>
            </a:r>
            <a:r>
              <a:rPr lang="en-GB" i="1" dirty="0"/>
              <a:t> </a:t>
            </a:r>
            <a:r>
              <a:rPr lang="en-GB" i="1" dirty="0" err="1"/>
              <a:t>pontusque</a:t>
            </a:r>
            <a:r>
              <a:rPr lang="en-GB" i="1" dirty="0"/>
              <a:t> </a:t>
            </a:r>
            <a:r>
              <a:rPr lang="en-GB" i="1" dirty="0" err="1"/>
              <a:t>negetur</a:t>
            </a:r>
            <a:r>
              <a:rPr lang="en-GB" i="1" dirty="0"/>
              <a:t>.</a:t>
            </a:r>
            <a:endParaRPr lang="en-GB" dirty="0"/>
          </a:p>
          <a:p>
            <a:pPr marL="0" indent="0">
              <a:buNone/>
            </a:pPr>
            <a:r>
              <a:rPr lang="en-GB" i="1" dirty="0" err="1"/>
              <a:t>Certe</a:t>
            </a:r>
            <a:r>
              <a:rPr lang="en-GB" i="1" dirty="0"/>
              <a:t> ego non </a:t>
            </a:r>
            <a:r>
              <a:rPr lang="en-GB" i="1" dirty="0" err="1"/>
              <a:t>patiar</a:t>
            </a:r>
            <a:r>
              <a:rPr lang="en-GB" i="1" dirty="0"/>
              <a:t> Iovis incunabula, Creten,</a:t>
            </a:r>
            <a:endParaRPr lang="en-GB" dirty="0"/>
          </a:p>
          <a:p>
            <a:pPr marL="0" indent="0">
              <a:buNone/>
            </a:pPr>
            <a:r>
              <a:rPr lang="en-GB" i="1" dirty="0"/>
              <a:t>qui meus est </a:t>
            </a:r>
            <a:r>
              <a:rPr lang="en-GB" i="1" dirty="0" err="1"/>
              <a:t>orbis</a:t>
            </a:r>
            <a:r>
              <a:rPr lang="en-GB" i="1" dirty="0"/>
              <a:t>, tantum </a:t>
            </a:r>
            <a:r>
              <a:rPr lang="en-GB" i="1" dirty="0" err="1"/>
              <a:t>contingere</a:t>
            </a:r>
            <a:r>
              <a:rPr lang="en-GB" i="1" dirty="0"/>
              <a:t> </a:t>
            </a:r>
            <a:r>
              <a:rPr lang="en-GB" i="1" dirty="0" err="1"/>
              <a:t>monstrum</a:t>
            </a:r>
            <a:r>
              <a:rPr lang="en-GB" i="1" dirty="0"/>
              <a:t>.”</a:t>
            </a:r>
            <a:endParaRPr lang="en-GB" dirty="0"/>
          </a:p>
          <a:p>
            <a:endParaRPr lang="en-GB" dirty="0"/>
          </a:p>
        </p:txBody>
      </p:sp>
      <p:sp>
        <p:nvSpPr>
          <p:cNvPr id="4" name="Content Placeholder 3">
            <a:extLst>
              <a:ext uri="{FF2B5EF4-FFF2-40B4-BE49-F238E27FC236}">
                <a16:creationId xmlns:a16="http://schemas.microsoft.com/office/drawing/2014/main" id="{77EA3F60-B643-3971-DAA3-6D96BE362FE7}"/>
              </a:ext>
            </a:extLst>
          </p:cNvPr>
          <p:cNvSpPr>
            <a:spLocks noGrp="1"/>
          </p:cNvSpPr>
          <p:nvPr>
            <p:ph sz="half" idx="2"/>
          </p:nvPr>
        </p:nvSpPr>
        <p:spPr/>
        <p:txBody>
          <a:bodyPr/>
          <a:lstStyle/>
          <a:p>
            <a:pPr marL="0" indent="0">
              <a:buNone/>
            </a:pPr>
            <a:r>
              <a:rPr lang="en-GB" dirty="0"/>
              <a:t>“May the gods banish you, O abomination of our time,</a:t>
            </a:r>
          </a:p>
          <a:p>
            <a:pPr marL="0" indent="0">
              <a:buNone/>
            </a:pPr>
            <a:r>
              <a:rPr lang="en-GB" dirty="0"/>
              <a:t>from their world, and may earth and sea be denied to you!</a:t>
            </a:r>
          </a:p>
          <a:p>
            <a:pPr marL="0" indent="0">
              <a:buNone/>
            </a:pPr>
            <a:r>
              <a:rPr lang="en-GB" dirty="0"/>
              <a:t>Certainly I cannot allow so great a monster to touch Crete,</a:t>
            </a:r>
          </a:p>
          <a:p>
            <a:pPr marL="0" indent="0">
              <a:buNone/>
            </a:pPr>
            <a:r>
              <a:rPr lang="en-GB" dirty="0"/>
              <a:t>The birthplace of Jove, which is my world.” </a:t>
            </a:r>
          </a:p>
        </p:txBody>
      </p:sp>
      <p:sp>
        <p:nvSpPr>
          <p:cNvPr id="6" name="TextBox 5">
            <a:extLst>
              <a:ext uri="{FF2B5EF4-FFF2-40B4-BE49-F238E27FC236}">
                <a16:creationId xmlns:a16="http://schemas.microsoft.com/office/drawing/2014/main" id="{B17FC7E5-C67C-9CBF-B8BA-16FF406D4B83}"/>
              </a:ext>
            </a:extLst>
          </p:cNvPr>
          <p:cNvSpPr txBox="1"/>
          <p:nvPr/>
        </p:nvSpPr>
        <p:spPr>
          <a:xfrm>
            <a:off x="3103880" y="497314"/>
            <a:ext cx="7254240" cy="830997"/>
          </a:xfrm>
          <a:prstGeom prst="rect">
            <a:avLst/>
          </a:prstGeom>
          <a:noFill/>
        </p:spPr>
        <p:txBody>
          <a:bodyPr wrap="square" rtlCol="0">
            <a:spAutoFit/>
          </a:bodyPr>
          <a:lstStyle/>
          <a:p>
            <a:r>
              <a:rPr lang="en-GB" sz="4800" dirty="0"/>
              <a:t>Minos Makes a Monster</a:t>
            </a:r>
          </a:p>
        </p:txBody>
      </p:sp>
    </p:spTree>
    <p:extLst>
      <p:ext uri="{BB962C8B-B14F-4D97-AF65-F5344CB8AC3E}">
        <p14:creationId xmlns:p14="http://schemas.microsoft.com/office/powerpoint/2010/main" val="2882500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190C402-7946-4A9F-8D95-6B92D36B14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3795" y="965196"/>
            <a:ext cx="5977393" cy="4781641"/>
          </a:xfrm>
          <a:prstGeom prst="rect">
            <a:avLst/>
          </a:prstGeom>
          <a:noFill/>
          <a:ln w="190500">
            <a:solidFill>
              <a:schemeClr val="tx1">
                <a:alpha val="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sto MT" panose="02040603050505030304"/>
              <a:ea typeface="+mn-ea"/>
              <a:cs typeface="+mn-cs"/>
            </a:endParaRPr>
          </a:p>
        </p:txBody>
      </p:sp>
      <p:sp>
        <p:nvSpPr>
          <p:cNvPr id="14" name="Rectangle 13">
            <a:extLst>
              <a:ext uri="{FF2B5EF4-FFF2-40B4-BE49-F238E27FC236}">
                <a16:creationId xmlns:a16="http://schemas.microsoft.com/office/drawing/2014/main" id="{C76F089D-1F75-40A9-BDBD-C648FE8E1D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3795" y="965196"/>
            <a:ext cx="5977393" cy="47816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sto MT" panose="02040603050505030304"/>
              <a:ea typeface="+mn-ea"/>
              <a:cs typeface="+mn-cs"/>
            </a:endParaRPr>
          </a:p>
        </p:txBody>
      </p:sp>
      <p:pic>
        <p:nvPicPr>
          <p:cNvPr id="4" name="Picture 3">
            <a:extLst>
              <a:ext uri="{FF2B5EF4-FFF2-40B4-BE49-F238E27FC236}">
                <a16:creationId xmlns:a16="http://schemas.microsoft.com/office/drawing/2014/main" id="{BA573419-8B56-4AD8-8FFF-24E476D05495}"/>
              </a:ext>
            </a:extLst>
          </p:cNvPr>
          <p:cNvPicPr>
            <a:picLocks noChangeAspect="1"/>
          </p:cNvPicPr>
          <p:nvPr/>
        </p:nvPicPr>
        <p:blipFill>
          <a:blip r:embed="rId3"/>
          <a:stretch>
            <a:fillRect/>
          </a:stretch>
        </p:blipFill>
        <p:spPr>
          <a:xfrm>
            <a:off x="1339598" y="2324452"/>
            <a:ext cx="5125787" cy="2063129"/>
          </a:xfrm>
          <a:prstGeom prst="rect">
            <a:avLst/>
          </a:prstGeom>
        </p:spPr>
      </p:pic>
      <p:sp>
        <p:nvSpPr>
          <p:cNvPr id="16" name="Rectangle 15">
            <a:extLst>
              <a:ext uri="{FF2B5EF4-FFF2-40B4-BE49-F238E27FC236}">
                <a16:creationId xmlns:a16="http://schemas.microsoft.com/office/drawing/2014/main" id="{4BE445C2-04F8-460F-8381-01C45E6604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965196"/>
            <a:ext cx="3732901" cy="4781641"/>
          </a:xfrm>
          <a:prstGeom prst="rect">
            <a:avLst/>
          </a:prstGeom>
          <a:noFill/>
          <a:ln w="190500">
            <a:solidFill>
              <a:schemeClr val="tx1">
                <a:alpha val="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sto MT" panose="02040603050505030304"/>
              <a:ea typeface="+mn-ea"/>
              <a:cs typeface="+mn-cs"/>
            </a:endParaRPr>
          </a:p>
        </p:txBody>
      </p:sp>
      <p:sp>
        <p:nvSpPr>
          <p:cNvPr id="18" name="Rectangle 17">
            <a:extLst>
              <a:ext uri="{FF2B5EF4-FFF2-40B4-BE49-F238E27FC236}">
                <a16:creationId xmlns:a16="http://schemas.microsoft.com/office/drawing/2014/main" id="{5DEBFFF1-E747-4580-BF30-AA81B948B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965195"/>
            <a:ext cx="3732901" cy="478164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sto MT" panose="02040603050505030304"/>
              <a:ea typeface="+mn-ea"/>
              <a:cs typeface="+mn-cs"/>
            </a:endParaRPr>
          </a:p>
        </p:txBody>
      </p:sp>
      <p:pic>
        <p:nvPicPr>
          <p:cNvPr id="2" name="Picture 1">
            <a:extLst>
              <a:ext uri="{FF2B5EF4-FFF2-40B4-BE49-F238E27FC236}">
                <a16:creationId xmlns:a16="http://schemas.microsoft.com/office/drawing/2014/main" id="{905B99ED-DE03-4B5B-85A9-BC0719EB522D}"/>
              </a:ext>
            </a:extLst>
          </p:cNvPr>
          <p:cNvPicPr>
            <a:picLocks noChangeAspect="1"/>
          </p:cNvPicPr>
          <p:nvPr/>
        </p:nvPicPr>
        <p:blipFill>
          <a:blip r:embed="rId4"/>
          <a:stretch>
            <a:fillRect/>
          </a:stretch>
        </p:blipFill>
        <p:spPr>
          <a:xfrm>
            <a:off x="8126394" y="1438360"/>
            <a:ext cx="2560072" cy="3835314"/>
          </a:xfrm>
          <a:prstGeom prst="rect">
            <a:avLst/>
          </a:prstGeom>
        </p:spPr>
      </p:pic>
    </p:spTree>
    <p:extLst>
      <p:ext uri="{BB962C8B-B14F-4D97-AF65-F5344CB8AC3E}">
        <p14:creationId xmlns:p14="http://schemas.microsoft.com/office/powerpoint/2010/main" val="2973133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0D984-67B8-F9FB-711A-380AD303FB0F}"/>
            </a:ext>
          </a:extLst>
        </p:cNvPr>
        <p:cNvGrpSpPr/>
        <p:nvPr/>
      </p:nvGrpSpPr>
      <p:grpSpPr>
        <a:xfrm>
          <a:off x="0" y="0"/>
          <a:ext cx="0" cy="0"/>
          <a:chOff x="0" y="0"/>
          <a:chExt cx="0" cy="0"/>
        </a:xfrm>
      </p:grpSpPr>
      <p:pic>
        <p:nvPicPr>
          <p:cNvPr id="4" name="Picture 3" descr="Monster Inc Whole Movie">
            <a:extLst>
              <a:ext uri="{FF2B5EF4-FFF2-40B4-BE49-F238E27FC236}">
                <a16:creationId xmlns:a16="http://schemas.microsoft.com/office/drawing/2014/main" id="{19CF3819-746F-3EC5-54A3-BDED8E2FAAF2}"/>
              </a:ext>
            </a:extLst>
          </p:cNvPr>
          <p:cNvPicPr>
            <a:picLocks noChangeAspect="1"/>
          </p:cNvPicPr>
          <p:nvPr/>
        </p:nvPicPr>
        <p:blipFill>
          <a:blip r:embed="rId3"/>
          <a:srcRect l="4000"/>
          <a:stretch>
            <a:fillRect/>
          </a:stretch>
        </p:blipFill>
        <p:spPr>
          <a:xfrm>
            <a:off x="20" y="10"/>
            <a:ext cx="12191980" cy="6857990"/>
          </a:xfrm>
          <a:prstGeom prst="rect">
            <a:avLst/>
          </a:prstGeom>
        </p:spPr>
      </p:pic>
      <p:sp>
        <p:nvSpPr>
          <p:cNvPr id="22" name="Rectangle 21">
            <a:extLst>
              <a:ext uri="{FF2B5EF4-FFF2-40B4-BE49-F238E27FC236}">
                <a16:creationId xmlns:a16="http://schemas.microsoft.com/office/drawing/2014/main" id="{884A84B4-59D1-8C1E-1770-179BE51B8D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193DA9-6B47-B152-2700-5A8ABDB36F18}"/>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a:solidFill>
                  <a:schemeClr val="tx1">
                    <a:lumMod val="85000"/>
                    <a:lumOff val="15000"/>
                  </a:schemeClr>
                </a:solidFill>
              </a:rPr>
              <a:t>Monsters depend on your perspective</a:t>
            </a:r>
          </a:p>
        </p:txBody>
      </p:sp>
      <p:cxnSp>
        <p:nvCxnSpPr>
          <p:cNvPr id="24" name="Straight Connector 23">
            <a:extLst>
              <a:ext uri="{FF2B5EF4-FFF2-40B4-BE49-F238E27FC236}">
                <a16:creationId xmlns:a16="http://schemas.microsoft.com/office/drawing/2014/main" id="{D0769BE6-E737-CFDB-721A-D597A0476CE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8146A160-B729-79CF-D6C0-CB13B830105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2174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113" name="Rectangle 4112">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3408023-7F1D-AF9F-A70A-7431BAB0B12A}"/>
              </a:ext>
            </a:extLst>
          </p:cNvPr>
          <p:cNvSpPr>
            <a:spLocks noGrp="1"/>
          </p:cNvSpPr>
          <p:nvPr>
            <p:ph type="title"/>
          </p:nvPr>
        </p:nvSpPr>
        <p:spPr>
          <a:xfrm>
            <a:off x="5627077" y="548464"/>
            <a:ext cx="5725197" cy="1675623"/>
          </a:xfrm>
        </p:spPr>
        <p:txBody>
          <a:bodyPr anchor="b">
            <a:normAutofit/>
          </a:bodyPr>
          <a:lstStyle/>
          <a:p>
            <a:r>
              <a:rPr lang="en-GB" sz="4000" dirty="0"/>
              <a:t>The limits of normal</a:t>
            </a:r>
          </a:p>
        </p:txBody>
      </p:sp>
      <p:pic>
        <p:nvPicPr>
          <p:cNvPr id="4098" name="Picture 2" descr="Humans: A Monstrous History: Amazon.co.uk: Davies, Surekha: 9780520388093:  Books">
            <a:extLst>
              <a:ext uri="{FF2B5EF4-FFF2-40B4-BE49-F238E27FC236}">
                <a16:creationId xmlns:a16="http://schemas.microsoft.com/office/drawing/2014/main" id="{48369F2D-72FA-15F9-A933-F8907FD426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989" r="4647"/>
          <a:stretch/>
        </p:blipFill>
        <p:spPr bwMode="auto">
          <a:xfrm>
            <a:off x="1" y="10"/>
            <a:ext cx="5164852"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A99D0629-99C5-E9DF-BE1D-57F3A8C9B3C8}"/>
              </a:ext>
            </a:extLst>
          </p:cNvPr>
          <p:cNvSpPr>
            <a:spLocks noGrp="1"/>
          </p:cNvSpPr>
          <p:nvPr>
            <p:ph idx="1"/>
          </p:nvPr>
        </p:nvSpPr>
        <p:spPr>
          <a:xfrm>
            <a:off x="5627077" y="2409830"/>
            <a:ext cx="5725196" cy="3705217"/>
          </a:xfrm>
        </p:spPr>
        <p:txBody>
          <a:bodyPr>
            <a:normAutofit/>
          </a:bodyPr>
          <a:lstStyle/>
          <a:p>
            <a:pPr marL="0" indent="0">
              <a:buNone/>
            </a:pPr>
            <a:r>
              <a:rPr lang="en-GB" sz="2000" i="1" dirty="0"/>
              <a:t>“Monster” itself can be a term of classification – a brusque, dismissive shorthand for “something I don’t know what to do with”. But monster-making is also the act of making a value judgment, a form of name-calling with great power. Communities identify groups and individuals as monstrous, as transgressing the limits of normal bodies, beliefs, or </a:t>
            </a:r>
            <a:r>
              <a:rPr lang="en-GB" sz="2000" i="1" dirty="0" err="1"/>
              <a:t>behavior</a:t>
            </a:r>
            <a:r>
              <a:rPr lang="en-GB" sz="2000" i="1" dirty="0"/>
              <a:t>, to give their abstract fears and ideas a physical form and a potential solution. Assumptions about norms and monsters lie at the heart of how societies define and classify people. </a:t>
            </a:r>
          </a:p>
        </p:txBody>
      </p:sp>
    </p:spTree>
    <p:extLst>
      <p:ext uri="{BB962C8B-B14F-4D97-AF65-F5344CB8AC3E}">
        <p14:creationId xmlns:p14="http://schemas.microsoft.com/office/powerpoint/2010/main" val="1479108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890B74-589C-47CB-ED9A-CB6EC11C1727}"/>
              </a:ext>
            </a:extLst>
          </p:cNvPr>
          <p:cNvSpPr>
            <a:spLocks noGrp="1"/>
          </p:cNvSpPr>
          <p:nvPr>
            <p:ph type="title"/>
          </p:nvPr>
        </p:nvSpPr>
        <p:spPr>
          <a:xfrm>
            <a:off x="914196" y="1967265"/>
            <a:ext cx="3105555" cy="2547257"/>
          </a:xfrm>
          <a:noFill/>
        </p:spPr>
        <p:txBody>
          <a:bodyPr vert="horz" lIns="91440" tIns="45720" rIns="91440" bIns="45720" rtlCol="0" anchor="ctr">
            <a:normAutofit/>
          </a:bodyPr>
          <a:lstStyle/>
          <a:p>
            <a:r>
              <a:rPr lang="en-US" sz="2800" kern="1200" dirty="0">
                <a:solidFill>
                  <a:srgbClr val="FFFFFF"/>
                </a:solidFill>
                <a:latin typeface="+mj-lt"/>
                <a:ea typeface="+mj-ea"/>
                <a:cs typeface="+mj-cs"/>
              </a:rPr>
              <a:t>Danny Dunn (2022), ‘Accepting the Monsters’, </a:t>
            </a:r>
            <a:r>
              <a:rPr lang="en-US" sz="2800" i="1" kern="1200" dirty="0">
                <a:solidFill>
                  <a:srgbClr val="FFFFFF"/>
                </a:solidFill>
                <a:latin typeface="+mj-lt"/>
                <a:ea typeface="+mj-ea"/>
                <a:cs typeface="+mj-cs"/>
              </a:rPr>
              <a:t>Autism in Adulthood 4.2</a:t>
            </a:r>
            <a:endParaRPr lang="en-US" sz="2800" kern="1200" dirty="0">
              <a:solidFill>
                <a:srgbClr val="FFFFFF"/>
              </a:solidFill>
              <a:latin typeface="+mj-lt"/>
              <a:ea typeface="+mj-ea"/>
              <a:cs typeface="+mj-cs"/>
            </a:endParaRPr>
          </a:p>
        </p:txBody>
      </p:sp>
      <p:sp>
        <p:nvSpPr>
          <p:cNvPr id="7" name="Content Placeholder 6">
            <a:extLst>
              <a:ext uri="{FF2B5EF4-FFF2-40B4-BE49-F238E27FC236}">
                <a16:creationId xmlns:a16="http://schemas.microsoft.com/office/drawing/2014/main" id="{C42E96F0-D9D4-372C-2949-6E081139A8FA}"/>
              </a:ext>
            </a:extLst>
          </p:cNvPr>
          <p:cNvSpPr>
            <a:spLocks noGrp="1"/>
          </p:cNvSpPr>
          <p:nvPr>
            <p:ph idx="1"/>
          </p:nvPr>
        </p:nvSpPr>
        <p:spPr>
          <a:xfrm>
            <a:off x="4669276" y="535020"/>
            <a:ext cx="7130375" cy="5992239"/>
          </a:xfrm>
        </p:spPr>
        <p:txBody>
          <a:bodyPr>
            <a:normAutofit/>
          </a:bodyPr>
          <a:lstStyle/>
          <a:p>
            <a:pPr marL="0" indent="0" algn="l">
              <a:buNone/>
            </a:pPr>
            <a:r>
              <a:rPr lang="en-GB" sz="1800" b="1" i="0" u="none" strike="noStrike" baseline="0" dirty="0">
                <a:solidFill>
                  <a:schemeClr val="tx1">
                    <a:lumMod val="95000"/>
                    <a:lumOff val="5000"/>
                  </a:schemeClr>
                </a:solidFill>
                <a:latin typeface="Grandview Display" panose="020B0502040204020203" pitchFamily="34" charset="0"/>
              </a:rPr>
              <a:t>As a graduate student, I have completed 31 psychology courses thus far. I sit in a classroom, and I learn about human psychology. I learn that this practice of delineating humanity in exclusion is a foundational feature of how human minds heuristically process information. I also learn evermore lines that stand between myself and humanity.</a:t>
            </a:r>
          </a:p>
          <a:p>
            <a:pPr marL="0" indent="0" algn="l">
              <a:buNone/>
            </a:pPr>
            <a:r>
              <a:rPr lang="en-GB" sz="1800" b="1" i="0" u="none" strike="noStrike" baseline="0" dirty="0">
                <a:solidFill>
                  <a:schemeClr val="tx1">
                    <a:lumMod val="95000"/>
                    <a:lumOff val="5000"/>
                  </a:schemeClr>
                </a:solidFill>
                <a:latin typeface="Grandview Display" panose="020B0502040204020203" pitchFamily="34" charset="0"/>
              </a:rPr>
              <a:t>‘‘We can all recognize these six basic facial expressions.’’</a:t>
            </a:r>
          </a:p>
          <a:p>
            <a:pPr marL="0" indent="0" algn="l">
              <a:buNone/>
            </a:pPr>
            <a:r>
              <a:rPr lang="en-GB" sz="1800" b="1" i="0" u="none" strike="noStrike" baseline="0" dirty="0">
                <a:solidFill>
                  <a:schemeClr val="tx1">
                    <a:lumMod val="95000"/>
                    <a:lumOff val="5000"/>
                  </a:schemeClr>
                </a:solidFill>
                <a:latin typeface="Grandview Display" panose="020B0502040204020203" pitchFamily="34" charset="0"/>
              </a:rPr>
              <a:t>‘‘Adult humans cannot differentiate phonemes that do not exist in their native language.’’</a:t>
            </a:r>
          </a:p>
          <a:p>
            <a:pPr marL="0" indent="0" algn="l">
              <a:buNone/>
            </a:pPr>
            <a:r>
              <a:rPr lang="en-GB" sz="1800" b="1" i="0" u="none" strike="noStrike" baseline="0" dirty="0">
                <a:solidFill>
                  <a:schemeClr val="tx1">
                    <a:lumMod val="95000"/>
                    <a:lumOff val="5000"/>
                  </a:schemeClr>
                </a:solidFill>
                <a:latin typeface="Grandview Display" panose="020B0502040204020203" pitchFamily="34" charset="0"/>
              </a:rPr>
              <a:t>‘‘Human beings are constantly processing huge amounts of information about the social world around them, and incorporating that into their </a:t>
            </a:r>
            <a:r>
              <a:rPr lang="en-GB" sz="1800" b="1" i="0" u="none" strike="noStrike" baseline="0" dirty="0" err="1">
                <a:solidFill>
                  <a:schemeClr val="tx1">
                    <a:lumMod val="95000"/>
                    <a:lumOff val="5000"/>
                  </a:schemeClr>
                </a:solidFill>
                <a:latin typeface="Grandview Display" panose="020B0502040204020203" pitchFamily="34" charset="0"/>
              </a:rPr>
              <a:t>behavior</a:t>
            </a:r>
            <a:r>
              <a:rPr lang="en-GB" sz="1800" b="1" i="0" u="none" strike="noStrike" baseline="0" dirty="0">
                <a:solidFill>
                  <a:schemeClr val="tx1">
                    <a:lumMod val="95000"/>
                    <a:lumOff val="5000"/>
                  </a:schemeClr>
                </a:solidFill>
                <a:latin typeface="Grandview Display" panose="020B0502040204020203" pitchFamily="34" charset="0"/>
              </a:rPr>
              <a:t>.’’</a:t>
            </a:r>
          </a:p>
          <a:p>
            <a:pPr marL="0" indent="0" algn="l">
              <a:buNone/>
            </a:pPr>
            <a:r>
              <a:rPr lang="en-GB" sz="1800" b="1" i="0" u="none" strike="noStrike" baseline="0" dirty="0">
                <a:solidFill>
                  <a:schemeClr val="tx1">
                    <a:lumMod val="95000"/>
                    <a:lumOff val="5000"/>
                  </a:schemeClr>
                </a:solidFill>
                <a:latin typeface="Grandview Display" panose="020B0502040204020203" pitchFamily="34" charset="0"/>
              </a:rPr>
              <a:t>I sit in the classroom, a monster learning about human psychology. In the moments after another line is drawn, I wonder what put me on the side of monsters this time. Sometimes the cause is obvious. I do not recognize those facial expressions because I am autistic. Sometimes I wonder without resolution, as I cannot figure out why my ears can differentiate non-native phonemes. Regardless of the source, the result is the same. I am once more reminded that I am not a human being.</a:t>
            </a:r>
            <a:endParaRPr lang="en-GB" b="1" dirty="0">
              <a:solidFill>
                <a:schemeClr val="tx1">
                  <a:lumMod val="95000"/>
                  <a:lumOff val="5000"/>
                </a:schemeClr>
              </a:solidFill>
              <a:latin typeface="Grandview Display" panose="020B0502040204020203" pitchFamily="34" charset="0"/>
            </a:endParaRPr>
          </a:p>
        </p:txBody>
      </p:sp>
    </p:spTree>
    <p:extLst>
      <p:ext uri="{BB962C8B-B14F-4D97-AF65-F5344CB8AC3E}">
        <p14:creationId xmlns:p14="http://schemas.microsoft.com/office/powerpoint/2010/main" val="3799285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7D8031-A1E7-0E12-489A-C71DE7423B22}"/>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Lst>
          </a:blip>
          <a:stretch>
            <a:fillRect/>
          </a:stretch>
        </p:blipFill>
        <p:spPr>
          <a:xfrm>
            <a:off x="2570674" y="4247225"/>
            <a:ext cx="9018824" cy="2371833"/>
          </a:xfrm>
          <a:prstGeom prst="rect">
            <a:avLst/>
          </a:prstGeom>
        </p:spPr>
      </p:pic>
      <p:pic>
        <p:nvPicPr>
          <p:cNvPr id="4" name="Picture 3">
            <a:extLst>
              <a:ext uri="{FF2B5EF4-FFF2-40B4-BE49-F238E27FC236}">
                <a16:creationId xmlns:a16="http://schemas.microsoft.com/office/drawing/2014/main" id="{7A3D66BF-F1E0-5F5E-AA85-54776B4826C3}"/>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8800"/>
                    </a14:imgEffect>
                  </a14:imgLayer>
                </a14:imgProps>
              </a:ext>
            </a:extLst>
          </a:blip>
          <a:stretch>
            <a:fillRect/>
          </a:stretch>
        </p:blipFill>
        <p:spPr>
          <a:xfrm>
            <a:off x="3725693" y="238942"/>
            <a:ext cx="6848272" cy="3653158"/>
          </a:xfrm>
          <a:prstGeom prst="rect">
            <a:avLst/>
          </a:prstGeom>
        </p:spPr>
      </p:pic>
      <p:pic>
        <p:nvPicPr>
          <p:cNvPr id="5" name="Picture 4">
            <a:extLst>
              <a:ext uri="{FF2B5EF4-FFF2-40B4-BE49-F238E27FC236}">
                <a16:creationId xmlns:a16="http://schemas.microsoft.com/office/drawing/2014/main" id="{1846FB71-58C9-5DF0-95E7-544DB9A4712B}"/>
              </a:ext>
            </a:extLst>
          </p:cNvPr>
          <p:cNvPicPr>
            <a:picLocks noChangeAspect="1"/>
          </p:cNvPicPr>
          <p:nvPr/>
        </p:nvPicPr>
        <p:blipFill>
          <a:blip r:embed="rId6"/>
          <a:stretch>
            <a:fillRect/>
          </a:stretch>
        </p:blipFill>
        <p:spPr>
          <a:xfrm>
            <a:off x="362804" y="128287"/>
            <a:ext cx="2966322" cy="45013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66749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2E69E-A858-53C6-A983-E7C4DCFF4E81}"/>
              </a:ext>
            </a:extLst>
          </p:cNvPr>
          <p:cNvSpPr>
            <a:spLocks noGrp="1"/>
          </p:cNvSpPr>
          <p:nvPr>
            <p:ph type="title"/>
          </p:nvPr>
        </p:nvSpPr>
        <p:spPr>
          <a:xfrm>
            <a:off x="1375982" y="5019487"/>
            <a:ext cx="9440034" cy="1088336"/>
          </a:xfrm>
        </p:spPr>
        <p:txBody>
          <a:bodyPr vert="horz" lIns="91440" tIns="45720" rIns="91440" bIns="45720" rtlCol="0" anchor="b">
            <a:normAutofit/>
          </a:bodyPr>
          <a:lstStyle/>
          <a:p>
            <a:pPr>
              <a:lnSpc>
                <a:spcPct val="90000"/>
              </a:lnSpc>
            </a:pPr>
            <a:r>
              <a:rPr lang="en-US" sz="3400" dirty="0"/>
              <a:t>Is ‘monster’ still a social category even if we take the name away?</a:t>
            </a:r>
          </a:p>
        </p:txBody>
      </p:sp>
      <p:pic>
        <p:nvPicPr>
          <p:cNvPr id="10" name="Picture 9">
            <a:extLst>
              <a:ext uri="{FF2B5EF4-FFF2-40B4-BE49-F238E27FC236}">
                <a16:creationId xmlns:a16="http://schemas.microsoft.com/office/drawing/2014/main" id="{7A852255-769E-43DF-8F1D-9119D01A9C1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98" t="2669" r="616"/>
          <a:stretch/>
        </p:blipFill>
        <p:spPr>
          <a:xfrm>
            <a:off x="-1" y="0"/>
            <a:ext cx="12192001" cy="4322278"/>
          </a:xfrm>
          <a:prstGeom prst="rect">
            <a:avLst/>
          </a:prstGeom>
        </p:spPr>
      </p:pic>
      <p:pic>
        <p:nvPicPr>
          <p:cNvPr id="5" name="Picture 4">
            <a:extLst>
              <a:ext uri="{FF2B5EF4-FFF2-40B4-BE49-F238E27FC236}">
                <a16:creationId xmlns:a16="http://schemas.microsoft.com/office/drawing/2014/main" id="{3612DC61-028C-7DDA-A702-DA3DB2CB6A0F}"/>
              </a:ext>
            </a:extLst>
          </p:cNvPr>
          <p:cNvPicPr>
            <a:picLocks noChangeAspect="1"/>
          </p:cNvPicPr>
          <p:nvPr/>
        </p:nvPicPr>
        <p:blipFill>
          <a:blip r:embed="rId4"/>
          <a:srcRect t="16192" r="-1" b="14610"/>
          <a:stretch>
            <a:fillRect/>
          </a:stretch>
        </p:blipFill>
        <p:spPr>
          <a:xfrm>
            <a:off x="0" y="50798"/>
            <a:ext cx="12198915" cy="4220682"/>
          </a:xfrm>
          <a:prstGeom prst="rect">
            <a:avLst/>
          </a:prstGeom>
        </p:spPr>
      </p:pic>
    </p:spTree>
    <p:extLst>
      <p:ext uri="{BB962C8B-B14F-4D97-AF65-F5344CB8AC3E}">
        <p14:creationId xmlns:p14="http://schemas.microsoft.com/office/powerpoint/2010/main" val="1201714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026" name="Picture 2" descr="4,800+ Autism Brain Stock Photos, Pictures &amp; Royalty-Free Images - iStock">
            <a:extLst>
              <a:ext uri="{FF2B5EF4-FFF2-40B4-BE49-F238E27FC236}">
                <a16:creationId xmlns:a16="http://schemas.microsoft.com/office/drawing/2014/main" id="{BCC8DD67-248E-C8A2-486E-1BAE4DE7C5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1080" b="590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8307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0E7BF-55BC-FA2C-BC38-2D59A4A14382}"/>
              </a:ext>
            </a:extLst>
          </p:cNvPr>
          <p:cNvSpPr>
            <a:spLocks noGrp="1"/>
          </p:cNvSpPr>
          <p:nvPr>
            <p:ph type="title"/>
          </p:nvPr>
        </p:nvSpPr>
        <p:spPr>
          <a:xfrm>
            <a:off x="1158948" y="1233378"/>
            <a:ext cx="5441285" cy="2364964"/>
          </a:xfrm>
        </p:spPr>
        <p:txBody>
          <a:bodyPr vert="horz" lIns="91440" tIns="45720" rIns="91440" bIns="45720" rtlCol="0" anchor="b">
            <a:normAutofit/>
          </a:bodyPr>
          <a:lstStyle/>
          <a:p>
            <a:pPr>
              <a:lnSpc>
                <a:spcPct val="90000"/>
              </a:lnSpc>
            </a:pPr>
            <a:r>
              <a:rPr lang="en-US" sz="5400"/>
              <a:t>The words are not innocent. They never were.</a:t>
            </a:r>
          </a:p>
        </p:txBody>
      </p:sp>
      <p:pic>
        <p:nvPicPr>
          <p:cNvPr id="13" name="Picture 12">
            <a:extLst>
              <a:ext uri="{FF2B5EF4-FFF2-40B4-BE49-F238E27FC236}">
                <a16:creationId xmlns:a16="http://schemas.microsoft.com/office/drawing/2014/main" id="{E00719FC-DA99-4840-8303-67A4C1414D7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964" r="2807" b="1446"/>
          <a:stretch/>
        </p:blipFill>
        <p:spPr>
          <a:xfrm>
            <a:off x="7501468" y="1"/>
            <a:ext cx="4690532" cy="6858000"/>
          </a:xfrm>
          <a:prstGeom prst="rect">
            <a:avLst/>
          </a:prstGeom>
        </p:spPr>
      </p:pic>
      <p:pic>
        <p:nvPicPr>
          <p:cNvPr id="3" name="Picture 2" descr="Keywords by Dan McEvoy | Waterstones">
            <a:extLst>
              <a:ext uri="{FF2B5EF4-FFF2-40B4-BE49-F238E27FC236}">
                <a16:creationId xmlns:a16="http://schemas.microsoft.com/office/drawing/2014/main" id="{CE35B9B0-8AD5-381C-491B-CD536A69305E}"/>
              </a:ext>
            </a:extLst>
          </p:cNvPr>
          <p:cNvPicPr>
            <a:picLocks noChangeAspect="1"/>
          </p:cNvPicPr>
          <p:nvPr/>
        </p:nvPicPr>
        <p:blipFill>
          <a:blip r:embed="rId3"/>
          <a:srcRect t="242" r="2" b="2"/>
          <a:stretch>
            <a:fillRect/>
          </a:stretch>
        </p:blipFill>
        <p:spPr>
          <a:xfrm>
            <a:off x="7620351" y="10"/>
            <a:ext cx="4571649" cy="6857990"/>
          </a:xfrm>
          <a:prstGeom prst="rect">
            <a:avLst/>
          </a:prstGeom>
        </p:spPr>
      </p:pic>
    </p:spTree>
    <p:extLst>
      <p:ext uri="{BB962C8B-B14F-4D97-AF65-F5344CB8AC3E}">
        <p14:creationId xmlns:p14="http://schemas.microsoft.com/office/powerpoint/2010/main" val="3048638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AB482FD-C684-4DAA-AC4C-1739F51A9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0B2A3D-64ED-A049-3068-081B9C938710}"/>
              </a:ext>
            </a:extLst>
          </p:cNvPr>
          <p:cNvSpPr>
            <a:spLocks noGrp="1"/>
          </p:cNvSpPr>
          <p:nvPr>
            <p:ph type="title"/>
          </p:nvPr>
        </p:nvSpPr>
        <p:spPr>
          <a:xfrm>
            <a:off x="5178864" y="1555274"/>
            <a:ext cx="6043875" cy="4626864"/>
          </a:xfrm>
        </p:spPr>
        <p:txBody>
          <a:bodyPr vert="horz" lIns="91440" tIns="45720" rIns="91440" bIns="45720" rtlCol="0" anchor="ctr">
            <a:normAutofit/>
          </a:bodyPr>
          <a:lstStyle/>
          <a:p>
            <a:pPr algn="l">
              <a:lnSpc>
                <a:spcPct val="90000"/>
              </a:lnSpc>
            </a:pPr>
            <a:r>
              <a:rPr lang="en-US" sz="2600" dirty="0"/>
              <a:t>“When a newspaper profiles a child as ‘inspirational’, the child’s body is being read for a meaning - courage, resilience, the power of the human spirit - that serves the reader’s needs. When a charity poster uses a photograph of a disabled child to solicit donations, the child is displayed: a </a:t>
            </a:r>
            <a:r>
              <a:rPr lang="en-US" sz="2600" i="1" dirty="0" err="1"/>
              <a:t>monstrum</a:t>
            </a:r>
            <a:r>
              <a:rPr lang="en-US" sz="2600" dirty="0"/>
              <a:t> shown to the public not to warn of divine anger but to demonstrate the scale of the problem and the necessity of the response.”</a:t>
            </a:r>
          </a:p>
        </p:txBody>
      </p:sp>
      <p:cxnSp>
        <p:nvCxnSpPr>
          <p:cNvPr id="9" name="Straight Connector 8">
            <a:extLst>
              <a:ext uri="{FF2B5EF4-FFF2-40B4-BE49-F238E27FC236}">
                <a16:creationId xmlns:a16="http://schemas.microsoft.com/office/drawing/2014/main" id="{2DAA738B-EDF5-4694-B25A-3488245BC8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605" y="2057399"/>
            <a:ext cx="0" cy="27432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4" name="Picture 3" descr="Keywords by Dan McEvoy | Waterstones">
            <a:extLst>
              <a:ext uri="{FF2B5EF4-FFF2-40B4-BE49-F238E27FC236}">
                <a16:creationId xmlns:a16="http://schemas.microsoft.com/office/drawing/2014/main" id="{82939CDA-D2CB-E794-0617-824CF8438B60}"/>
              </a:ext>
            </a:extLst>
          </p:cNvPr>
          <p:cNvPicPr>
            <a:picLocks noChangeAspect="1"/>
          </p:cNvPicPr>
          <p:nvPr/>
        </p:nvPicPr>
        <p:blipFill>
          <a:blip r:embed="rId3"/>
          <a:srcRect t="242" r="2" b="2"/>
          <a:stretch>
            <a:fillRect/>
          </a:stretch>
        </p:blipFill>
        <p:spPr>
          <a:xfrm>
            <a:off x="609951" y="901147"/>
            <a:ext cx="3520396" cy="5280991"/>
          </a:xfrm>
          <a:prstGeom prst="rect">
            <a:avLst/>
          </a:prstGeom>
        </p:spPr>
      </p:pic>
      <p:sp>
        <p:nvSpPr>
          <p:cNvPr id="3" name="TextBox 2">
            <a:extLst>
              <a:ext uri="{FF2B5EF4-FFF2-40B4-BE49-F238E27FC236}">
                <a16:creationId xmlns:a16="http://schemas.microsoft.com/office/drawing/2014/main" id="{271FDBE2-45C8-B279-DE7E-1A590C53551C}"/>
              </a:ext>
            </a:extLst>
          </p:cNvPr>
          <p:cNvSpPr txBox="1"/>
          <p:nvPr/>
        </p:nvSpPr>
        <p:spPr>
          <a:xfrm>
            <a:off x="5178864" y="970499"/>
            <a:ext cx="5094514" cy="584775"/>
          </a:xfrm>
          <a:prstGeom prst="rect">
            <a:avLst/>
          </a:prstGeom>
          <a:noFill/>
        </p:spPr>
        <p:txBody>
          <a:bodyPr wrap="square" rtlCol="0">
            <a:spAutoFit/>
          </a:bodyPr>
          <a:lstStyle/>
          <a:p>
            <a:r>
              <a:rPr lang="en-GB" sz="3200" dirty="0"/>
              <a:t>KEYWORD: MONSTER</a:t>
            </a:r>
          </a:p>
        </p:txBody>
      </p:sp>
    </p:spTree>
    <p:extLst>
      <p:ext uri="{BB962C8B-B14F-4D97-AF65-F5344CB8AC3E}">
        <p14:creationId xmlns:p14="http://schemas.microsoft.com/office/powerpoint/2010/main" val="322141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lumMod val="90000"/>
            <a:lumOff val="1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6222C-B132-653D-EAB8-1160CF8B4348}"/>
              </a:ext>
            </a:extLst>
          </p:cNvPr>
          <p:cNvSpPr>
            <a:spLocks noGrp="1"/>
          </p:cNvSpPr>
          <p:nvPr>
            <p:ph type="title"/>
          </p:nvPr>
        </p:nvSpPr>
        <p:spPr>
          <a:xfrm>
            <a:off x="1365826" y="792846"/>
            <a:ext cx="9302752" cy="2992904"/>
          </a:xfrm>
        </p:spPr>
        <p:txBody>
          <a:bodyPr>
            <a:normAutofit fontScale="90000"/>
          </a:bodyPr>
          <a:lstStyle/>
          <a:p>
            <a:r>
              <a:rPr lang="en-GB" dirty="0">
                <a:effectLst/>
              </a:rPr>
              <a:t>The word </a:t>
            </a:r>
            <a:r>
              <a:rPr lang="en-GB" b="1" dirty="0">
                <a:effectLst/>
              </a:rPr>
              <a:t>monster </a:t>
            </a:r>
            <a:r>
              <a:rPr lang="en-GB" dirty="0">
                <a:effectLst/>
              </a:rPr>
              <a:t>names the oldest framework we have for looking at disabled children, and the hardest to dismantle, because it does not require anyone to use the word itself. Its structure is so deep in the culture that it operates without vocabulary. The child is shown. The child is read. The meaning is extracted. The child remains.</a:t>
            </a:r>
            <a:br>
              <a:rPr lang="en-GB" dirty="0">
                <a:effectLst/>
              </a:rPr>
            </a:br>
            <a:endParaRPr lang="en-GB" dirty="0"/>
          </a:p>
        </p:txBody>
      </p:sp>
      <p:sp>
        <p:nvSpPr>
          <p:cNvPr id="4" name="Text Placeholder 3">
            <a:extLst>
              <a:ext uri="{FF2B5EF4-FFF2-40B4-BE49-F238E27FC236}">
                <a16:creationId xmlns:a16="http://schemas.microsoft.com/office/drawing/2014/main" id="{AB500457-57B1-915A-D48A-58A58D6AE969}"/>
              </a:ext>
            </a:extLst>
          </p:cNvPr>
          <p:cNvSpPr>
            <a:spLocks noGrp="1"/>
          </p:cNvSpPr>
          <p:nvPr>
            <p:ph type="body" sz="half" idx="2"/>
          </p:nvPr>
        </p:nvSpPr>
        <p:spPr/>
        <p:txBody>
          <a:bodyPr>
            <a:normAutofit/>
          </a:bodyPr>
          <a:lstStyle/>
          <a:p>
            <a:r>
              <a:rPr lang="en-GB" sz="2400" dirty="0"/>
              <a:t>Dan McEvoy</a:t>
            </a:r>
          </a:p>
        </p:txBody>
      </p:sp>
    </p:spTree>
    <p:extLst>
      <p:ext uri="{BB962C8B-B14F-4D97-AF65-F5344CB8AC3E}">
        <p14:creationId xmlns:p14="http://schemas.microsoft.com/office/powerpoint/2010/main" val="174826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a:extLst>
            <a:ext uri="{FF2B5EF4-FFF2-40B4-BE49-F238E27FC236}">
              <a16:creationId xmlns:a16="http://schemas.microsoft.com/office/drawing/2014/main" id="{9B234CEF-BF43-1237-D942-BE67717E6B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8BF6D9-59EC-98DC-1D91-E093660E2504}"/>
              </a:ext>
            </a:extLst>
          </p:cNvPr>
          <p:cNvSpPr>
            <a:spLocks noGrp="1"/>
          </p:cNvSpPr>
          <p:nvPr>
            <p:ph type="title"/>
          </p:nvPr>
        </p:nvSpPr>
        <p:spPr>
          <a:xfrm>
            <a:off x="1370693" y="4406537"/>
            <a:ext cx="9440034" cy="1088336"/>
          </a:xfrm>
        </p:spPr>
        <p:txBody>
          <a:bodyPr vert="horz" lIns="91440" tIns="45720" rIns="91440" bIns="45720" rtlCol="0" anchor="b">
            <a:normAutofit/>
          </a:bodyPr>
          <a:lstStyle/>
          <a:p>
            <a:r>
              <a:rPr lang="en-US" sz="4800" dirty="0"/>
              <a:t>Seeing the invisible framework</a:t>
            </a:r>
          </a:p>
        </p:txBody>
      </p:sp>
      <p:sp>
        <p:nvSpPr>
          <p:cNvPr id="3" name="Text Placeholder 2">
            <a:extLst>
              <a:ext uri="{FF2B5EF4-FFF2-40B4-BE49-F238E27FC236}">
                <a16:creationId xmlns:a16="http://schemas.microsoft.com/office/drawing/2014/main" id="{8878C453-34A8-568D-7AD1-5996647F70F9}"/>
              </a:ext>
            </a:extLst>
          </p:cNvPr>
          <p:cNvSpPr>
            <a:spLocks noGrp="1"/>
          </p:cNvSpPr>
          <p:nvPr>
            <p:ph type="body" idx="1"/>
          </p:nvPr>
        </p:nvSpPr>
        <p:spPr>
          <a:xfrm>
            <a:off x="1370693" y="5494872"/>
            <a:ext cx="9440034" cy="621614"/>
          </a:xfrm>
        </p:spPr>
        <p:txBody>
          <a:bodyPr vert="horz" lIns="91440" tIns="45720" rIns="91440" bIns="45720" rtlCol="0" anchor="t">
            <a:normAutofit/>
          </a:bodyPr>
          <a:lstStyle/>
          <a:p>
            <a:r>
              <a:rPr lang="en-US" dirty="0"/>
              <a:t>Let’s look at an example…</a:t>
            </a:r>
          </a:p>
        </p:txBody>
      </p:sp>
      <p:pic>
        <p:nvPicPr>
          <p:cNvPr id="10" name="Picture 9">
            <a:extLst>
              <a:ext uri="{FF2B5EF4-FFF2-40B4-BE49-F238E27FC236}">
                <a16:creationId xmlns:a16="http://schemas.microsoft.com/office/drawing/2014/main" id="{4C11ABDD-0F88-4F1D-BC16-7E18ECF232E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98" t="2669" r="616"/>
          <a:stretch/>
        </p:blipFill>
        <p:spPr>
          <a:xfrm>
            <a:off x="-1" y="0"/>
            <a:ext cx="12192001" cy="4322278"/>
          </a:xfrm>
          <a:prstGeom prst="rect">
            <a:avLst/>
          </a:prstGeom>
        </p:spPr>
      </p:pic>
      <p:pic>
        <p:nvPicPr>
          <p:cNvPr id="5" name="Picture 4">
            <a:extLst>
              <a:ext uri="{FF2B5EF4-FFF2-40B4-BE49-F238E27FC236}">
                <a16:creationId xmlns:a16="http://schemas.microsoft.com/office/drawing/2014/main" id="{21629EA6-4A46-7A03-8FD9-4E58D0290902}"/>
              </a:ext>
            </a:extLst>
          </p:cNvPr>
          <p:cNvPicPr>
            <a:picLocks noChangeAspect="1"/>
          </p:cNvPicPr>
          <p:nvPr/>
        </p:nvPicPr>
        <p:blipFill>
          <a:blip r:embed="rId4"/>
          <a:stretch>
            <a:fillRect/>
          </a:stretch>
        </p:blipFill>
        <p:spPr>
          <a:xfrm>
            <a:off x="3210903" y="643463"/>
            <a:ext cx="5776981" cy="3249553"/>
          </a:xfrm>
          <a:prstGeom prst="rect">
            <a:avLst/>
          </a:prstGeom>
        </p:spPr>
      </p:pic>
    </p:spTree>
    <p:extLst>
      <p:ext uri="{BB962C8B-B14F-4D97-AF65-F5344CB8AC3E}">
        <p14:creationId xmlns:p14="http://schemas.microsoft.com/office/powerpoint/2010/main" val="31351632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16F2A426-EF46-7ADB-E13E-E4F06DDE62C4}"/>
              </a:ext>
            </a:extLst>
          </p:cNvPr>
          <p:cNvPicPr>
            <a:picLocks noChangeAspect="1"/>
          </p:cNvPicPr>
          <p:nvPr/>
        </p:nvPicPr>
        <p:blipFill>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5808630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11BE3FA7-0D70-4431-814F-D8C40576E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descr="Float' Director: Disney Plus Short Film Features Filipino American Kid">
            <a:extLst>
              <a:ext uri="{FF2B5EF4-FFF2-40B4-BE49-F238E27FC236}">
                <a16:creationId xmlns:a16="http://schemas.microsoft.com/office/drawing/2014/main" id="{1281E8F6-2DA3-0E7A-CB37-9B8E656CDE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867" r="27617" b="-1"/>
          <a:stretch/>
        </p:blipFill>
        <p:spPr bwMode="auto">
          <a:xfrm>
            <a:off x="321731" y="557189"/>
            <a:ext cx="5668684" cy="57436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ixar's 'Float' is Not Just About Representation but an Authentic  Experience – The Nerds of Color">
            <a:extLst>
              <a:ext uri="{FF2B5EF4-FFF2-40B4-BE49-F238E27FC236}">
                <a16:creationId xmlns:a16="http://schemas.microsoft.com/office/drawing/2014/main" id="{AB0C51C1-149C-E884-7EB6-1152AEFB15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8140" r="5910" b="1"/>
          <a:stretch/>
        </p:blipFill>
        <p:spPr bwMode="auto">
          <a:xfrm>
            <a:off x="6195375" y="557189"/>
            <a:ext cx="5674893" cy="5743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4980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074" name="Picture 2">
            <a:extLst>
              <a:ext uri="{FF2B5EF4-FFF2-40B4-BE49-F238E27FC236}">
                <a16:creationId xmlns:a16="http://schemas.microsoft.com/office/drawing/2014/main" id="{76D76DF3-156F-E3AD-32A4-3CE078F28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8871" b="-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81071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Rectangle 4102">
            <a:extLst>
              <a:ext uri="{FF2B5EF4-FFF2-40B4-BE49-F238E27FC236}">
                <a16:creationId xmlns:a16="http://schemas.microsoft.com/office/drawing/2014/main" id="{D99D2C73-08B0-4F6B-A8E9-4651E6BDB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5" name="Rectangle 4104">
            <a:extLst>
              <a:ext uri="{FF2B5EF4-FFF2-40B4-BE49-F238E27FC236}">
                <a16:creationId xmlns:a16="http://schemas.microsoft.com/office/drawing/2014/main" id="{968DB88C-7EF2-487C-85D1-848F61F13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SparkShorts&quot; Float (TV Episode 2019) - IMDb">
            <a:extLst>
              <a:ext uri="{FF2B5EF4-FFF2-40B4-BE49-F238E27FC236}">
                <a16:creationId xmlns:a16="http://schemas.microsoft.com/office/drawing/2014/main" id="{4B5140F5-4DCA-D159-2562-272C99CF8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067" r="38691" b="-1"/>
          <a:stretch/>
        </p:blipFill>
        <p:spPr bwMode="auto">
          <a:xfrm>
            <a:off x="643467" y="643467"/>
            <a:ext cx="5372099" cy="557106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4D2D68CE-4CDA-440F-A46D-E4BAEF86E68A}"/>
              </a:ext>
            </a:extLst>
          </p:cNvPr>
          <p:cNvPicPr>
            <a:picLocks noChangeAspect="1"/>
          </p:cNvPicPr>
          <p:nvPr/>
        </p:nvPicPr>
        <p:blipFill>
          <a:blip r:embed="rId3"/>
          <a:srcRect l="22413" r="27204" b="1"/>
          <a:stretch/>
        </p:blipFill>
        <p:spPr>
          <a:xfrm>
            <a:off x="6176432" y="643467"/>
            <a:ext cx="5372100" cy="5571066"/>
          </a:xfrm>
          <a:prstGeom prst="rect">
            <a:avLst/>
          </a:prstGeom>
        </p:spPr>
      </p:pic>
    </p:spTree>
    <p:extLst>
      <p:ext uri="{BB962C8B-B14F-4D97-AF65-F5344CB8AC3E}">
        <p14:creationId xmlns:p14="http://schemas.microsoft.com/office/powerpoint/2010/main" val="3397437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70778E4-A75D-C833-A84C-504BF0B135B2}"/>
              </a:ext>
            </a:extLst>
          </p:cNvPr>
          <p:cNvPicPr>
            <a:picLocks noChangeAspect="1"/>
          </p:cNvPicPr>
          <p:nvPr/>
        </p:nvPicPr>
        <p:blipFill>
          <a:blip r:embed="rId2"/>
          <a:srcRect t="23457" r="-2" b="1583"/>
          <a:stretch/>
        </p:blipFill>
        <p:spPr>
          <a:xfrm>
            <a:off x="-6588" y="10"/>
            <a:ext cx="12198588" cy="6857990"/>
          </a:xfrm>
          <a:prstGeom prst="rect">
            <a:avLst/>
          </a:prstGeom>
        </p:spPr>
      </p:pic>
    </p:spTree>
    <p:extLst>
      <p:ext uri="{BB962C8B-B14F-4D97-AF65-F5344CB8AC3E}">
        <p14:creationId xmlns:p14="http://schemas.microsoft.com/office/powerpoint/2010/main" val="3928688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D9FC6AC-4A12-4825-8ABE-0732B8EF4D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41BCB8D3-5A89-2CA5-4A4B-95FDEDCA1C09}"/>
              </a:ext>
            </a:extLst>
          </p:cNvPr>
          <p:cNvPicPr>
            <a:picLocks noChangeAspect="1"/>
          </p:cNvPicPr>
          <p:nvPr/>
        </p:nvPicPr>
        <p:blipFill>
          <a:blip r:embed="rId2"/>
          <a:srcRect r="2701"/>
          <a:stretch>
            <a:fillRect/>
          </a:stretch>
        </p:blipFill>
        <p:spPr>
          <a:xfrm>
            <a:off x="1" y="10"/>
            <a:ext cx="11862683" cy="6857990"/>
          </a:xfrm>
          <a:custGeom>
            <a:avLst/>
            <a:gdLst/>
            <a:ahLst/>
            <a:cxnLst/>
            <a:rect l="l" t="t" r="r" b="b"/>
            <a:pathLst>
              <a:path w="11862683" h="6858000">
                <a:moveTo>
                  <a:pt x="0" y="0"/>
                </a:moveTo>
                <a:lnTo>
                  <a:pt x="4038600" y="0"/>
                </a:lnTo>
                <a:lnTo>
                  <a:pt x="4114800" y="0"/>
                </a:lnTo>
                <a:lnTo>
                  <a:pt x="4282294" y="0"/>
                </a:lnTo>
                <a:lnTo>
                  <a:pt x="6139260" y="0"/>
                </a:lnTo>
                <a:lnTo>
                  <a:pt x="6362810" y="0"/>
                </a:lnTo>
                <a:lnTo>
                  <a:pt x="7272221" y="0"/>
                </a:lnTo>
                <a:lnTo>
                  <a:pt x="10815342" y="0"/>
                </a:lnTo>
                <a:cubicBezTo>
                  <a:pt x="10709672" y="35571"/>
                  <a:pt x="10607020" y="78255"/>
                  <a:pt x="10501350" y="110269"/>
                </a:cubicBezTo>
                <a:cubicBezTo>
                  <a:pt x="10516447" y="145839"/>
                  <a:pt x="10531542" y="138725"/>
                  <a:pt x="10546639" y="135168"/>
                </a:cubicBezTo>
                <a:cubicBezTo>
                  <a:pt x="10637212" y="120941"/>
                  <a:pt x="10730806" y="110269"/>
                  <a:pt x="10818360" y="71141"/>
                </a:cubicBezTo>
                <a:cubicBezTo>
                  <a:pt x="10839496" y="64027"/>
                  <a:pt x="10863648" y="64027"/>
                  <a:pt x="10872705" y="88927"/>
                </a:cubicBezTo>
                <a:cubicBezTo>
                  <a:pt x="10887801" y="124497"/>
                  <a:pt x="10866668" y="145839"/>
                  <a:pt x="10845532" y="163625"/>
                </a:cubicBezTo>
                <a:cubicBezTo>
                  <a:pt x="10809304" y="195638"/>
                  <a:pt x="10767036" y="188525"/>
                  <a:pt x="10727787" y="192082"/>
                </a:cubicBezTo>
                <a:cubicBezTo>
                  <a:pt x="10619098" y="209867"/>
                  <a:pt x="10567772" y="259665"/>
                  <a:pt x="10543619" y="373491"/>
                </a:cubicBezTo>
                <a:cubicBezTo>
                  <a:pt x="10637212" y="327250"/>
                  <a:pt x="10730806" y="384162"/>
                  <a:pt x="10821380" y="352148"/>
                </a:cubicBezTo>
                <a:cubicBezTo>
                  <a:pt x="10845532" y="345034"/>
                  <a:pt x="10881763" y="355706"/>
                  <a:pt x="10869686" y="394834"/>
                </a:cubicBezTo>
                <a:cubicBezTo>
                  <a:pt x="10857610" y="430405"/>
                  <a:pt x="10818360" y="458860"/>
                  <a:pt x="10887801" y="451747"/>
                </a:cubicBezTo>
                <a:cubicBezTo>
                  <a:pt x="10939127" y="448189"/>
                  <a:pt x="10954222" y="405504"/>
                  <a:pt x="10969318" y="359262"/>
                </a:cubicBezTo>
                <a:cubicBezTo>
                  <a:pt x="10981394" y="334364"/>
                  <a:pt x="11014605" y="320135"/>
                  <a:pt x="11038758" y="334364"/>
                </a:cubicBezTo>
                <a:cubicBezTo>
                  <a:pt x="11068949" y="348592"/>
                  <a:pt x="11059892" y="387720"/>
                  <a:pt x="11059892" y="416176"/>
                </a:cubicBezTo>
                <a:cubicBezTo>
                  <a:pt x="11062912" y="469532"/>
                  <a:pt x="11038758" y="494431"/>
                  <a:pt x="10996491" y="505101"/>
                </a:cubicBezTo>
                <a:cubicBezTo>
                  <a:pt x="10945164" y="519330"/>
                  <a:pt x="10893840" y="537116"/>
                  <a:pt x="10827418" y="558458"/>
                </a:cubicBezTo>
                <a:cubicBezTo>
                  <a:pt x="10899878" y="594028"/>
                  <a:pt x="10954222" y="586915"/>
                  <a:pt x="11008566" y="558458"/>
                </a:cubicBezTo>
                <a:cubicBezTo>
                  <a:pt x="11074988" y="526444"/>
                  <a:pt x="11162542" y="483759"/>
                  <a:pt x="11216886" y="522887"/>
                </a:cubicBezTo>
                <a:cubicBezTo>
                  <a:pt x="11298403" y="579800"/>
                  <a:pt x="11364824" y="544229"/>
                  <a:pt x="11437284" y="533558"/>
                </a:cubicBezTo>
                <a:cubicBezTo>
                  <a:pt x="11588242" y="512216"/>
                  <a:pt x="11494648" y="480203"/>
                  <a:pt x="11645605" y="462417"/>
                </a:cubicBezTo>
                <a:cubicBezTo>
                  <a:pt x="11705988" y="455303"/>
                  <a:pt x="11769390" y="426847"/>
                  <a:pt x="11856944" y="465975"/>
                </a:cubicBezTo>
                <a:cubicBezTo>
                  <a:pt x="11461437" y="672284"/>
                  <a:pt x="11274250" y="658055"/>
                  <a:pt x="10921012" y="910606"/>
                </a:cubicBezTo>
                <a:cubicBezTo>
                  <a:pt x="10936107" y="935506"/>
                  <a:pt x="10951202" y="924835"/>
                  <a:pt x="10966299" y="921277"/>
                </a:cubicBezTo>
                <a:cubicBezTo>
                  <a:pt x="10990452" y="917720"/>
                  <a:pt x="11020644" y="903491"/>
                  <a:pt x="11026682" y="949734"/>
                </a:cubicBezTo>
                <a:cubicBezTo>
                  <a:pt x="11029702" y="985305"/>
                  <a:pt x="11011585" y="1003089"/>
                  <a:pt x="10981394" y="1006647"/>
                </a:cubicBezTo>
                <a:cubicBezTo>
                  <a:pt x="10893840" y="1020875"/>
                  <a:pt x="10815342" y="1070674"/>
                  <a:pt x="10736844" y="1113358"/>
                </a:cubicBezTo>
                <a:cubicBezTo>
                  <a:pt x="10700615" y="1131144"/>
                  <a:pt x="10661366" y="1156043"/>
                  <a:pt x="10676462" y="1220069"/>
                </a:cubicBezTo>
                <a:cubicBezTo>
                  <a:pt x="10706652" y="1237855"/>
                  <a:pt x="10727787" y="1212955"/>
                  <a:pt x="10751940" y="1209399"/>
                </a:cubicBezTo>
                <a:cubicBezTo>
                  <a:pt x="10776093" y="1205842"/>
                  <a:pt x="10833457" y="1220069"/>
                  <a:pt x="10818360" y="1230741"/>
                </a:cubicBezTo>
                <a:cubicBezTo>
                  <a:pt x="10748920" y="1269868"/>
                  <a:pt x="10875724" y="1365909"/>
                  <a:pt x="10791190" y="1365909"/>
                </a:cubicBezTo>
                <a:cubicBezTo>
                  <a:pt x="10652309" y="1365909"/>
                  <a:pt x="10576830" y="1536647"/>
                  <a:pt x="10443988" y="1540204"/>
                </a:cubicBezTo>
                <a:cubicBezTo>
                  <a:pt x="10422854" y="1540204"/>
                  <a:pt x="10413797" y="1572219"/>
                  <a:pt x="10413797" y="1597117"/>
                </a:cubicBezTo>
                <a:cubicBezTo>
                  <a:pt x="10413797" y="1629132"/>
                  <a:pt x="10434930" y="1632688"/>
                  <a:pt x="10456064" y="1636245"/>
                </a:cubicBezTo>
                <a:cubicBezTo>
                  <a:pt x="10489275" y="1639802"/>
                  <a:pt x="10525504" y="1597117"/>
                  <a:pt x="10567772" y="1657587"/>
                </a:cubicBezTo>
                <a:cubicBezTo>
                  <a:pt x="10489275" y="1693158"/>
                  <a:pt x="10407758" y="1728729"/>
                  <a:pt x="10410777" y="1849668"/>
                </a:cubicBezTo>
                <a:cubicBezTo>
                  <a:pt x="10410777" y="1881683"/>
                  <a:pt x="10377566" y="1895910"/>
                  <a:pt x="10353413" y="1903025"/>
                </a:cubicBezTo>
                <a:cubicBezTo>
                  <a:pt x="10311146" y="1917252"/>
                  <a:pt x="10277935" y="1938595"/>
                  <a:pt x="10253782" y="1984836"/>
                </a:cubicBezTo>
                <a:cubicBezTo>
                  <a:pt x="10253782" y="1995507"/>
                  <a:pt x="10253782" y="2002622"/>
                  <a:pt x="10253782" y="2013292"/>
                </a:cubicBezTo>
                <a:cubicBezTo>
                  <a:pt x="10259820" y="2123562"/>
                  <a:pt x="10320202" y="2120004"/>
                  <a:pt x="10386624" y="2102219"/>
                </a:cubicBezTo>
                <a:cubicBezTo>
                  <a:pt x="10465122" y="2080877"/>
                  <a:pt x="10543619" y="2038192"/>
                  <a:pt x="10628156" y="2077320"/>
                </a:cubicBezTo>
                <a:cubicBezTo>
                  <a:pt x="10510408" y="2130676"/>
                  <a:pt x="10380586" y="2134233"/>
                  <a:pt x="10271896" y="2208931"/>
                </a:cubicBezTo>
                <a:cubicBezTo>
                  <a:pt x="10676462" y="2223159"/>
                  <a:pt x="11032720" y="1984836"/>
                  <a:pt x="11425208" y="1892353"/>
                </a:cubicBezTo>
                <a:cubicBezTo>
                  <a:pt x="11413131" y="1952823"/>
                  <a:pt x="11379920" y="1967051"/>
                  <a:pt x="11352748" y="1974165"/>
                </a:cubicBezTo>
                <a:cubicBezTo>
                  <a:pt x="11207830" y="2020407"/>
                  <a:pt x="11081026" y="2112891"/>
                  <a:pt x="10948184" y="2191146"/>
                </a:cubicBezTo>
                <a:cubicBezTo>
                  <a:pt x="10893840" y="2223159"/>
                  <a:pt x="10854590" y="2258731"/>
                  <a:pt x="10833457" y="2326314"/>
                </a:cubicBezTo>
                <a:cubicBezTo>
                  <a:pt x="10815342" y="2390340"/>
                  <a:pt x="10779112" y="2418796"/>
                  <a:pt x="10712690" y="2401012"/>
                </a:cubicBezTo>
                <a:cubicBezTo>
                  <a:pt x="10658346" y="2386784"/>
                  <a:pt x="10600982" y="2393898"/>
                  <a:pt x="10543619" y="2401012"/>
                </a:cubicBezTo>
                <a:cubicBezTo>
                  <a:pt x="10480218" y="2408126"/>
                  <a:pt x="10407758" y="2479267"/>
                  <a:pt x="10422854" y="2518395"/>
                </a:cubicBezTo>
                <a:cubicBezTo>
                  <a:pt x="10453044" y="2582422"/>
                  <a:pt x="10504370" y="2550408"/>
                  <a:pt x="10546639" y="2543294"/>
                </a:cubicBezTo>
                <a:cubicBezTo>
                  <a:pt x="10597964" y="2536181"/>
                  <a:pt x="10691556" y="2518395"/>
                  <a:pt x="10691556" y="2525509"/>
                </a:cubicBezTo>
                <a:cubicBezTo>
                  <a:pt x="10724768" y="2685576"/>
                  <a:pt x="10800246" y="2564636"/>
                  <a:pt x="10854590" y="2564636"/>
                </a:cubicBezTo>
                <a:cubicBezTo>
                  <a:pt x="10905916" y="2564636"/>
                  <a:pt x="10957241" y="2546851"/>
                  <a:pt x="11005548" y="2532623"/>
                </a:cubicBezTo>
                <a:cubicBezTo>
                  <a:pt x="11068949" y="2514837"/>
                  <a:pt x="11126312" y="2546851"/>
                  <a:pt x="11186696" y="2553965"/>
                </a:cubicBezTo>
                <a:cubicBezTo>
                  <a:pt x="11241040" y="2561080"/>
                  <a:pt x="11210850" y="2653563"/>
                  <a:pt x="11244060" y="2692689"/>
                </a:cubicBezTo>
                <a:cubicBezTo>
                  <a:pt x="11250097" y="2703362"/>
                  <a:pt x="11256136" y="2703362"/>
                  <a:pt x="11262174" y="2703362"/>
                </a:cubicBezTo>
                <a:cubicBezTo>
                  <a:pt x="11280289" y="2980812"/>
                  <a:pt x="11597299" y="2913227"/>
                  <a:pt x="11597299" y="2923898"/>
                </a:cubicBezTo>
                <a:cubicBezTo>
                  <a:pt x="11624471" y="2941684"/>
                  <a:pt x="11657682" y="2899000"/>
                  <a:pt x="11690892" y="2941684"/>
                </a:cubicBezTo>
                <a:cubicBezTo>
                  <a:pt x="11548993" y="3137322"/>
                  <a:pt x="11331614" y="3183563"/>
                  <a:pt x="11138390" y="3329402"/>
                </a:cubicBezTo>
                <a:cubicBezTo>
                  <a:pt x="11298403" y="3379202"/>
                  <a:pt x="11391998" y="3208463"/>
                  <a:pt x="11509744" y="3229805"/>
                </a:cubicBezTo>
                <a:cubicBezTo>
                  <a:pt x="11567107" y="3283162"/>
                  <a:pt x="11395016" y="3368530"/>
                  <a:pt x="11561068" y="3393429"/>
                </a:cubicBezTo>
                <a:cubicBezTo>
                  <a:pt x="11488610" y="3439672"/>
                  <a:pt x="11437284" y="3485914"/>
                  <a:pt x="11385959" y="3539269"/>
                </a:cubicBezTo>
                <a:cubicBezTo>
                  <a:pt x="11298403" y="3635309"/>
                  <a:pt x="11280289" y="3699337"/>
                  <a:pt x="11322556" y="3827390"/>
                </a:cubicBezTo>
                <a:cubicBezTo>
                  <a:pt x="11349730" y="3912759"/>
                  <a:pt x="11388978" y="3991015"/>
                  <a:pt x="11352748" y="4090612"/>
                </a:cubicBezTo>
                <a:cubicBezTo>
                  <a:pt x="11328595" y="4158196"/>
                  <a:pt x="11337653" y="4204438"/>
                  <a:pt x="11428226" y="4172424"/>
                </a:cubicBezTo>
                <a:cubicBezTo>
                  <a:pt x="11524840" y="4140411"/>
                  <a:pt x="11561068" y="4200882"/>
                  <a:pt x="11536915" y="4321821"/>
                </a:cubicBezTo>
                <a:cubicBezTo>
                  <a:pt x="11521821" y="4400076"/>
                  <a:pt x="11536915" y="4424975"/>
                  <a:pt x="11603338" y="4414305"/>
                </a:cubicBezTo>
                <a:cubicBezTo>
                  <a:pt x="11675796" y="4403633"/>
                  <a:pt x="11745236" y="4353835"/>
                  <a:pt x="11835811" y="4378734"/>
                </a:cubicBezTo>
                <a:cubicBezTo>
                  <a:pt x="11763352" y="4521016"/>
                  <a:pt x="11609374" y="4478331"/>
                  <a:pt x="11524840" y="4613499"/>
                </a:cubicBezTo>
                <a:cubicBezTo>
                  <a:pt x="11624471" y="4613499"/>
                  <a:pt x="11702969" y="4613499"/>
                  <a:pt x="11775427" y="4585042"/>
                </a:cubicBezTo>
                <a:cubicBezTo>
                  <a:pt x="11805619" y="4574373"/>
                  <a:pt x="11838830" y="4560144"/>
                  <a:pt x="11856944" y="4602828"/>
                </a:cubicBezTo>
                <a:cubicBezTo>
                  <a:pt x="11878080" y="4652628"/>
                  <a:pt x="11835811" y="4670412"/>
                  <a:pt x="11811658" y="4677526"/>
                </a:cubicBezTo>
                <a:cubicBezTo>
                  <a:pt x="11742216" y="4702425"/>
                  <a:pt x="11687874" y="4759339"/>
                  <a:pt x="11627490" y="4805580"/>
                </a:cubicBezTo>
                <a:cubicBezTo>
                  <a:pt x="11497668" y="4905177"/>
                  <a:pt x="11355767" y="4990547"/>
                  <a:pt x="11247078" y="5154171"/>
                </a:cubicBezTo>
                <a:cubicBezTo>
                  <a:pt x="11382940" y="5111487"/>
                  <a:pt x="11485590" y="5011889"/>
                  <a:pt x="11615414" y="4994104"/>
                </a:cubicBezTo>
                <a:cubicBezTo>
                  <a:pt x="11503704" y="5143500"/>
                  <a:pt x="11361806" y="5243097"/>
                  <a:pt x="11228964" y="5353367"/>
                </a:cubicBezTo>
                <a:cubicBezTo>
                  <a:pt x="11189714" y="5385379"/>
                  <a:pt x="11150466" y="5406721"/>
                  <a:pt x="11144428" y="5474306"/>
                </a:cubicBezTo>
                <a:cubicBezTo>
                  <a:pt x="11126312" y="5605917"/>
                  <a:pt x="11078008" y="5712629"/>
                  <a:pt x="10969318" y="5769542"/>
                </a:cubicBezTo>
                <a:cubicBezTo>
                  <a:pt x="10969318" y="5769542"/>
                  <a:pt x="10975356" y="5790884"/>
                  <a:pt x="10978374" y="5801555"/>
                </a:cubicBezTo>
                <a:cubicBezTo>
                  <a:pt x="11044797" y="5805112"/>
                  <a:pt x="11096122" y="5726858"/>
                  <a:pt x="11177639" y="5755314"/>
                </a:cubicBezTo>
                <a:cubicBezTo>
                  <a:pt x="11096122" y="5862025"/>
                  <a:pt x="11029702" y="5954508"/>
                  <a:pt x="10917992" y="6004307"/>
                </a:cubicBezTo>
                <a:cubicBezTo>
                  <a:pt x="10827418" y="6043434"/>
                  <a:pt x="10715710" y="6068335"/>
                  <a:pt x="10649289" y="6196388"/>
                </a:cubicBezTo>
                <a:cubicBezTo>
                  <a:pt x="10724768" y="6221287"/>
                  <a:pt x="10782132" y="6189274"/>
                  <a:pt x="10839496" y="6167932"/>
                </a:cubicBezTo>
                <a:cubicBezTo>
                  <a:pt x="10927050" y="6132361"/>
                  <a:pt x="11014605" y="6093234"/>
                  <a:pt x="11102160" y="6057663"/>
                </a:cubicBezTo>
                <a:cubicBezTo>
                  <a:pt x="11135372" y="6043434"/>
                  <a:pt x="11171600" y="6036320"/>
                  <a:pt x="11192734" y="6100347"/>
                </a:cubicBezTo>
                <a:cubicBezTo>
                  <a:pt x="11081026" y="6114575"/>
                  <a:pt x="11014605" y="6199945"/>
                  <a:pt x="10945164" y="6281757"/>
                </a:cubicBezTo>
                <a:cubicBezTo>
                  <a:pt x="10905916" y="6327999"/>
                  <a:pt x="10872705" y="6388469"/>
                  <a:pt x="10803265" y="6367127"/>
                </a:cubicBezTo>
                <a:cubicBezTo>
                  <a:pt x="10767036" y="6356456"/>
                  <a:pt x="10742882" y="6388469"/>
                  <a:pt x="10745901" y="6431153"/>
                </a:cubicBezTo>
                <a:cubicBezTo>
                  <a:pt x="10760998" y="6580550"/>
                  <a:pt x="10673442" y="6630349"/>
                  <a:pt x="10582868" y="6658805"/>
                </a:cubicBezTo>
                <a:cubicBezTo>
                  <a:pt x="10450026" y="6701489"/>
                  <a:pt x="10332280" y="6786859"/>
                  <a:pt x="10208496" y="6858000"/>
                </a:cubicBezTo>
                <a:lnTo>
                  <a:pt x="7272221" y="6858000"/>
                </a:lnTo>
                <a:lnTo>
                  <a:pt x="6362810" y="6858000"/>
                </a:lnTo>
                <a:lnTo>
                  <a:pt x="6139260" y="6858000"/>
                </a:lnTo>
                <a:lnTo>
                  <a:pt x="4282294" y="6858000"/>
                </a:lnTo>
                <a:lnTo>
                  <a:pt x="4114800" y="6858000"/>
                </a:lnTo>
                <a:lnTo>
                  <a:pt x="4038600" y="6858000"/>
                </a:lnTo>
                <a:lnTo>
                  <a:pt x="0" y="6858000"/>
                </a:lnTo>
                <a:close/>
              </a:path>
            </a:pathLst>
          </a:custGeom>
        </p:spPr>
      </p:pic>
    </p:spTree>
    <p:extLst>
      <p:ext uri="{BB962C8B-B14F-4D97-AF65-F5344CB8AC3E}">
        <p14:creationId xmlns:p14="http://schemas.microsoft.com/office/powerpoint/2010/main" val="1939345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DB30ED6-EC5E-00AE-53F1-A06B885A9A68}"/>
              </a:ext>
            </a:extLst>
          </p:cNvPr>
          <p:cNvPicPr>
            <a:picLocks noChangeAspect="1"/>
          </p:cNvPicPr>
          <p:nvPr/>
        </p:nvPicPr>
        <p:blipFill>
          <a:blip r:embed="rId2"/>
          <a:srcRect t="397" r="1" b="7822"/>
          <a:stretch>
            <a:fillRect/>
          </a:stretch>
        </p:blipFill>
        <p:spPr>
          <a:xfrm>
            <a:off x="6176433" y="10"/>
            <a:ext cx="6015567" cy="3920034"/>
          </a:xfrm>
          <a:custGeom>
            <a:avLst/>
            <a:gdLst/>
            <a:ahLst/>
            <a:cxnLst/>
            <a:rect l="l" t="t" r="r" b="b"/>
            <a:pathLst>
              <a:path w="6015567" h="3920044">
                <a:moveTo>
                  <a:pt x="0" y="0"/>
                </a:moveTo>
                <a:lnTo>
                  <a:pt x="6015567" y="0"/>
                </a:lnTo>
                <a:lnTo>
                  <a:pt x="6015567" y="3920044"/>
                </a:lnTo>
                <a:lnTo>
                  <a:pt x="2469659" y="3920044"/>
                </a:lnTo>
                <a:lnTo>
                  <a:pt x="2469659" y="3103224"/>
                </a:lnTo>
                <a:lnTo>
                  <a:pt x="0" y="3103224"/>
                </a:lnTo>
                <a:close/>
              </a:path>
            </a:pathLst>
          </a:custGeom>
        </p:spPr>
      </p:pic>
      <p:pic>
        <p:nvPicPr>
          <p:cNvPr id="3" name="Picture 2">
            <a:extLst>
              <a:ext uri="{FF2B5EF4-FFF2-40B4-BE49-F238E27FC236}">
                <a16:creationId xmlns:a16="http://schemas.microsoft.com/office/drawing/2014/main" id="{C4C51F83-5677-F100-D402-078553784B47}"/>
              </a:ext>
            </a:extLst>
          </p:cNvPr>
          <p:cNvPicPr>
            <a:picLocks noChangeAspect="1"/>
          </p:cNvPicPr>
          <p:nvPr/>
        </p:nvPicPr>
        <p:blipFill>
          <a:blip r:embed="rId3">
            <a:extLst>
              <a:ext uri="{28A0092B-C50C-407E-A947-70E740481C1C}">
                <a14:useLocalDpi xmlns:a14="http://schemas.microsoft.com/office/drawing/2010/main" val="0"/>
              </a:ext>
            </a:extLst>
          </a:blip>
          <a:srcRect l="-297" r="297" b="42036"/>
          <a:stretch>
            <a:fillRect/>
          </a:stretch>
        </p:blipFill>
        <p:spPr>
          <a:xfrm>
            <a:off x="20" y="4069976"/>
            <a:ext cx="3535311" cy="2788023"/>
          </a:xfrm>
          <a:prstGeom prst="rect">
            <a:avLst/>
          </a:prstGeom>
        </p:spPr>
      </p:pic>
      <p:pic>
        <p:nvPicPr>
          <p:cNvPr id="7" name="Picture 6">
            <a:extLst>
              <a:ext uri="{FF2B5EF4-FFF2-40B4-BE49-F238E27FC236}">
                <a16:creationId xmlns:a16="http://schemas.microsoft.com/office/drawing/2014/main" id="{175D3D7A-7F19-8677-32D4-75B2F80F2CF0}"/>
              </a:ext>
            </a:extLst>
          </p:cNvPr>
          <p:cNvPicPr>
            <a:picLocks noChangeAspect="1"/>
          </p:cNvPicPr>
          <p:nvPr/>
        </p:nvPicPr>
        <p:blipFill>
          <a:blip r:embed="rId4">
            <a:extLst>
              <a:ext uri="{28A0092B-C50C-407E-A947-70E740481C1C}">
                <a14:useLocalDpi xmlns:a14="http://schemas.microsoft.com/office/drawing/2010/main" val="0"/>
              </a:ext>
            </a:extLst>
          </a:blip>
          <a:srcRect l="1" t="-708" r="1" b="25522"/>
          <a:stretch>
            <a:fillRect/>
          </a:stretch>
        </p:blipFill>
        <p:spPr>
          <a:xfrm>
            <a:off x="3696199" y="3257176"/>
            <a:ext cx="4789093" cy="3600824"/>
          </a:xfrm>
          <a:prstGeom prst="rect">
            <a:avLst/>
          </a:prstGeom>
        </p:spPr>
      </p:pic>
      <p:pic>
        <p:nvPicPr>
          <p:cNvPr id="9" name="Picture 8">
            <a:extLst>
              <a:ext uri="{FF2B5EF4-FFF2-40B4-BE49-F238E27FC236}">
                <a16:creationId xmlns:a16="http://schemas.microsoft.com/office/drawing/2014/main" id="{2E0A0B43-419C-7BD1-315D-F5C2EE5A37A0}"/>
              </a:ext>
            </a:extLst>
          </p:cNvPr>
          <p:cNvPicPr>
            <a:picLocks noChangeAspect="1"/>
          </p:cNvPicPr>
          <p:nvPr/>
        </p:nvPicPr>
        <p:blipFill>
          <a:blip r:embed="rId5">
            <a:extLst>
              <a:ext uri="{28A0092B-C50C-407E-A947-70E740481C1C}">
                <a14:useLocalDpi xmlns:a14="http://schemas.microsoft.com/office/drawing/2010/main" val="0"/>
              </a:ext>
            </a:extLst>
          </a:blip>
          <a:srcRect t="17054" r="1" b="17781"/>
          <a:stretch>
            <a:fillRect/>
          </a:stretch>
        </p:blipFill>
        <p:spPr>
          <a:xfrm>
            <a:off x="1" y="10"/>
            <a:ext cx="6015567" cy="3920034"/>
          </a:xfrm>
          <a:custGeom>
            <a:avLst/>
            <a:gdLst/>
            <a:ahLst/>
            <a:cxnLst/>
            <a:rect l="l" t="t" r="r" b="b"/>
            <a:pathLst>
              <a:path w="6015567" h="3920044">
                <a:moveTo>
                  <a:pt x="0" y="0"/>
                </a:moveTo>
                <a:lnTo>
                  <a:pt x="6015567" y="0"/>
                </a:lnTo>
                <a:lnTo>
                  <a:pt x="6015567" y="3103224"/>
                </a:lnTo>
                <a:lnTo>
                  <a:pt x="3545908" y="3103224"/>
                </a:lnTo>
                <a:lnTo>
                  <a:pt x="3545908" y="3920044"/>
                </a:lnTo>
                <a:lnTo>
                  <a:pt x="0" y="3920044"/>
                </a:lnTo>
                <a:close/>
              </a:path>
            </a:pathLst>
          </a:custGeom>
        </p:spPr>
      </p:pic>
      <p:pic>
        <p:nvPicPr>
          <p:cNvPr id="5" name="Picture 4">
            <a:extLst>
              <a:ext uri="{FF2B5EF4-FFF2-40B4-BE49-F238E27FC236}">
                <a16:creationId xmlns:a16="http://schemas.microsoft.com/office/drawing/2014/main" id="{47EDB296-62FC-15D2-E77A-6FC4A09AE732}"/>
              </a:ext>
            </a:extLst>
          </p:cNvPr>
          <p:cNvPicPr>
            <a:picLocks noChangeAspect="1"/>
          </p:cNvPicPr>
          <p:nvPr/>
        </p:nvPicPr>
        <p:blipFill>
          <a:blip r:embed="rId6">
            <a:extLst>
              <a:ext uri="{28A0092B-C50C-407E-A947-70E740481C1C}">
                <a14:useLocalDpi xmlns:a14="http://schemas.microsoft.com/office/drawing/2010/main" val="0"/>
              </a:ext>
            </a:extLst>
          </a:blip>
          <a:srcRect l="296" r="-296" b="40243"/>
          <a:stretch>
            <a:fillRect/>
          </a:stretch>
        </p:blipFill>
        <p:spPr>
          <a:xfrm>
            <a:off x="8646161" y="4069976"/>
            <a:ext cx="3545840" cy="2788024"/>
          </a:xfrm>
          <a:prstGeom prst="rect">
            <a:avLst/>
          </a:prstGeom>
        </p:spPr>
      </p:pic>
      <p:pic>
        <p:nvPicPr>
          <p:cNvPr id="15" name="Picture 14">
            <a:extLst>
              <a:ext uri="{FF2B5EF4-FFF2-40B4-BE49-F238E27FC236}">
                <a16:creationId xmlns:a16="http://schemas.microsoft.com/office/drawing/2014/main" id="{0B9E51CB-4B7A-9DC5-97E8-6D85DD637377}"/>
              </a:ext>
            </a:extLst>
          </p:cNvPr>
          <p:cNvPicPr>
            <a:picLocks noChangeAspect="1"/>
          </p:cNvPicPr>
          <p:nvPr/>
        </p:nvPicPr>
        <p:blipFill>
          <a:blip r:embed="rId7"/>
          <a:stretch>
            <a:fillRect/>
          </a:stretch>
        </p:blipFill>
        <p:spPr>
          <a:xfrm>
            <a:off x="9367364" y="534180"/>
            <a:ext cx="2680610" cy="3460830"/>
          </a:xfrm>
          <a:prstGeom prst="rect">
            <a:avLst/>
          </a:prstGeom>
        </p:spPr>
      </p:pic>
    </p:spTree>
    <p:extLst>
      <p:ext uri="{BB962C8B-B14F-4D97-AF65-F5344CB8AC3E}">
        <p14:creationId xmlns:p14="http://schemas.microsoft.com/office/powerpoint/2010/main" val="4921019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lumMod val="90000"/>
            <a:lumOff val="10000"/>
          </a:schemeClr>
        </a:solidFill>
        <a:effectLst/>
      </p:bgPr>
    </p:bg>
    <p:spTree>
      <p:nvGrpSpPr>
        <p:cNvPr id="1" name="">
          <a:extLst>
            <a:ext uri="{FF2B5EF4-FFF2-40B4-BE49-F238E27FC236}">
              <a16:creationId xmlns:a16="http://schemas.microsoft.com/office/drawing/2014/main" id="{14F5DCD9-5FF0-5601-2DC1-D6C22D74C5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3F5BEC-F63A-C204-6798-92B731AA8BDD}"/>
              </a:ext>
            </a:extLst>
          </p:cNvPr>
          <p:cNvSpPr>
            <a:spLocks noGrp="1"/>
          </p:cNvSpPr>
          <p:nvPr>
            <p:ph type="title"/>
          </p:nvPr>
        </p:nvSpPr>
        <p:spPr/>
        <p:txBody>
          <a:bodyPr/>
          <a:lstStyle/>
          <a:p>
            <a:r>
              <a:rPr lang="en-GB" dirty="0"/>
              <a:t>“Why can’t you just be normal?”</a:t>
            </a:r>
          </a:p>
        </p:txBody>
      </p:sp>
    </p:spTree>
    <p:extLst>
      <p:ext uri="{BB962C8B-B14F-4D97-AF65-F5344CB8AC3E}">
        <p14:creationId xmlns:p14="http://schemas.microsoft.com/office/powerpoint/2010/main" val="39384086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Why Can't You Just Be Normal&quot; higher resolution capture and text recreation  : r/MemeRestoration">
            <a:extLst>
              <a:ext uri="{FF2B5EF4-FFF2-40B4-BE49-F238E27FC236}">
                <a16:creationId xmlns:a16="http://schemas.microsoft.com/office/drawing/2014/main" id="{C4F4649C-A474-FCEF-D191-67D8D27D76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35" y="93981"/>
            <a:ext cx="6914941" cy="6670037"/>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ome Play | Rotten Tomatoes">
            <a:extLst>
              <a:ext uri="{FF2B5EF4-FFF2-40B4-BE49-F238E27FC236}">
                <a16:creationId xmlns:a16="http://schemas.microsoft.com/office/drawing/2014/main" id="{6F95A0FE-0EFD-5D3F-EC45-C89821600A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8832" y="0"/>
            <a:ext cx="46291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60608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mazon.com: Empire of Normality: Neurodiversity and Capitalism ...">
            <a:extLst>
              <a:ext uri="{FF2B5EF4-FFF2-40B4-BE49-F238E27FC236}">
                <a16:creationId xmlns:a16="http://schemas.microsoft.com/office/drawing/2014/main" id="{57B9B259-5858-E52C-F715-82DAA7091EB4}"/>
              </a:ext>
            </a:extLst>
          </p:cNvPr>
          <p:cNvPicPr>
            <a:picLocks noChangeAspect="1"/>
          </p:cNvPicPr>
          <p:nvPr/>
        </p:nvPicPr>
        <p:blipFill>
          <a:blip r:embed="rId2"/>
          <a:stretch>
            <a:fillRect/>
          </a:stretch>
        </p:blipFill>
        <p:spPr>
          <a:xfrm>
            <a:off x="457202" y="933171"/>
            <a:ext cx="5426764" cy="1682296"/>
          </a:xfrm>
          <a:prstGeom prst="rect">
            <a:avLst/>
          </a:prstGeom>
        </p:spPr>
      </p:pic>
      <p:pic>
        <p:nvPicPr>
          <p:cNvPr id="2" name="Picture 1" descr="Amazon.com: Empire of Normality: Neurodiversity and Capitalism ...">
            <a:extLst>
              <a:ext uri="{FF2B5EF4-FFF2-40B4-BE49-F238E27FC236}">
                <a16:creationId xmlns:a16="http://schemas.microsoft.com/office/drawing/2014/main" id="{83D61B9D-1375-BED3-5D7F-256F5AB27124}"/>
              </a:ext>
            </a:extLst>
          </p:cNvPr>
          <p:cNvPicPr>
            <a:picLocks noChangeAspect="1"/>
          </p:cNvPicPr>
          <p:nvPr/>
        </p:nvPicPr>
        <p:blipFill>
          <a:blip r:embed="rId3"/>
          <a:stretch>
            <a:fillRect/>
          </a:stretch>
        </p:blipFill>
        <p:spPr>
          <a:xfrm>
            <a:off x="457201" y="4170228"/>
            <a:ext cx="5426764" cy="1682296"/>
          </a:xfrm>
          <a:prstGeom prst="rect">
            <a:avLst/>
          </a:prstGeom>
        </p:spPr>
      </p:pic>
      <p:sp>
        <p:nvSpPr>
          <p:cNvPr id="9" name="Rectangle 8">
            <a:extLst>
              <a:ext uri="{FF2B5EF4-FFF2-40B4-BE49-F238E27FC236}">
                <a16:creationId xmlns:a16="http://schemas.microsoft.com/office/drawing/2014/main" id="{799448F2-0E5B-42DA-B2D1-11A14E947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E8A7552-20E1-4F34-ADAB-C1DB6634D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mazon.com: Empire of Normality: Neurodiversity and Capitalism ...">
            <a:extLst>
              <a:ext uri="{FF2B5EF4-FFF2-40B4-BE49-F238E27FC236}">
                <a16:creationId xmlns:a16="http://schemas.microsoft.com/office/drawing/2014/main" id="{C127C139-15F9-DBF6-3687-AD58B01D06D5}"/>
              </a:ext>
            </a:extLst>
          </p:cNvPr>
          <p:cNvPicPr>
            <a:picLocks noChangeAspect="1"/>
          </p:cNvPicPr>
          <p:nvPr/>
        </p:nvPicPr>
        <p:blipFill>
          <a:blip r:embed="rId4"/>
          <a:stretch>
            <a:fillRect/>
          </a:stretch>
        </p:blipFill>
        <p:spPr>
          <a:xfrm>
            <a:off x="7056279" y="321734"/>
            <a:ext cx="3930274" cy="6069922"/>
          </a:xfrm>
          <a:prstGeom prst="rect">
            <a:avLst/>
          </a:prstGeom>
        </p:spPr>
      </p:pic>
    </p:spTree>
    <p:extLst>
      <p:ext uri="{BB962C8B-B14F-4D97-AF65-F5344CB8AC3E}">
        <p14:creationId xmlns:p14="http://schemas.microsoft.com/office/powerpoint/2010/main" val="1649362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5C6DDF-4F88-E55F-CE82-0A28108488C0}"/>
              </a:ext>
            </a:extLst>
          </p:cNvPr>
          <p:cNvPicPr>
            <a:picLocks noChangeAspect="1"/>
          </p:cNvPicPr>
          <p:nvPr/>
        </p:nvPicPr>
        <p:blipFill>
          <a:blip r:embed="rId2"/>
          <a:stretch>
            <a:fillRect/>
          </a:stretch>
        </p:blipFill>
        <p:spPr>
          <a:xfrm>
            <a:off x="0" y="1673"/>
            <a:ext cx="12192000" cy="6854653"/>
          </a:xfrm>
          <a:prstGeom prst="rect">
            <a:avLst/>
          </a:prstGeom>
        </p:spPr>
      </p:pic>
    </p:spTree>
    <p:extLst>
      <p:ext uri="{BB962C8B-B14F-4D97-AF65-F5344CB8AC3E}">
        <p14:creationId xmlns:p14="http://schemas.microsoft.com/office/powerpoint/2010/main" val="1354731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Shed a Tear or Two by Watching Pixar's 'Float' — Now Available on Disney+ -  Pixar Post">
            <a:extLst>
              <a:ext uri="{FF2B5EF4-FFF2-40B4-BE49-F238E27FC236}">
                <a16:creationId xmlns:a16="http://schemas.microsoft.com/office/drawing/2014/main" id="{5E22229A-7748-656F-CC0A-1ED94587F2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04" r="-1" b="-1"/>
          <a:stretch/>
        </p:blipFill>
        <p:spPr bwMode="auto">
          <a:xfrm>
            <a:off x="547545" y="547545"/>
            <a:ext cx="11088962" cy="5762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0317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FA5DC5-C71D-D706-5256-3E0A0D2FE04E}"/>
              </a:ext>
            </a:extLst>
          </p:cNvPr>
          <p:cNvSpPr>
            <a:spLocks noGrp="1"/>
          </p:cNvSpPr>
          <p:nvPr>
            <p:ph type="title"/>
          </p:nvPr>
        </p:nvSpPr>
        <p:spPr>
          <a:xfrm>
            <a:off x="640080" y="325369"/>
            <a:ext cx="4368602" cy="1956841"/>
          </a:xfrm>
        </p:spPr>
        <p:txBody>
          <a:bodyPr anchor="b">
            <a:normAutofit/>
          </a:bodyPr>
          <a:lstStyle/>
          <a:p>
            <a:r>
              <a:rPr lang="en-GB" sz="5400" dirty="0"/>
              <a:t>Lessons for a baby monster</a:t>
            </a:r>
          </a:p>
        </p:txBody>
      </p:sp>
      <p:sp>
        <p:nvSpPr>
          <p:cNvPr id="615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AABAF77-D498-6336-482D-ECDCE51FACCA}"/>
              </a:ext>
            </a:extLst>
          </p:cNvPr>
          <p:cNvSpPr>
            <a:spLocks noGrp="1"/>
          </p:cNvSpPr>
          <p:nvPr>
            <p:ph idx="1"/>
          </p:nvPr>
        </p:nvSpPr>
        <p:spPr>
          <a:xfrm>
            <a:off x="640080" y="2872899"/>
            <a:ext cx="4243589" cy="3659732"/>
          </a:xfrm>
        </p:spPr>
        <p:txBody>
          <a:bodyPr>
            <a:normAutofit/>
          </a:bodyPr>
          <a:lstStyle/>
          <a:p>
            <a:r>
              <a:rPr lang="en-GB" sz="2000" dirty="0"/>
              <a:t>It’s safer to be normal.</a:t>
            </a:r>
          </a:p>
          <a:p>
            <a:r>
              <a:rPr lang="en-GB" sz="2000" dirty="0"/>
              <a:t>Parents will lock you away if you’re not normal.</a:t>
            </a:r>
          </a:p>
          <a:p>
            <a:r>
              <a:rPr lang="en-GB" sz="2000" dirty="0"/>
              <a:t>Being unique is bad.</a:t>
            </a:r>
          </a:p>
          <a:p>
            <a:r>
              <a:rPr lang="en-GB" sz="2000" dirty="0"/>
              <a:t>You are a burden to your family.</a:t>
            </a:r>
          </a:p>
          <a:p>
            <a:r>
              <a:rPr lang="en-GB" sz="2000" dirty="0"/>
              <a:t>You are a danger to other children.</a:t>
            </a:r>
          </a:p>
          <a:p>
            <a:r>
              <a:rPr lang="en-GB" sz="2000" dirty="0"/>
              <a:t>You will be stared at, because of your distance from ‘normal’.</a:t>
            </a:r>
          </a:p>
          <a:p>
            <a:r>
              <a:rPr lang="en-GB" sz="2000" dirty="0"/>
              <a:t>People will always ask, ‘Why can’t you just be normal?’</a:t>
            </a:r>
          </a:p>
        </p:txBody>
      </p:sp>
      <p:pic>
        <p:nvPicPr>
          <p:cNvPr id="6146" name="Picture 2" descr="SparkShorts&quot; Float (TV Episode 2019) - IMDb">
            <a:extLst>
              <a:ext uri="{FF2B5EF4-FFF2-40B4-BE49-F238E27FC236}">
                <a16:creationId xmlns:a16="http://schemas.microsoft.com/office/drawing/2014/main" id="{C9C07826-310B-A7F6-1731-F7456CE17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8788" r="1479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9927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09CE04-349D-DADC-CFF9-AED41F4FC6FD}"/>
              </a:ext>
            </a:extLst>
          </p:cNvPr>
          <p:cNvSpPr>
            <a:spLocks noGrp="1"/>
          </p:cNvSpPr>
          <p:nvPr>
            <p:ph type="title"/>
          </p:nvPr>
        </p:nvSpPr>
        <p:spPr>
          <a:xfrm>
            <a:off x="640080" y="325369"/>
            <a:ext cx="5124616" cy="1956841"/>
          </a:xfrm>
        </p:spPr>
        <p:txBody>
          <a:bodyPr anchor="b">
            <a:normAutofit/>
          </a:bodyPr>
          <a:lstStyle/>
          <a:p>
            <a:r>
              <a:rPr lang="en-GB" sz="5400" dirty="0"/>
              <a:t>Lessons FLOAT doesn’t teach</a:t>
            </a:r>
          </a:p>
        </p:txBody>
      </p:sp>
      <p:sp>
        <p:nvSpPr>
          <p:cNvPr id="820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DC04646-3C0E-FBFC-41FC-D032AA9A617E}"/>
              </a:ext>
            </a:extLst>
          </p:cNvPr>
          <p:cNvSpPr>
            <a:spLocks noGrp="1"/>
          </p:cNvSpPr>
          <p:nvPr>
            <p:ph idx="1"/>
          </p:nvPr>
        </p:nvSpPr>
        <p:spPr>
          <a:xfrm>
            <a:off x="640080" y="2872899"/>
            <a:ext cx="4243589" cy="3320668"/>
          </a:xfrm>
        </p:spPr>
        <p:txBody>
          <a:bodyPr>
            <a:normAutofit/>
          </a:bodyPr>
          <a:lstStyle/>
          <a:p>
            <a:r>
              <a:rPr lang="en-GB" sz="2200" dirty="0"/>
              <a:t>Unusual strengths will be celebrated.</a:t>
            </a:r>
          </a:p>
          <a:p>
            <a:r>
              <a:rPr lang="en-GB" sz="2200" dirty="0"/>
              <a:t>People will meet you with interest and curiosity.</a:t>
            </a:r>
          </a:p>
          <a:p>
            <a:r>
              <a:rPr lang="en-GB" sz="2200" dirty="0"/>
              <a:t>Your family will always put you first.</a:t>
            </a:r>
          </a:p>
          <a:p>
            <a:r>
              <a:rPr lang="en-GB" sz="2200" dirty="0"/>
              <a:t>People will like you even if you’re different.</a:t>
            </a:r>
          </a:p>
        </p:txBody>
      </p:sp>
      <p:pic>
        <p:nvPicPr>
          <p:cNvPr id="8194" name="Picture 2" descr="Float: a Disney+ Pixar short about being different – A-typist">
            <a:extLst>
              <a:ext uri="{FF2B5EF4-FFF2-40B4-BE49-F238E27FC236}">
                <a16:creationId xmlns:a16="http://schemas.microsoft.com/office/drawing/2014/main" id="{8A44D11B-5D48-2532-0E8E-F5016DDADB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974" r="1716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3124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a:extLst>
            <a:ext uri="{FF2B5EF4-FFF2-40B4-BE49-F238E27FC236}">
              <a16:creationId xmlns:a16="http://schemas.microsoft.com/office/drawing/2014/main" id="{F96F8811-8F39-8EC1-3A19-B062CF5AF1C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C8E3135-D457-655C-A3E3-45E412E6505F}"/>
              </a:ext>
            </a:extLst>
          </p:cNvPr>
          <p:cNvSpPr>
            <a:spLocks noGrp="1"/>
          </p:cNvSpPr>
          <p:nvPr>
            <p:ph type="title" idx="4294967295"/>
          </p:nvPr>
        </p:nvSpPr>
        <p:spPr>
          <a:xfrm>
            <a:off x="5408858" y="833120"/>
            <a:ext cx="6056312" cy="1482725"/>
          </a:xfrm>
        </p:spPr>
        <p:txBody>
          <a:bodyPr vert="horz" lIns="91440" tIns="45720" rIns="91440" bIns="45720" rtlCol="0" anchor="t">
            <a:normAutofit/>
          </a:bodyPr>
          <a:lstStyle/>
          <a:p>
            <a:pPr algn="r"/>
            <a:r>
              <a:rPr lang="en-US" sz="5400" kern="1200" dirty="0">
                <a:solidFill>
                  <a:srgbClr val="FFFFFF"/>
                </a:solidFill>
                <a:latin typeface="+mj-lt"/>
                <a:ea typeface="+mj-ea"/>
                <a:cs typeface="+mj-cs"/>
              </a:rPr>
              <a:t>Monster</a:t>
            </a:r>
            <a:r>
              <a:rPr lang="en-US" sz="7400" kern="1200" dirty="0">
                <a:solidFill>
                  <a:srgbClr val="FFFFFF"/>
                </a:solidFill>
                <a:latin typeface="+mj-lt"/>
                <a:ea typeface="+mj-ea"/>
                <a:cs typeface="+mj-cs"/>
              </a:rPr>
              <a:t> </a:t>
            </a:r>
            <a:r>
              <a:rPr lang="en-US" sz="5400" kern="1200" dirty="0">
                <a:solidFill>
                  <a:srgbClr val="FFFFFF"/>
                </a:solidFill>
                <a:latin typeface="+mj-lt"/>
                <a:ea typeface="+mj-ea"/>
                <a:cs typeface="+mj-cs"/>
              </a:rPr>
              <a:t>Framework</a:t>
            </a:r>
          </a:p>
        </p:txBody>
      </p:sp>
      <p:pic>
        <p:nvPicPr>
          <p:cNvPr id="2" name="Picture 1" descr="Horror movie. Monster on the Campus (Universal International, 1958 ...">
            <a:extLst>
              <a:ext uri="{FF2B5EF4-FFF2-40B4-BE49-F238E27FC236}">
                <a16:creationId xmlns:a16="http://schemas.microsoft.com/office/drawing/2014/main" id="{ED3D1B57-FB40-C8AE-8CF3-60B6AAAD323C}"/>
              </a:ext>
            </a:extLst>
          </p:cNvPr>
          <p:cNvPicPr>
            <a:picLocks noChangeAspect="1"/>
          </p:cNvPicPr>
          <p:nvPr/>
        </p:nvPicPr>
        <p:blipFill>
          <a:blip r:embed="rId2"/>
          <a:srcRect t="1055" b="14712"/>
          <a:stretch>
            <a:fillRect/>
          </a:stretch>
        </p:blipFill>
        <p:spPr>
          <a:xfrm>
            <a:off x="345676" y="8878"/>
            <a:ext cx="5147209" cy="6858000"/>
          </a:xfrm>
          <a:prstGeom prst="rect">
            <a:avLst/>
          </a:prstGeom>
        </p:spPr>
      </p:pic>
      <p:graphicFrame>
        <p:nvGraphicFramePr>
          <p:cNvPr id="15" name="Text Placeholder 5">
            <a:extLst>
              <a:ext uri="{FF2B5EF4-FFF2-40B4-BE49-F238E27FC236}">
                <a16:creationId xmlns:a16="http://schemas.microsoft.com/office/drawing/2014/main" id="{8AEA9836-55B5-EA7C-3F3C-24781FF9B75A}"/>
              </a:ext>
            </a:extLst>
          </p:cNvPr>
          <p:cNvGraphicFramePr/>
          <p:nvPr/>
        </p:nvGraphicFramePr>
        <p:xfrm>
          <a:off x="5792994" y="2438400"/>
          <a:ext cx="5672176" cy="424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06284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D2B10AC-B6E9-AD73-A653-306F1F9FA0BC}"/>
              </a:ext>
            </a:extLst>
          </p:cNvPr>
          <p:cNvGrpSpPr/>
          <p:nvPr/>
        </p:nvGrpSpPr>
        <p:grpSpPr>
          <a:xfrm>
            <a:off x="5028201" y="194252"/>
            <a:ext cx="6838680" cy="6469496"/>
            <a:chOff x="5028200" y="114184"/>
            <a:chExt cx="7163801" cy="6743816"/>
          </a:xfrm>
        </p:grpSpPr>
        <p:pic>
          <p:nvPicPr>
            <p:cNvPr id="5" name="Picture 4">
              <a:extLst>
                <a:ext uri="{FF2B5EF4-FFF2-40B4-BE49-F238E27FC236}">
                  <a16:creationId xmlns:a16="http://schemas.microsoft.com/office/drawing/2014/main" id="{9E8A6F2E-97BB-0CB7-C177-FF857A4A3B6E}"/>
                </a:ext>
              </a:extLst>
            </p:cNvPr>
            <p:cNvPicPr>
              <a:picLocks noChangeAspect="1"/>
            </p:cNvPicPr>
            <p:nvPr/>
          </p:nvPicPr>
          <p:blipFill>
            <a:blip r:embed="rId2"/>
            <a:stretch>
              <a:fillRect/>
            </a:stretch>
          </p:blipFill>
          <p:spPr>
            <a:xfrm>
              <a:off x="5028200" y="114184"/>
              <a:ext cx="7163800" cy="2514951"/>
            </a:xfrm>
            <a:prstGeom prst="rect">
              <a:avLst/>
            </a:prstGeom>
          </p:spPr>
        </p:pic>
        <p:pic>
          <p:nvPicPr>
            <p:cNvPr id="7" name="Picture 6">
              <a:extLst>
                <a:ext uri="{FF2B5EF4-FFF2-40B4-BE49-F238E27FC236}">
                  <a16:creationId xmlns:a16="http://schemas.microsoft.com/office/drawing/2014/main" id="{E2271FCC-5005-FA03-E478-F6C6CB4E5959}"/>
                </a:ext>
              </a:extLst>
            </p:cNvPr>
            <p:cNvPicPr>
              <a:picLocks noChangeAspect="1"/>
            </p:cNvPicPr>
            <p:nvPr/>
          </p:nvPicPr>
          <p:blipFill>
            <a:blip r:embed="rId3"/>
            <a:srcRect r="1182"/>
            <a:stretch/>
          </p:blipFill>
          <p:spPr>
            <a:xfrm>
              <a:off x="5028201" y="2629135"/>
              <a:ext cx="7163800" cy="2076740"/>
            </a:xfrm>
            <a:prstGeom prst="rect">
              <a:avLst/>
            </a:prstGeom>
          </p:spPr>
        </p:pic>
        <p:pic>
          <p:nvPicPr>
            <p:cNvPr id="9" name="Picture 8">
              <a:extLst>
                <a:ext uri="{FF2B5EF4-FFF2-40B4-BE49-F238E27FC236}">
                  <a16:creationId xmlns:a16="http://schemas.microsoft.com/office/drawing/2014/main" id="{F9E6D89F-0B1E-7D04-453D-3CDB2AD7F8E1}"/>
                </a:ext>
              </a:extLst>
            </p:cNvPr>
            <p:cNvPicPr>
              <a:picLocks noChangeAspect="1"/>
            </p:cNvPicPr>
            <p:nvPr/>
          </p:nvPicPr>
          <p:blipFill>
            <a:blip r:embed="rId4"/>
            <a:srcRect r="3590"/>
            <a:stretch/>
          </p:blipFill>
          <p:spPr>
            <a:xfrm>
              <a:off x="5028201" y="4685997"/>
              <a:ext cx="7163800" cy="2172003"/>
            </a:xfrm>
            <a:prstGeom prst="rect">
              <a:avLst/>
            </a:prstGeom>
          </p:spPr>
        </p:pic>
      </p:grpSp>
      <p:pic>
        <p:nvPicPr>
          <p:cNvPr id="3" name="Picture 2">
            <a:extLst>
              <a:ext uri="{FF2B5EF4-FFF2-40B4-BE49-F238E27FC236}">
                <a16:creationId xmlns:a16="http://schemas.microsoft.com/office/drawing/2014/main" id="{AEFD71AD-7FFA-F76C-A664-E51806BC921F}"/>
              </a:ext>
            </a:extLst>
          </p:cNvPr>
          <p:cNvPicPr>
            <a:picLocks noChangeAspect="1"/>
          </p:cNvPicPr>
          <p:nvPr/>
        </p:nvPicPr>
        <p:blipFill>
          <a:blip r:embed="rId5"/>
          <a:stretch>
            <a:fillRect/>
          </a:stretch>
        </p:blipFill>
        <p:spPr>
          <a:xfrm>
            <a:off x="192434" y="1154870"/>
            <a:ext cx="4654766" cy="390667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974339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AC16E0-69DF-FF19-86DA-92BD6E6F3ED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F8164F45-8D8D-B7D8-9AF3-1DECF42EAD64}"/>
              </a:ext>
            </a:extLst>
          </p:cNvPr>
          <p:cNvPicPr>
            <a:picLocks noChangeAspect="1"/>
          </p:cNvPicPr>
          <p:nvPr/>
        </p:nvPicPr>
        <p:blipFill>
          <a:blip r:embed="rId3"/>
          <a:srcRect l="4" t="6785" r="-3" b="38793"/>
          <a:stretch>
            <a:fillRect/>
          </a:stretch>
        </p:blipFill>
        <p:spPr>
          <a:xfrm>
            <a:off x="20" y="10"/>
            <a:ext cx="12191980" cy="6857990"/>
          </a:xfrm>
          <a:prstGeom prst="rect">
            <a:avLst/>
          </a:prstGeom>
        </p:spPr>
      </p:pic>
      <p:sp>
        <p:nvSpPr>
          <p:cNvPr id="31" name="Rectangle 3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9C30DC-400B-0B58-CB2D-E04F22850AA9}"/>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err="1">
                <a:solidFill>
                  <a:schemeClr val="tx1">
                    <a:lumMod val="85000"/>
                    <a:lumOff val="15000"/>
                  </a:schemeClr>
                </a:solidFill>
              </a:rPr>
              <a:t>Minotaurs</a:t>
            </a:r>
            <a:r>
              <a:rPr lang="en-US" sz="3600" dirty="0">
                <a:solidFill>
                  <a:schemeClr val="tx1">
                    <a:lumMod val="85000"/>
                    <a:lumOff val="15000"/>
                  </a:schemeClr>
                </a:solidFill>
              </a:rPr>
              <a:t> and Monster-names</a:t>
            </a:r>
          </a:p>
        </p:txBody>
      </p:sp>
      <p:cxnSp>
        <p:nvCxnSpPr>
          <p:cNvPr id="33" name="Straight Connector 3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5158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47475"/>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131D31-15D3-B491-F6B8-F431F7124433}"/>
              </a:ext>
            </a:extLst>
          </p:cNvPr>
          <p:cNvPicPr>
            <a:picLocks noChangeAspect="1"/>
          </p:cNvPicPr>
          <p:nvPr/>
        </p:nvPicPr>
        <p:blipFill>
          <a:blip r:embed="rId2"/>
          <a:stretch>
            <a:fillRect/>
          </a:stretch>
        </p:blipFill>
        <p:spPr>
          <a:xfrm>
            <a:off x="163587" y="510038"/>
            <a:ext cx="3951028" cy="5831778"/>
          </a:xfrm>
          <a:prstGeom prst="rect">
            <a:avLst/>
          </a:prstGeom>
        </p:spPr>
      </p:pic>
      <p:cxnSp>
        <p:nvCxnSpPr>
          <p:cNvPr id="19" name="Straight Connector 18">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84E544B-F84F-1F9B-290F-935958CA3B0E}"/>
              </a:ext>
            </a:extLst>
          </p:cNvPr>
          <p:cNvPicPr>
            <a:picLocks noChangeAspect="1"/>
          </p:cNvPicPr>
          <p:nvPr/>
        </p:nvPicPr>
        <p:blipFill>
          <a:blip r:embed="rId3"/>
          <a:stretch>
            <a:fillRect/>
          </a:stretch>
        </p:blipFill>
        <p:spPr>
          <a:xfrm>
            <a:off x="4310676" y="1567183"/>
            <a:ext cx="3537345" cy="3717488"/>
          </a:xfrm>
          <a:prstGeom prst="rect">
            <a:avLst/>
          </a:prstGeom>
        </p:spPr>
      </p:pic>
      <p:cxnSp>
        <p:nvCxnSpPr>
          <p:cNvPr id="21" name="Straight Connector 20">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9845B4E-3B9D-5ECF-5572-ACA925FD89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4082" y="510038"/>
            <a:ext cx="4181678" cy="5728328"/>
          </a:xfrm>
          <a:prstGeom prst="rect">
            <a:avLst/>
          </a:prstGeom>
        </p:spPr>
      </p:pic>
    </p:spTree>
    <p:extLst>
      <p:ext uri="{BB962C8B-B14F-4D97-AF65-F5344CB8AC3E}">
        <p14:creationId xmlns:p14="http://schemas.microsoft.com/office/powerpoint/2010/main" val="2863219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D2D2D6-EAD3-422E-8C77-40E9653C19FA}"/>
              </a:ext>
            </a:extLst>
          </p:cNvPr>
          <p:cNvPicPr>
            <a:picLocks noChangeAspect="1"/>
          </p:cNvPicPr>
          <p:nvPr/>
        </p:nvPicPr>
        <p:blipFill rotWithShape="1">
          <a:blip r:embed="rId2"/>
          <a:srcRect t="19"/>
          <a:stretch/>
        </p:blipFill>
        <p:spPr>
          <a:xfrm>
            <a:off x="0" y="1282"/>
            <a:ext cx="12369553" cy="6856718"/>
          </a:xfrm>
          <a:prstGeom prst="rect">
            <a:avLst/>
          </a:prstGeom>
        </p:spPr>
      </p:pic>
      <p:sp>
        <p:nvSpPr>
          <p:cNvPr id="3" name="TextBox 2">
            <a:extLst>
              <a:ext uri="{FF2B5EF4-FFF2-40B4-BE49-F238E27FC236}">
                <a16:creationId xmlns:a16="http://schemas.microsoft.com/office/drawing/2014/main" id="{216880ED-46FC-47BC-885E-7FA99B6E6AC4}"/>
              </a:ext>
            </a:extLst>
          </p:cNvPr>
          <p:cNvSpPr txBox="1"/>
          <p:nvPr/>
        </p:nvSpPr>
        <p:spPr>
          <a:xfrm>
            <a:off x="9714888" y="6488668"/>
            <a:ext cx="3480318" cy="369332"/>
          </a:xfrm>
          <a:prstGeom prst="rect">
            <a:avLst/>
          </a:prstGeom>
          <a:noFill/>
        </p:spPr>
        <p:txBody>
          <a:bodyPr wrap="square" rtlCol="0">
            <a:spAutoFit/>
          </a:bodyPr>
          <a:lstStyle/>
          <a:p>
            <a:r>
              <a:rPr lang="en-GB" dirty="0"/>
              <a:t>From Legonium.com</a:t>
            </a:r>
          </a:p>
        </p:txBody>
      </p:sp>
    </p:spTree>
    <p:extLst>
      <p:ext uri="{BB962C8B-B14F-4D97-AF65-F5344CB8AC3E}">
        <p14:creationId xmlns:p14="http://schemas.microsoft.com/office/powerpoint/2010/main" val="11694155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64A12F0-8158-4372-9761-AD0A6ED30C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icture containing text, kylix, cup, old&#10;&#10;Description automatically generated">
            <a:extLst>
              <a:ext uri="{FF2B5EF4-FFF2-40B4-BE49-F238E27FC236}">
                <a16:creationId xmlns:a16="http://schemas.microsoft.com/office/drawing/2014/main" id="{8BCB4A6A-EE36-95EC-9EC0-1E7DC3598039}"/>
              </a:ext>
            </a:extLst>
          </p:cNvPr>
          <p:cNvPicPr>
            <a:picLocks noChangeAspect="1"/>
          </p:cNvPicPr>
          <p:nvPr/>
        </p:nvPicPr>
        <p:blipFill rotWithShape="1">
          <a:blip r:embed="rId3">
            <a:extLst>
              <a:ext uri="{28A0092B-C50C-407E-A947-70E740481C1C}">
                <a14:useLocalDpi xmlns:a14="http://schemas.microsoft.com/office/drawing/2010/main" val="0"/>
              </a:ext>
            </a:extLst>
          </a:blip>
          <a:srcRect t="9955" b="26486"/>
          <a:stretch>
            <a:fillRect/>
          </a:stretch>
        </p:blipFill>
        <p:spPr>
          <a:xfrm>
            <a:off x="2070555" y="994202"/>
            <a:ext cx="8751929" cy="4922936"/>
          </a:xfrm>
          <a:prstGeom prst="rect">
            <a:avLst/>
          </a:prstGeom>
          <a:ln w="190500">
            <a:solidFill>
              <a:schemeClr val="tx1">
                <a:alpha val="7000"/>
              </a:schemeClr>
            </a:solidFill>
          </a:ln>
        </p:spPr>
      </p:pic>
    </p:spTree>
    <p:extLst>
      <p:ext uri="{BB962C8B-B14F-4D97-AF65-F5344CB8AC3E}">
        <p14:creationId xmlns:p14="http://schemas.microsoft.com/office/powerpoint/2010/main" val="9422605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91856AC4-EBB8-E4E0-72C6-2F97C3E07EBE}"/>
              </a:ext>
            </a:extLst>
          </p:cNvPr>
          <p:cNvPicPr>
            <a:picLocks noChangeAspect="1"/>
          </p:cNvPicPr>
          <p:nvPr/>
        </p:nvPicPr>
        <p:blipFill>
          <a:blip r:embed="rId2"/>
          <a:srcRect t="11536" b="46284"/>
          <a:stretch>
            <a:fillRect/>
          </a:stretch>
        </p:blipFill>
        <p:spPr>
          <a:xfrm>
            <a:off x="20" y="1282"/>
            <a:ext cx="12191980" cy="6856718"/>
          </a:xfrm>
          <a:prstGeom prst="rect">
            <a:avLst/>
          </a:prstGeom>
        </p:spPr>
      </p:pic>
    </p:spTree>
    <p:extLst>
      <p:ext uri="{BB962C8B-B14F-4D97-AF65-F5344CB8AC3E}">
        <p14:creationId xmlns:p14="http://schemas.microsoft.com/office/powerpoint/2010/main" val="25370708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7A6A4C68-246A-5C8A-5FDC-6CF5A53F6A09}"/>
              </a:ext>
            </a:extLst>
          </p:cNvPr>
          <p:cNvPicPr>
            <a:picLocks noChangeAspect="1"/>
          </p:cNvPicPr>
          <p:nvPr/>
        </p:nvPicPr>
        <p:blipFill rotWithShape="1">
          <a:blip r:embed="rId2"/>
          <a:srcRect r="2" b="8219"/>
          <a:stretch/>
        </p:blipFill>
        <p:spPr>
          <a:xfrm>
            <a:off x="838199" y="557188"/>
            <a:ext cx="4181917" cy="5750293"/>
          </a:xfrm>
          <a:prstGeom prst="rect">
            <a:avLst/>
          </a:prstGeom>
        </p:spPr>
      </p:pic>
      <p:pic>
        <p:nvPicPr>
          <p:cNvPr id="3" name="Picture 2">
            <a:extLst>
              <a:ext uri="{FF2B5EF4-FFF2-40B4-BE49-F238E27FC236}">
                <a16:creationId xmlns:a16="http://schemas.microsoft.com/office/drawing/2014/main" id="{736F2301-42C5-6D2B-9247-B02C8B5EA60A}"/>
              </a:ext>
            </a:extLst>
          </p:cNvPr>
          <p:cNvPicPr>
            <a:picLocks noChangeAspect="1"/>
          </p:cNvPicPr>
          <p:nvPr/>
        </p:nvPicPr>
        <p:blipFill>
          <a:blip r:embed="rId3"/>
          <a:srcRect t="7251" r="3" b="7915"/>
          <a:stretch/>
        </p:blipFill>
        <p:spPr>
          <a:xfrm>
            <a:off x="5186775" y="557188"/>
            <a:ext cx="6167025" cy="2785948"/>
          </a:xfrm>
          <a:prstGeom prst="rect">
            <a:avLst/>
          </a:prstGeom>
        </p:spPr>
      </p:pic>
      <p:pic>
        <p:nvPicPr>
          <p:cNvPr id="4" name="Picture 3">
            <a:extLst>
              <a:ext uri="{FF2B5EF4-FFF2-40B4-BE49-F238E27FC236}">
                <a16:creationId xmlns:a16="http://schemas.microsoft.com/office/drawing/2014/main" id="{9752E85D-AFF8-570A-7A93-324F7A6D5652}"/>
              </a:ext>
            </a:extLst>
          </p:cNvPr>
          <p:cNvPicPr>
            <a:picLocks noChangeAspect="1"/>
          </p:cNvPicPr>
          <p:nvPr/>
        </p:nvPicPr>
        <p:blipFill rotWithShape="1">
          <a:blip r:embed="rId4"/>
          <a:srcRect t="24443" r="3" b="26338"/>
          <a:stretch/>
        </p:blipFill>
        <p:spPr>
          <a:xfrm>
            <a:off x="5186774" y="3514851"/>
            <a:ext cx="6167025" cy="2792631"/>
          </a:xfrm>
          <a:prstGeom prst="rect">
            <a:avLst/>
          </a:prstGeom>
        </p:spPr>
      </p:pic>
    </p:spTree>
    <p:extLst>
      <p:ext uri="{BB962C8B-B14F-4D97-AF65-F5344CB8AC3E}">
        <p14:creationId xmlns:p14="http://schemas.microsoft.com/office/powerpoint/2010/main" val="31621382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F1BD6-8F6F-D80C-F315-C168B85019B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069FF29-06E8-C001-6AA1-019398D4A6FD}"/>
              </a:ext>
            </a:extLst>
          </p:cNvPr>
          <p:cNvPicPr>
            <a:picLocks noChangeAspect="1"/>
          </p:cNvPicPr>
          <p:nvPr/>
        </p:nvPicPr>
        <p:blipFill>
          <a:blip r:embed="rId3"/>
          <a:stretch>
            <a:fillRect/>
          </a:stretch>
        </p:blipFill>
        <p:spPr>
          <a:xfrm>
            <a:off x="575492" y="613969"/>
            <a:ext cx="11041016" cy="5630061"/>
          </a:xfrm>
          <a:prstGeom prst="rect">
            <a:avLst/>
          </a:prstGeom>
        </p:spPr>
      </p:pic>
      <p:pic>
        <p:nvPicPr>
          <p:cNvPr id="4" name="Picture 3">
            <a:extLst>
              <a:ext uri="{FF2B5EF4-FFF2-40B4-BE49-F238E27FC236}">
                <a16:creationId xmlns:a16="http://schemas.microsoft.com/office/drawing/2014/main" id="{5D4BD7AC-CF12-28C5-D9A1-5EDF98B63058}"/>
              </a:ext>
            </a:extLst>
          </p:cNvPr>
          <p:cNvPicPr>
            <a:picLocks noChangeAspect="1"/>
          </p:cNvPicPr>
          <p:nvPr/>
        </p:nvPicPr>
        <p:blipFill>
          <a:blip r:embed="rId4"/>
          <a:stretch>
            <a:fillRect/>
          </a:stretch>
        </p:blipFill>
        <p:spPr>
          <a:xfrm>
            <a:off x="10368660" y="4953837"/>
            <a:ext cx="1651415" cy="1674306"/>
          </a:xfrm>
          <a:prstGeom prst="rect">
            <a:avLst/>
          </a:prstGeom>
        </p:spPr>
      </p:pic>
    </p:spTree>
    <p:extLst>
      <p:ext uri="{BB962C8B-B14F-4D97-AF65-F5344CB8AC3E}">
        <p14:creationId xmlns:p14="http://schemas.microsoft.com/office/powerpoint/2010/main" val="748574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cxnSp>
        <p:nvCxnSpPr>
          <p:cNvPr id="2064" name="Straight Connector 2063">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050" name="Picture 2" descr="The Minotaur legend in ancient Crete, Greece, and Rome">
            <a:extLst>
              <a:ext uri="{FF2B5EF4-FFF2-40B4-BE49-F238E27FC236}">
                <a16:creationId xmlns:a16="http://schemas.microsoft.com/office/drawing/2014/main" id="{50EEC424-DAD1-17A4-1BAC-33F7E5B0B4E5}"/>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749" b="95996" l="12142" r="91081">
                        <a14:foregroundMark x1="26660" y1="1855" x2="12207" y2="8659"/>
                        <a14:foregroundMark x1="12207" y1="8659" x2="19010" y2="29785"/>
                        <a14:foregroundMark x1="38281" y1="5664" x2="33105" y2="781"/>
                        <a14:foregroundMark x1="33105" y1="781" x2="12467" y2="6250"/>
                        <a14:foregroundMark x1="60840" y1="91634" x2="32715" y2="95605"/>
                        <a14:foregroundMark x1="32715" y1="95605" x2="26758" y2="99251"/>
                        <a14:foregroundMark x1="26758" y1="99251" x2="52767" y2="97363"/>
                        <a14:foregroundMark x1="52767" y1="97363" x2="70150" y2="97721"/>
                        <a14:foregroundMark x1="70150" y1="97721" x2="66341" y2="90169"/>
                        <a14:foregroundMark x1="66341" y1="90169" x2="65234" y2="89355"/>
                        <a14:foregroundMark x1="30078" y1="87663" x2="27669" y2="95931"/>
                        <a14:foregroundMark x1="27669" y1="95931" x2="49284" y2="95475"/>
                        <a14:foregroundMark x1="49284" y1="95475" x2="59668" y2="96289"/>
                        <a14:foregroundMark x1="59668" y1="96289" x2="68229" y2="95996"/>
                        <a14:foregroundMark x1="68229" y1="95996" x2="71615" y2="92773"/>
                      </a14:backgroundRemoval>
                    </a14:imgEffect>
                  </a14:imgLayer>
                </a14:imgProps>
              </a:ext>
              <a:ext uri="{28A0092B-C50C-407E-A947-70E740481C1C}">
                <a14:useLocalDpi xmlns:a14="http://schemas.microsoft.com/office/drawing/2010/main" val="0"/>
              </a:ext>
            </a:extLst>
          </a:blip>
          <a:srcRect l="11012" r="24356" b="2266"/>
          <a:stretch>
            <a:fillRect/>
          </a:stretch>
        </p:blipFill>
        <p:spPr bwMode="auto">
          <a:xfrm>
            <a:off x="7656692" y="1"/>
            <a:ext cx="4535308" cy="685799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059" name="Content Placeholder 2">
            <a:extLst>
              <a:ext uri="{FF2B5EF4-FFF2-40B4-BE49-F238E27FC236}">
                <a16:creationId xmlns:a16="http://schemas.microsoft.com/office/drawing/2014/main" id="{70ACA0BF-7D78-3CC4-4A91-B98DAE91F86B}"/>
              </a:ext>
            </a:extLst>
          </p:cNvPr>
          <p:cNvGraphicFramePr>
            <a:graphicFrameLocks noGrp="1"/>
          </p:cNvGraphicFramePr>
          <p:nvPr>
            <p:ph idx="1"/>
            <p:extLst>
              <p:ext uri="{D42A27DB-BD31-4B8C-83A1-F6EECF244321}">
                <p14:modId xmlns:p14="http://schemas.microsoft.com/office/powerpoint/2010/main" val="2294899898"/>
              </p:ext>
            </p:extLst>
          </p:nvPr>
        </p:nvGraphicFramePr>
        <p:xfrm>
          <a:off x="0" y="304800"/>
          <a:ext cx="8083825" cy="62947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455488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C96C8BAF-68F3-4B78-B238-35DF5D865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7" name="Group 1036">
            <a:extLst>
              <a:ext uri="{FF2B5EF4-FFF2-40B4-BE49-F238E27FC236}">
                <a16:creationId xmlns:a16="http://schemas.microsoft.com/office/drawing/2014/main" id="{4F4CD6D0-5A87-4BA2-A13A-0E40511C3C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699565"/>
            <a:ext cx="3553132" cy="5156200"/>
            <a:chOff x="7807230" y="2012810"/>
            <a:chExt cx="3251252" cy="3459865"/>
          </a:xfrm>
        </p:grpSpPr>
        <p:sp>
          <p:nvSpPr>
            <p:cNvPr id="1038" name="Rectangle 1037">
              <a:extLst>
                <a:ext uri="{FF2B5EF4-FFF2-40B4-BE49-F238E27FC236}">
                  <a16:creationId xmlns:a16="http://schemas.microsoft.com/office/drawing/2014/main" id="{5877EAC0-2063-444D-8EE9-72FED2E03B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39" name="Rectangle 1038">
              <a:extLst>
                <a:ext uri="{FF2B5EF4-FFF2-40B4-BE49-F238E27FC236}">
                  <a16:creationId xmlns:a16="http://schemas.microsoft.com/office/drawing/2014/main" id="{2C155BF8-661A-4F4A-B4EC-923105C69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026" name="Picture 2" descr="Rain Man | Rotten Tomatoes">
            <a:extLst>
              <a:ext uri="{FF2B5EF4-FFF2-40B4-BE49-F238E27FC236}">
                <a16:creationId xmlns:a16="http://schemas.microsoft.com/office/drawing/2014/main" id="{EECC872D-0A2D-0A39-94C7-C74F4AFF068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6149" y="872793"/>
            <a:ext cx="3150382" cy="4809744"/>
          </a:xfrm>
          <a:prstGeom prst="rect">
            <a:avLst/>
          </a:prstGeom>
          <a:noFill/>
          <a:extLst>
            <a:ext uri="{909E8E84-426E-40DD-AFC4-6F175D3DCCD1}">
              <a14:hiddenFill xmlns:a14="http://schemas.microsoft.com/office/drawing/2010/main">
                <a:solidFill>
                  <a:srgbClr val="FFFFFF"/>
                </a:solidFill>
              </a14:hiddenFill>
            </a:ext>
          </a:extLst>
        </p:spPr>
      </p:pic>
      <p:grpSp>
        <p:nvGrpSpPr>
          <p:cNvPr id="1041" name="Group 1040">
            <a:extLst>
              <a:ext uri="{FF2B5EF4-FFF2-40B4-BE49-F238E27FC236}">
                <a16:creationId xmlns:a16="http://schemas.microsoft.com/office/drawing/2014/main" id="{E9537076-EF48-4F72-9164-FD8260D55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19434" y="699565"/>
            <a:ext cx="3553132" cy="5156200"/>
            <a:chOff x="7807230" y="2012810"/>
            <a:chExt cx="3251252" cy="3459865"/>
          </a:xfrm>
        </p:grpSpPr>
        <p:sp>
          <p:nvSpPr>
            <p:cNvPr id="1042" name="Rectangle 1041">
              <a:extLst>
                <a:ext uri="{FF2B5EF4-FFF2-40B4-BE49-F238E27FC236}">
                  <a16:creationId xmlns:a16="http://schemas.microsoft.com/office/drawing/2014/main" id="{689673CB-C48B-4D05-B6E4-B88CD5BAA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3" name="Rectangle 1042">
              <a:extLst>
                <a:ext uri="{FF2B5EF4-FFF2-40B4-BE49-F238E27FC236}">
                  <a16:creationId xmlns:a16="http://schemas.microsoft.com/office/drawing/2014/main" id="{96C31A20-B341-476E-8C04-A26C87E1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030" name="Picture 6" descr="Music – a cacophony of disableist representation - Disability Arts Online">
            <a:extLst>
              <a:ext uri="{FF2B5EF4-FFF2-40B4-BE49-F238E27FC236}">
                <a16:creationId xmlns:a16="http://schemas.microsoft.com/office/drawing/2014/main" id="{AB974206-CE71-F938-5801-5B529A01085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487333" y="1137969"/>
            <a:ext cx="3209544" cy="4279392"/>
          </a:xfrm>
          <a:prstGeom prst="rect">
            <a:avLst/>
          </a:prstGeom>
          <a:noFill/>
          <a:extLst>
            <a:ext uri="{909E8E84-426E-40DD-AFC4-6F175D3DCCD1}">
              <a14:hiddenFill xmlns:a14="http://schemas.microsoft.com/office/drawing/2010/main">
                <a:solidFill>
                  <a:srgbClr val="FFFFFF"/>
                </a:solidFill>
              </a14:hiddenFill>
            </a:ext>
          </a:extLst>
        </p:spPr>
      </p:pic>
      <p:grpSp>
        <p:nvGrpSpPr>
          <p:cNvPr id="1045" name="Group 1044">
            <a:extLst>
              <a:ext uri="{FF2B5EF4-FFF2-40B4-BE49-F238E27FC236}">
                <a16:creationId xmlns:a16="http://schemas.microsoft.com/office/drawing/2014/main" id="{6EFC3492-86BD-4D75-B5B4-C2DBFE0BD1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04093" y="699565"/>
            <a:ext cx="3553132" cy="5156200"/>
            <a:chOff x="7807230" y="2012810"/>
            <a:chExt cx="3251252" cy="3459865"/>
          </a:xfrm>
        </p:grpSpPr>
        <p:sp>
          <p:nvSpPr>
            <p:cNvPr id="1046" name="Rectangle 1045">
              <a:extLst>
                <a:ext uri="{FF2B5EF4-FFF2-40B4-BE49-F238E27FC236}">
                  <a16:creationId xmlns:a16="http://schemas.microsoft.com/office/drawing/2014/main" id="{F72E5074-2516-4705-BFF1-F508394A0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7" name="Rectangle 1046">
              <a:extLst>
                <a:ext uri="{FF2B5EF4-FFF2-40B4-BE49-F238E27FC236}">
                  <a16:creationId xmlns:a16="http://schemas.microsoft.com/office/drawing/2014/main" id="{02259E4C-F24C-4180-AEC3-76255D535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028" name="Picture 4" descr="What's Eating Gilbert Grape | Rotten Tomatoes">
            <a:extLst>
              <a:ext uri="{FF2B5EF4-FFF2-40B4-BE49-F238E27FC236}">
                <a16:creationId xmlns:a16="http://schemas.microsoft.com/office/drawing/2014/main" id="{96962924-A15F-21B7-B112-28676114691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275887" y="1137969"/>
            <a:ext cx="3209544" cy="4279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6598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a:extLst>
            <a:ext uri="{FF2B5EF4-FFF2-40B4-BE49-F238E27FC236}">
              <a16:creationId xmlns:a16="http://schemas.microsoft.com/office/drawing/2014/main" id="{A6323869-3684-2CBA-A677-7A9E1B21D5B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249AB45-8A7D-66EF-9488-54EA01E1C8C7}"/>
              </a:ext>
            </a:extLst>
          </p:cNvPr>
          <p:cNvSpPr>
            <a:spLocks noGrp="1"/>
          </p:cNvSpPr>
          <p:nvPr>
            <p:ph type="title" idx="4294967295"/>
          </p:nvPr>
        </p:nvSpPr>
        <p:spPr>
          <a:xfrm>
            <a:off x="5581876" y="471488"/>
            <a:ext cx="6094412" cy="996950"/>
          </a:xfrm>
        </p:spPr>
        <p:txBody>
          <a:bodyPr vert="horz" lIns="91440" tIns="45720" rIns="91440" bIns="45720" rtlCol="0" anchor="t">
            <a:normAutofit/>
          </a:bodyPr>
          <a:lstStyle/>
          <a:p>
            <a:pPr algn="r"/>
            <a:r>
              <a:rPr lang="en-US" sz="5400" kern="1200" dirty="0">
                <a:solidFill>
                  <a:srgbClr val="FFFFFF"/>
                </a:solidFill>
                <a:latin typeface="+mj-lt"/>
                <a:ea typeface="+mj-ea"/>
                <a:cs typeface="+mj-cs"/>
              </a:rPr>
              <a:t>Minotaur Framework</a:t>
            </a:r>
          </a:p>
        </p:txBody>
      </p:sp>
      <p:pic>
        <p:nvPicPr>
          <p:cNvPr id="3" name="Picture 2">
            <a:extLst>
              <a:ext uri="{FF2B5EF4-FFF2-40B4-BE49-F238E27FC236}">
                <a16:creationId xmlns:a16="http://schemas.microsoft.com/office/drawing/2014/main" id="{E28B4939-928D-048E-81B6-B443B0B81DAD}"/>
              </a:ext>
            </a:extLst>
          </p:cNvPr>
          <p:cNvPicPr>
            <a:picLocks noChangeAspect="1"/>
          </p:cNvPicPr>
          <p:nvPr/>
        </p:nvPicPr>
        <p:blipFill>
          <a:blip r:embed="rId2"/>
          <a:srcRect l="-4" t="13794" r="-1593" b="12203"/>
          <a:stretch>
            <a:fillRect/>
          </a:stretch>
        </p:blipFill>
        <p:spPr>
          <a:xfrm>
            <a:off x="0" y="8878"/>
            <a:ext cx="5671055" cy="7061200"/>
          </a:xfrm>
          <a:prstGeom prst="rect">
            <a:avLst/>
          </a:prstGeom>
        </p:spPr>
      </p:pic>
      <p:graphicFrame>
        <p:nvGraphicFramePr>
          <p:cNvPr id="15" name="Text Placeholder 5">
            <a:extLst>
              <a:ext uri="{FF2B5EF4-FFF2-40B4-BE49-F238E27FC236}">
                <a16:creationId xmlns:a16="http://schemas.microsoft.com/office/drawing/2014/main" id="{1777C2E0-C41F-42B0-4AAE-CBB5E531C3A1}"/>
              </a:ext>
            </a:extLst>
          </p:cNvPr>
          <p:cNvGraphicFramePr/>
          <p:nvPr/>
        </p:nvGraphicFramePr>
        <p:xfrm>
          <a:off x="5792994" y="1590840"/>
          <a:ext cx="5672176" cy="50952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15282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4098" name="Picture 2" descr="David Fickling Books - Item Details">
            <a:extLst>
              <a:ext uri="{FF2B5EF4-FFF2-40B4-BE49-F238E27FC236}">
                <a16:creationId xmlns:a16="http://schemas.microsoft.com/office/drawing/2014/main" id="{000C1A06-8F81-7597-A595-A527E36E6E9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71740" y="643467"/>
            <a:ext cx="3635120" cy="55710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0" name="Picture 4" descr="Dogs and Monsters: Stories by Mark Haddon | Goodreads">
            <a:extLst>
              <a:ext uri="{FF2B5EF4-FFF2-40B4-BE49-F238E27FC236}">
                <a16:creationId xmlns:a16="http://schemas.microsoft.com/office/drawing/2014/main" id="{4713AC6D-1AD2-3ECA-EC12-C81526BE894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29428" y="643467"/>
            <a:ext cx="3746541" cy="55710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5304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177" name="Rectangle 717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2" name="Picture 4">
            <a:extLst>
              <a:ext uri="{FF2B5EF4-FFF2-40B4-BE49-F238E27FC236}">
                <a16:creationId xmlns:a16="http://schemas.microsoft.com/office/drawing/2014/main" id="{95A14ECA-F12B-10C1-8945-7BCC9E915F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815" r="20686"/>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7179" name="Rectangle 717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4EFFA62-72FA-4443-54CE-5F8A4531DC87}"/>
              </a:ext>
            </a:extLst>
          </p:cNvPr>
          <p:cNvSpPr>
            <a:spLocks noGrp="1"/>
          </p:cNvSpPr>
          <p:nvPr>
            <p:ph idx="1"/>
          </p:nvPr>
        </p:nvSpPr>
        <p:spPr>
          <a:xfrm>
            <a:off x="7983786" y="1429365"/>
            <a:ext cx="3822189" cy="5122159"/>
          </a:xfrm>
        </p:spPr>
        <p:txBody>
          <a:bodyPr>
            <a:normAutofit/>
          </a:bodyPr>
          <a:lstStyle/>
          <a:p>
            <a:pPr marL="0" indent="0">
              <a:buNone/>
            </a:pPr>
            <a:r>
              <a:rPr lang="en-GB" sz="2400" i="1" dirty="0">
                <a:effectLst/>
                <a:latin typeface="Calibri" panose="020F0502020204030204" pitchFamily="34" charset="0"/>
                <a:ea typeface="Calibri" panose="020F0502020204030204" pitchFamily="34" charset="0"/>
                <a:cs typeface="Times New Roman" panose="02020603050405020304" pitchFamily="18" charset="0"/>
              </a:rPr>
              <a:t>‘he will grow into a creature who is half-bull, half-man who sits at the centre of a fantastical underground maze and eats human flesh, and the story will spread far and wide and the people will be terrified and they will love being terrified and your husband will be in possession of a weapon which has cost him no more than two holes in the ground’</a:t>
            </a:r>
            <a:endParaRPr lang="en-GB" sz="2400" i="1" dirty="0"/>
          </a:p>
        </p:txBody>
      </p:sp>
    </p:spTree>
    <p:extLst>
      <p:ext uri="{BB962C8B-B14F-4D97-AF65-F5344CB8AC3E}">
        <p14:creationId xmlns:p14="http://schemas.microsoft.com/office/powerpoint/2010/main" val="56815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C7336F7B-7038-4227-BCAC-E417CC3F6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ripAntiquity">
            <a:extLst>
              <a:ext uri="{FF2B5EF4-FFF2-40B4-BE49-F238E27FC236}">
                <a16:creationId xmlns:a16="http://schemas.microsoft.com/office/drawing/2014/main" id="{DE288133-A5EA-EF2E-7318-AB99E0B932BF}"/>
              </a:ext>
            </a:extLst>
          </p:cNvPr>
          <p:cNvPicPr>
            <a:picLocks noChangeAspect="1"/>
          </p:cNvPicPr>
          <p:nvPr/>
        </p:nvPicPr>
        <p:blipFill>
          <a:blip r:embed="rId2"/>
          <a:srcRect t="7473" r="-5" b="8815"/>
          <a:stretch>
            <a:fillRect/>
          </a:stretch>
        </p:blipFill>
        <p:spPr>
          <a:xfrm>
            <a:off x="3637458" y="-1"/>
            <a:ext cx="4509857" cy="3775094"/>
          </a:xfrm>
          <a:prstGeom prst="rect">
            <a:avLst/>
          </a:prstGeom>
        </p:spPr>
      </p:pic>
      <p:pic>
        <p:nvPicPr>
          <p:cNvPr id="6" name="Picture 5">
            <a:extLst>
              <a:ext uri="{FF2B5EF4-FFF2-40B4-BE49-F238E27FC236}">
                <a16:creationId xmlns:a16="http://schemas.microsoft.com/office/drawing/2014/main" id="{69032B7C-1B9C-9C5D-B376-27B738BB306C}"/>
              </a:ext>
            </a:extLst>
          </p:cNvPr>
          <p:cNvPicPr>
            <a:picLocks noChangeAspect="1"/>
          </p:cNvPicPr>
          <p:nvPr/>
        </p:nvPicPr>
        <p:blipFill>
          <a:blip r:embed="rId3">
            <a:extLst>
              <a:ext uri="{28A0092B-C50C-407E-A947-70E740481C1C}">
                <a14:useLocalDpi xmlns:a14="http://schemas.microsoft.com/office/drawing/2010/main" val="0"/>
              </a:ext>
            </a:extLst>
          </a:blip>
          <a:srcRect r="4262" b="-4"/>
          <a:stretch>
            <a:fillRect/>
          </a:stretch>
        </p:blipFill>
        <p:spPr>
          <a:xfrm>
            <a:off x="117349" y="3208574"/>
            <a:ext cx="4596683" cy="3601104"/>
          </a:xfrm>
          <a:prstGeom prst="rect">
            <a:avLst/>
          </a:prstGeom>
        </p:spPr>
      </p:pic>
      <p:pic>
        <p:nvPicPr>
          <p:cNvPr id="3" name="Picture 2">
            <a:extLst>
              <a:ext uri="{FF2B5EF4-FFF2-40B4-BE49-F238E27FC236}">
                <a16:creationId xmlns:a16="http://schemas.microsoft.com/office/drawing/2014/main" id="{7F2E7504-B839-D962-692A-A77EF1DFF174}"/>
              </a:ext>
            </a:extLst>
          </p:cNvPr>
          <p:cNvPicPr>
            <a:picLocks noChangeAspect="1"/>
          </p:cNvPicPr>
          <p:nvPr/>
        </p:nvPicPr>
        <p:blipFill>
          <a:blip r:embed="rId4"/>
          <a:srcRect l="164" t="22564" r="24180" b="-2709"/>
          <a:stretch>
            <a:fillRect/>
          </a:stretch>
        </p:blipFill>
        <p:spPr>
          <a:xfrm>
            <a:off x="7477968" y="3469887"/>
            <a:ext cx="4509857" cy="3248679"/>
          </a:xfrm>
          <a:prstGeom prst="rect">
            <a:avLst/>
          </a:prstGeom>
        </p:spPr>
      </p:pic>
      <p:pic>
        <p:nvPicPr>
          <p:cNvPr id="10" name="Picture 9">
            <a:extLst>
              <a:ext uri="{FF2B5EF4-FFF2-40B4-BE49-F238E27FC236}">
                <a16:creationId xmlns:a16="http://schemas.microsoft.com/office/drawing/2014/main" id="{3EAB37AC-62D0-9FD6-64C0-1117012052C5}"/>
              </a:ext>
            </a:extLst>
          </p:cNvPr>
          <p:cNvPicPr>
            <a:picLocks noChangeAspect="1"/>
          </p:cNvPicPr>
          <p:nvPr/>
        </p:nvPicPr>
        <p:blipFill>
          <a:blip r:embed="rId5">
            <a:extLst>
              <a:ext uri="{28A0092B-C50C-407E-A947-70E740481C1C}">
                <a14:useLocalDpi xmlns:a14="http://schemas.microsoft.com/office/drawing/2010/main" val="0"/>
              </a:ext>
            </a:extLst>
          </a:blip>
          <a:srcRect t="-3020" r="-10762" b="-9337"/>
          <a:stretch>
            <a:fillRect/>
          </a:stretch>
        </p:blipFill>
        <p:spPr>
          <a:xfrm>
            <a:off x="4548947" y="3546564"/>
            <a:ext cx="3333170" cy="3381151"/>
          </a:xfrm>
          <a:prstGeom prst="rect">
            <a:avLst/>
          </a:prstGeom>
        </p:spPr>
      </p:pic>
      <p:pic>
        <p:nvPicPr>
          <p:cNvPr id="12" name="Picture 11">
            <a:extLst>
              <a:ext uri="{FF2B5EF4-FFF2-40B4-BE49-F238E27FC236}">
                <a16:creationId xmlns:a16="http://schemas.microsoft.com/office/drawing/2014/main" id="{46E9D3CA-70D6-6A8B-26C0-5F69824D1D38}"/>
              </a:ext>
            </a:extLst>
          </p:cNvPr>
          <p:cNvPicPr>
            <a:picLocks noChangeAspect="1"/>
          </p:cNvPicPr>
          <p:nvPr/>
        </p:nvPicPr>
        <p:blipFill>
          <a:blip r:embed="rId6">
            <a:extLst>
              <a:ext uri="{28A0092B-C50C-407E-A947-70E740481C1C}">
                <a14:useLocalDpi xmlns:a14="http://schemas.microsoft.com/office/drawing/2010/main" val="0"/>
              </a:ext>
            </a:extLst>
          </a:blip>
          <a:srcRect l="148" t="1942" r="-154" b="-5172"/>
          <a:stretch>
            <a:fillRect/>
          </a:stretch>
        </p:blipFill>
        <p:spPr>
          <a:xfrm>
            <a:off x="8083244" y="175147"/>
            <a:ext cx="3487421" cy="3599946"/>
          </a:xfrm>
          <a:prstGeom prst="rect">
            <a:avLst/>
          </a:prstGeom>
        </p:spPr>
      </p:pic>
      <p:pic>
        <p:nvPicPr>
          <p:cNvPr id="8" name="Picture 7">
            <a:extLst>
              <a:ext uri="{FF2B5EF4-FFF2-40B4-BE49-F238E27FC236}">
                <a16:creationId xmlns:a16="http://schemas.microsoft.com/office/drawing/2014/main" id="{0F988981-A8C5-E25A-B350-4BC2298177D4}"/>
              </a:ext>
            </a:extLst>
          </p:cNvPr>
          <p:cNvPicPr>
            <a:picLocks noChangeAspect="1"/>
          </p:cNvPicPr>
          <p:nvPr/>
        </p:nvPicPr>
        <p:blipFill>
          <a:blip r:embed="rId7">
            <a:extLst>
              <a:ext uri="{28A0092B-C50C-407E-A947-70E740481C1C}">
                <a14:useLocalDpi xmlns:a14="http://schemas.microsoft.com/office/drawing/2010/main" val="0"/>
              </a:ext>
            </a:extLst>
          </a:blip>
          <a:srcRect t="7220" r="-5" b="9069"/>
          <a:stretch>
            <a:fillRect/>
          </a:stretch>
        </p:blipFill>
        <p:spPr>
          <a:xfrm>
            <a:off x="117350" y="-1"/>
            <a:ext cx="3833074" cy="3208575"/>
          </a:xfrm>
          <a:prstGeom prst="rect">
            <a:avLst/>
          </a:prstGeom>
        </p:spPr>
      </p:pic>
    </p:spTree>
    <p:extLst>
      <p:ext uri="{BB962C8B-B14F-4D97-AF65-F5344CB8AC3E}">
        <p14:creationId xmlns:p14="http://schemas.microsoft.com/office/powerpoint/2010/main" val="30686889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80000"/>
                <a:lumMod val="80000"/>
              </a:schemeClr>
              <a:schemeClr val="bg2">
                <a:tint val="98000"/>
              </a:schemeClr>
            </a:duotone>
          </a:blip>
          <a:stretch/>
        </a:blipFill>
        <a:effectLst/>
      </p:bgPr>
    </p:bg>
    <p:spTree>
      <p:nvGrpSpPr>
        <p:cNvPr id="1" name="">
          <a:extLst>
            <a:ext uri="{FF2B5EF4-FFF2-40B4-BE49-F238E27FC236}">
              <a16:creationId xmlns:a16="http://schemas.microsoft.com/office/drawing/2014/main" id="{0A1EFBA8-8173-EF4A-EDDA-43ACA0003B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EFEF68-43F6-0B8C-9137-A75B9308048E}"/>
              </a:ext>
            </a:extLst>
          </p:cNvPr>
          <p:cNvSpPr>
            <a:spLocks noGrp="1"/>
          </p:cNvSpPr>
          <p:nvPr>
            <p:ph type="title"/>
          </p:nvPr>
        </p:nvSpPr>
        <p:spPr>
          <a:xfrm>
            <a:off x="1370693" y="4406537"/>
            <a:ext cx="9440034" cy="1088336"/>
          </a:xfrm>
        </p:spPr>
        <p:txBody>
          <a:bodyPr vert="horz" lIns="91440" tIns="45720" rIns="91440" bIns="45720" rtlCol="0" anchor="b">
            <a:normAutofit/>
          </a:bodyPr>
          <a:lstStyle/>
          <a:p>
            <a:pPr>
              <a:lnSpc>
                <a:spcPct val="90000"/>
              </a:lnSpc>
            </a:pPr>
            <a:r>
              <a:rPr lang="en-US" sz="3400"/>
              <a:t>But what happens when the Minotaur talks back?</a:t>
            </a:r>
          </a:p>
        </p:txBody>
      </p:sp>
      <p:pic>
        <p:nvPicPr>
          <p:cNvPr id="9" name="Picture 8">
            <a:extLst>
              <a:ext uri="{FF2B5EF4-FFF2-40B4-BE49-F238E27FC236}">
                <a16:creationId xmlns:a16="http://schemas.microsoft.com/office/drawing/2014/main" id="{7A852255-769E-43DF-8F1D-9119D01A9C1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98" t="2669" r="616"/>
          <a:stretch/>
        </p:blipFill>
        <p:spPr>
          <a:xfrm>
            <a:off x="-1" y="0"/>
            <a:ext cx="12192001" cy="4322278"/>
          </a:xfrm>
          <a:prstGeom prst="rect">
            <a:avLst/>
          </a:prstGeom>
        </p:spPr>
      </p:pic>
      <p:pic>
        <p:nvPicPr>
          <p:cNvPr id="4" name="Picture 3">
            <a:extLst>
              <a:ext uri="{FF2B5EF4-FFF2-40B4-BE49-F238E27FC236}">
                <a16:creationId xmlns:a16="http://schemas.microsoft.com/office/drawing/2014/main" id="{67A2DBB3-A21D-D47C-4E37-7C1C37B87EE8}"/>
              </a:ext>
            </a:extLst>
          </p:cNvPr>
          <p:cNvPicPr>
            <a:picLocks noChangeAspect="1"/>
          </p:cNvPicPr>
          <p:nvPr/>
        </p:nvPicPr>
        <p:blipFill rotWithShape="1">
          <a:blip r:embed="rId5"/>
          <a:srcRect l="69" r="-70" b="51097"/>
          <a:stretch>
            <a:fillRect/>
          </a:stretch>
        </p:blipFill>
        <p:spPr>
          <a:xfrm>
            <a:off x="-1" y="-1"/>
            <a:ext cx="12198915" cy="4220682"/>
          </a:xfrm>
          <a:prstGeom prst="rect">
            <a:avLst/>
          </a:prstGeom>
        </p:spPr>
      </p:pic>
    </p:spTree>
    <p:extLst>
      <p:ext uri="{BB962C8B-B14F-4D97-AF65-F5344CB8AC3E}">
        <p14:creationId xmlns:p14="http://schemas.microsoft.com/office/powerpoint/2010/main" val="31282210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lumMod val="90000"/>
            <a:lumOff val="10000"/>
          </a:schemeClr>
        </a:solidFill>
        <a:effectLst/>
      </p:bgPr>
    </p:bg>
    <p:spTree>
      <p:nvGrpSpPr>
        <p:cNvPr id="1" name=""/>
        <p:cNvGrpSpPr/>
        <p:nvPr/>
      </p:nvGrpSpPr>
      <p:grpSpPr>
        <a:xfrm>
          <a:off x="0" y="0"/>
          <a:ext cx="0" cy="0"/>
          <a:chOff x="0" y="0"/>
          <a:chExt cx="0" cy="0"/>
        </a:xfrm>
      </p:grpSpPr>
      <p:pic>
        <p:nvPicPr>
          <p:cNvPr id="5122" name="Picture 2" descr="Minotaur - Wikipedia">
            <a:extLst>
              <a:ext uri="{FF2B5EF4-FFF2-40B4-BE49-F238E27FC236}">
                <a16:creationId xmlns:a16="http://schemas.microsoft.com/office/drawing/2014/main" id="{4BB496A4-7DB8-3F98-F297-66F588228D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718038"/>
            <a:ext cx="5421924" cy="542192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B2B796A-86A7-767D-7DE9-511F241033E6}"/>
              </a:ext>
            </a:extLst>
          </p:cNvPr>
          <p:cNvSpPr txBox="1"/>
          <p:nvPr/>
        </p:nvSpPr>
        <p:spPr>
          <a:xfrm>
            <a:off x="281354" y="718038"/>
            <a:ext cx="5295481" cy="5355312"/>
          </a:xfrm>
          <a:prstGeom prst="rect">
            <a:avLst/>
          </a:prstGeom>
          <a:noFill/>
        </p:spPr>
        <p:txBody>
          <a:bodyPr wrap="square" rtlCol="0">
            <a:spAutoFit/>
          </a:bodyPr>
          <a:lstStyle/>
          <a:p>
            <a:r>
              <a:rPr lang="en-GB" dirty="0">
                <a:solidFill>
                  <a:srgbClr val="FFFFCC"/>
                </a:solidFill>
              </a:rPr>
              <a:t>THE VOICE OF THE MINOTAUR</a:t>
            </a:r>
          </a:p>
          <a:p>
            <a:r>
              <a:rPr lang="en-GB" dirty="0">
                <a:solidFill>
                  <a:srgbClr val="FFFFCC"/>
                </a:solidFill>
              </a:rPr>
              <a:t>The defendant has the floor.</a:t>
            </a:r>
          </a:p>
          <a:p>
            <a:r>
              <a:rPr lang="en-GB" dirty="0">
                <a:solidFill>
                  <a:srgbClr val="FFFFCC"/>
                </a:solidFill>
              </a:rPr>
              <a:t>	Silence.</a:t>
            </a:r>
          </a:p>
          <a:p>
            <a:r>
              <a:rPr lang="en-GB" dirty="0">
                <a:solidFill>
                  <a:srgbClr val="FFFFCC"/>
                </a:solidFill>
              </a:rPr>
              <a:t>	Does the defendant have anything to say in his own </a:t>
            </a:r>
            <a:r>
              <a:rPr lang="en-GB" dirty="0" err="1">
                <a:solidFill>
                  <a:srgbClr val="FFFFCC"/>
                </a:solidFill>
              </a:rPr>
              <a:t>defense</a:t>
            </a:r>
            <a:r>
              <a:rPr lang="en-GB" dirty="0">
                <a:solidFill>
                  <a:srgbClr val="FFFFCC"/>
                </a:solidFill>
              </a:rPr>
              <a:t>, or does he prefer to remain silent?</a:t>
            </a:r>
          </a:p>
          <a:p>
            <a:endParaRPr lang="en-GB" dirty="0">
              <a:solidFill>
                <a:srgbClr val="FFFFCC"/>
              </a:solidFill>
            </a:endParaRPr>
          </a:p>
          <a:p>
            <a:r>
              <a:rPr lang="en-GB" dirty="0">
                <a:solidFill>
                  <a:srgbClr val="FFFFCC"/>
                </a:solidFill>
              </a:rPr>
              <a:t>The Minotaur’s voice has not been preserved anywhere in all of recorded antiquity. He doesn’t speak, others speak for him. There where everything animate and inanimate refuses to shut up, where the voices of gods and mere mortals, of wood nymphs and heroes, of crafty </a:t>
            </a:r>
            <a:r>
              <a:rPr lang="en-GB" dirty="0" err="1">
                <a:solidFill>
                  <a:srgbClr val="FFFFCC"/>
                </a:solidFill>
              </a:rPr>
              <a:t>Odysseuses</a:t>
            </a:r>
            <a:r>
              <a:rPr lang="en-GB" dirty="0">
                <a:solidFill>
                  <a:srgbClr val="FFFFCC"/>
                </a:solidFill>
              </a:rPr>
              <a:t> and naïve Cyclops are constantly swarming, where even the despised Centaurs have the right to speak, only one remains silent. The Minotaur. No voice, no sound, no whimper or threat, nothing anywhere.</a:t>
            </a:r>
          </a:p>
          <a:p>
            <a:endParaRPr lang="en-GB" dirty="0">
              <a:solidFill>
                <a:srgbClr val="FFFFCC"/>
              </a:solidFill>
            </a:endParaRPr>
          </a:p>
          <a:p>
            <a:endParaRPr lang="en-GB" dirty="0">
              <a:solidFill>
                <a:srgbClr val="FFFFCC"/>
              </a:solidFill>
            </a:endParaRPr>
          </a:p>
          <a:p>
            <a:pPr algn="r"/>
            <a:r>
              <a:rPr lang="en-GB" i="1" dirty="0">
                <a:solidFill>
                  <a:srgbClr val="FFFFCC"/>
                </a:solidFill>
              </a:rPr>
              <a:t>The Physics of Sorrow</a:t>
            </a:r>
            <a:r>
              <a:rPr lang="en-GB" dirty="0">
                <a:solidFill>
                  <a:srgbClr val="FFFFCC"/>
                </a:solidFill>
              </a:rPr>
              <a:t>, Georgi </a:t>
            </a:r>
            <a:r>
              <a:rPr lang="en-GB" dirty="0" err="1">
                <a:solidFill>
                  <a:srgbClr val="FFFFCC"/>
                </a:solidFill>
              </a:rPr>
              <a:t>Gospodinov</a:t>
            </a:r>
            <a:endParaRPr lang="en-GB" i="1" dirty="0">
              <a:solidFill>
                <a:srgbClr val="FFFFCC"/>
              </a:solidFill>
            </a:endParaRPr>
          </a:p>
        </p:txBody>
      </p:sp>
    </p:spTree>
    <p:extLst>
      <p:ext uri="{BB962C8B-B14F-4D97-AF65-F5344CB8AC3E}">
        <p14:creationId xmlns:p14="http://schemas.microsoft.com/office/powerpoint/2010/main" val="13787033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8D2FF5B-DD64-4389-8A61-76F48BB088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612058" y="643467"/>
            <a:ext cx="10977231" cy="5571065"/>
          </a:xfrm>
          <a:prstGeom prst="rect">
            <a:avLst/>
          </a:prstGeom>
        </p:spPr>
      </p:pic>
      <p:pic>
        <p:nvPicPr>
          <p:cNvPr id="3" name="Picture 2">
            <a:extLst>
              <a:ext uri="{FF2B5EF4-FFF2-40B4-BE49-F238E27FC236}">
                <a16:creationId xmlns:a16="http://schemas.microsoft.com/office/drawing/2014/main" id="{23434D76-D86D-9DF1-9D44-D8B6353A15FC}"/>
              </a:ext>
            </a:extLst>
          </p:cNvPr>
          <p:cNvPicPr>
            <a:picLocks noChangeAspect="1"/>
          </p:cNvPicPr>
          <p:nvPr/>
        </p:nvPicPr>
        <p:blipFill rotWithShape="1">
          <a:blip r:embed="rId4">
            <a:alphaModFix amt="50000"/>
          </a:blip>
          <a:srcRect t="48780" b="18952"/>
          <a:stretch/>
        </p:blipFill>
        <p:spPr>
          <a:xfrm>
            <a:off x="772925" y="804334"/>
            <a:ext cx="10655497" cy="5249331"/>
          </a:xfrm>
          <a:prstGeom prst="rect">
            <a:avLst/>
          </a:prstGeom>
        </p:spPr>
      </p:pic>
      <p:pic>
        <p:nvPicPr>
          <p:cNvPr id="4" name="Picture 3">
            <a:extLst>
              <a:ext uri="{FF2B5EF4-FFF2-40B4-BE49-F238E27FC236}">
                <a16:creationId xmlns:a16="http://schemas.microsoft.com/office/drawing/2014/main" id="{E83697FB-0CCA-B1C2-49C5-E0C0D01E8752}"/>
              </a:ext>
            </a:extLst>
          </p:cNvPr>
          <p:cNvPicPr>
            <a:picLocks noChangeAspect="1"/>
          </p:cNvPicPr>
          <p:nvPr/>
        </p:nvPicPr>
        <p:blipFill>
          <a:blip r:embed="rId4"/>
          <a:stretch>
            <a:fillRect/>
          </a:stretch>
        </p:blipFill>
        <p:spPr>
          <a:xfrm>
            <a:off x="4040600" y="398896"/>
            <a:ext cx="4110799" cy="627603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7174912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911D9-3B86-4E09-89DA-C83EE87C566B}"/>
              </a:ext>
            </a:extLst>
          </p:cNvPr>
          <p:cNvSpPr>
            <a:spLocks noGrp="1"/>
          </p:cNvSpPr>
          <p:nvPr>
            <p:ph type="title"/>
          </p:nvPr>
        </p:nvSpPr>
        <p:spPr>
          <a:xfrm>
            <a:off x="5146160" y="609600"/>
            <a:ext cx="5978072" cy="970450"/>
          </a:xfrm>
        </p:spPr>
        <p:txBody>
          <a:bodyPr>
            <a:normAutofit/>
          </a:bodyPr>
          <a:lstStyle/>
          <a:p>
            <a:r>
              <a:rPr lang="en-GB"/>
              <a:t>The House of Asterion</a:t>
            </a:r>
          </a:p>
        </p:txBody>
      </p:sp>
      <p:pic>
        <p:nvPicPr>
          <p:cNvPr id="6" name="Picture 5">
            <a:extLst>
              <a:ext uri="{FF2B5EF4-FFF2-40B4-BE49-F238E27FC236}">
                <a16:creationId xmlns:a16="http://schemas.microsoft.com/office/drawing/2014/main" id="{601BA020-2093-7BB4-F6EB-D39A047DF078}"/>
              </a:ext>
            </a:extLst>
          </p:cNvPr>
          <p:cNvPicPr>
            <a:picLocks noChangeAspect="1"/>
          </p:cNvPicPr>
          <p:nvPr/>
        </p:nvPicPr>
        <p:blipFill rotWithShape="1">
          <a:blip r:embed="rId3"/>
          <a:srcRect l="12054" r="21284"/>
          <a:stretch>
            <a:fillRect/>
          </a:stretch>
        </p:blipFill>
        <p:spPr>
          <a:xfrm>
            <a:off x="-10649" y="1"/>
            <a:ext cx="4571649" cy="6858000"/>
          </a:xfrm>
          <a:prstGeom prst="rect">
            <a:avLst/>
          </a:prstGeom>
        </p:spPr>
      </p:pic>
      <p:sp>
        <p:nvSpPr>
          <p:cNvPr id="3" name="Content Placeholder 2">
            <a:extLst>
              <a:ext uri="{FF2B5EF4-FFF2-40B4-BE49-F238E27FC236}">
                <a16:creationId xmlns:a16="http://schemas.microsoft.com/office/drawing/2014/main" id="{333F09AC-33CF-4477-8656-EFFAFDDA80F4}"/>
              </a:ext>
            </a:extLst>
          </p:cNvPr>
          <p:cNvSpPr>
            <a:spLocks noGrp="1"/>
          </p:cNvSpPr>
          <p:nvPr>
            <p:ph idx="1"/>
          </p:nvPr>
        </p:nvSpPr>
        <p:spPr>
          <a:xfrm>
            <a:off x="5146160" y="1828801"/>
            <a:ext cx="5978072" cy="3866048"/>
          </a:xfrm>
        </p:spPr>
        <p:txBody>
          <a:bodyPr anchor="ctr">
            <a:normAutofit/>
          </a:bodyPr>
          <a:lstStyle/>
          <a:p>
            <a:pPr marL="36900" indent="0">
              <a:buNone/>
            </a:pPr>
            <a:r>
              <a:rPr lang="en-GB" sz="1900"/>
              <a:t>Besides, one afternoon I did step into the street; if I returned before night, I did so because of the fear that the faces of the common people inspired in me, faces as discolored and flat as the palm of one's hand. The sun had already set, but the helpless crying of a child and the rude supplications of the faithful told me I had been recognized. The people prayed, fled, prostrated themselves; some climbed onto the stylobate of the Temple of the Axes, others gathered stones. One of them, I believe, hid himself beneath the sea. Not for nothing was my mother a queen; I cannot be confused with the populace, though my modesty might so desire. The fact is that that I am unique. </a:t>
            </a:r>
          </a:p>
        </p:txBody>
      </p:sp>
      <p:pic>
        <p:nvPicPr>
          <p:cNvPr id="14" name="Picture 13">
            <a:extLst>
              <a:ext uri="{FF2B5EF4-FFF2-40B4-BE49-F238E27FC236}">
                <a16:creationId xmlns:a16="http://schemas.microsoft.com/office/drawing/2014/main" id="{A59FFE16-5BBD-489F-B8B3-934A79241F2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964" r="2807" b="1446"/>
          <a:stretch/>
        </p:blipFill>
        <p:spPr>
          <a:xfrm>
            <a:off x="-10649" y="1"/>
            <a:ext cx="4690532" cy="6858000"/>
          </a:xfrm>
          <a:prstGeom prst="rect">
            <a:avLst/>
          </a:prstGeom>
        </p:spPr>
      </p:pic>
    </p:spTree>
    <p:extLst>
      <p:ext uri="{BB962C8B-B14F-4D97-AF65-F5344CB8AC3E}">
        <p14:creationId xmlns:p14="http://schemas.microsoft.com/office/powerpoint/2010/main" val="2040664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C9B09-95D2-5959-5854-E33EB5AD47B9}"/>
            </a:ext>
          </a:extLst>
        </p:cNvPr>
        <p:cNvGrpSpPr/>
        <p:nvPr/>
      </p:nvGrpSpPr>
      <p:grpSpPr>
        <a:xfrm>
          <a:off x="0" y="0"/>
          <a:ext cx="0" cy="0"/>
          <a:chOff x="0" y="0"/>
          <a:chExt cx="0" cy="0"/>
        </a:xfrm>
      </p:grpSpPr>
      <p:sp>
        <p:nvSpPr>
          <p:cNvPr id="10" name="Down Arrow 7">
            <a:extLst>
              <a:ext uri="{FF2B5EF4-FFF2-40B4-BE49-F238E27FC236}">
                <a16:creationId xmlns:a16="http://schemas.microsoft.com/office/drawing/2014/main" id="{38BC30D4-50B1-3FF0-48BF-20284366F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23792F-6AF0-FD2F-AAC5-9E069D9266C3}"/>
              </a:ext>
            </a:extLst>
          </p:cNvPr>
          <p:cNvSpPr>
            <a:spLocks noGrp="1"/>
          </p:cNvSpPr>
          <p:nvPr>
            <p:ph type="title"/>
          </p:nvPr>
        </p:nvSpPr>
        <p:spPr>
          <a:xfrm>
            <a:off x="914196" y="1967265"/>
            <a:ext cx="3105555" cy="2547257"/>
          </a:xfrm>
          <a:noFill/>
        </p:spPr>
        <p:txBody>
          <a:bodyPr vert="horz" lIns="91440" tIns="45720" rIns="91440" bIns="45720" rtlCol="0" anchor="ctr">
            <a:normAutofit fontScale="90000"/>
          </a:bodyPr>
          <a:lstStyle/>
          <a:p>
            <a:r>
              <a:rPr lang="en-US" sz="2800" kern="1200" dirty="0">
                <a:solidFill>
                  <a:srgbClr val="FFFFFF"/>
                </a:solidFill>
                <a:latin typeface="+mj-lt"/>
                <a:ea typeface="+mj-ea"/>
                <a:cs typeface="+mj-cs"/>
              </a:rPr>
              <a:t>Charlotte Amelia Poe (2024), </a:t>
            </a:r>
            <a:r>
              <a:rPr lang="en-GB" sz="2800" i="1" kern="1200" dirty="0">
                <a:solidFill>
                  <a:srgbClr val="FFFFFF"/>
                </a:solidFill>
                <a:latin typeface="+mj-lt"/>
                <a:ea typeface="+mj-ea"/>
                <a:cs typeface="+mj-cs"/>
              </a:rPr>
              <a:t>Conversations with Monsters: On mortality, creativity, and neurodivergent survival</a:t>
            </a:r>
            <a:r>
              <a:rPr lang="en-GB" sz="2800" kern="1200" dirty="0">
                <a:solidFill>
                  <a:srgbClr val="FFFFFF"/>
                </a:solidFill>
                <a:latin typeface="+mj-lt"/>
                <a:ea typeface="+mj-ea"/>
                <a:cs typeface="+mj-cs"/>
              </a:rPr>
              <a:t>, Jessica Kingsley Publishers.</a:t>
            </a:r>
            <a:endParaRPr lang="en-US" sz="2800" kern="1200" dirty="0">
              <a:solidFill>
                <a:srgbClr val="FFFFFF"/>
              </a:solidFill>
              <a:latin typeface="+mj-lt"/>
              <a:ea typeface="+mj-ea"/>
              <a:cs typeface="+mj-cs"/>
            </a:endParaRPr>
          </a:p>
        </p:txBody>
      </p:sp>
      <p:sp>
        <p:nvSpPr>
          <p:cNvPr id="4" name="Content Placeholder 3">
            <a:extLst>
              <a:ext uri="{FF2B5EF4-FFF2-40B4-BE49-F238E27FC236}">
                <a16:creationId xmlns:a16="http://schemas.microsoft.com/office/drawing/2014/main" id="{C30EC9BC-BAEC-6900-945A-A740D4B013C1}"/>
              </a:ext>
            </a:extLst>
          </p:cNvPr>
          <p:cNvSpPr>
            <a:spLocks noGrp="1"/>
          </p:cNvSpPr>
          <p:nvPr>
            <p:ph idx="1"/>
          </p:nvPr>
        </p:nvSpPr>
        <p:spPr>
          <a:xfrm>
            <a:off x="4883284" y="525294"/>
            <a:ext cx="6470515" cy="5972783"/>
          </a:xfrm>
        </p:spPr>
        <p:txBody>
          <a:bodyPr>
            <a:normAutofit fontScale="77500" lnSpcReduction="20000"/>
          </a:bodyPr>
          <a:lstStyle/>
          <a:p>
            <a:pPr marL="0" indent="0">
              <a:lnSpc>
                <a:spcPct val="160000"/>
              </a:lnSpc>
              <a:buNone/>
            </a:pPr>
            <a:r>
              <a:rPr lang="en-GB" sz="2400" b="1" kern="100" dirty="0">
                <a:effectLst/>
                <a:latin typeface="Grandview Display" panose="020B0502040204020203" pitchFamily="34" charset="0"/>
                <a:ea typeface="Calibri" panose="020F0502020204030204" pitchFamily="34" charset="0"/>
                <a:cs typeface="Times New Roman" panose="02020603050405020304" pitchFamily="18" charset="0"/>
              </a:rPr>
              <a:t>I think a lot about monsters, about how they are shaped, how they growl with sharp tooth and claw, and how they are feared rather than afraid. It is difficult to love a monster, and as I look in the mirror, my </a:t>
            </a:r>
            <a:r>
              <a:rPr lang="en-GB" sz="2400" b="1" kern="100" dirty="0" err="1">
                <a:effectLst/>
                <a:latin typeface="Grandview Display" panose="020B0502040204020203" pitchFamily="34" charset="0"/>
                <a:ea typeface="Calibri" panose="020F0502020204030204" pitchFamily="34" charset="0"/>
                <a:cs typeface="Times New Roman" panose="02020603050405020304" pitchFamily="18" charset="0"/>
              </a:rPr>
              <a:t>faceblindness</a:t>
            </a:r>
            <a:r>
              <a:rPr lang="en-GB" sz="2400" b="1" kern="100" dirty="0">
                <a:effectLst/>
                <a:latin typeface="Grandview Display" panose="020B0502040204020203" pitchFamily="34" charset="0"/>
                <a:ea typeface="Calibri" panose="020F0502020204030204" pitchFamily="34" charset="0"/>
                <a:cs typeface="Times New Roman" panose="02020603050405020304" pitchFamily="18" charset="0"/>
              </a:rPr>
              <a:t> offering me newness at every glance, I see a certain kind of monster, and I wonder who first applied the label, and when it started to fit so well. Was it the children who yelled slurs across the playground, was it the adults who misconstrued and misunderstood until I started to twist and change and my eyes flashed and became slightly more inhuman? Does the inhumane make the inhuman? Did my trauma make me into something new, and if so, does that make me evil, or does it make me a survivor? Are all monsters just trying to survive, in their way…? </a:t>
            </a:r>
          </a:p>
          <a:p>
            <a:pPr marL="0" indent="0">
              <a:buNone/>
            </a:pPr>
            <a:endParaRPr lang="en-GB" dirty="0"/>
          </a:p>
        </p:txBody>
      </p:sp>
    </p:spTree>
    <p:extLst>
      <p:ext uri="{BB962C8B-B14F-4D97-AF65-F5344CB8AC3E}">
        <p14:creationId xmlns:p14="http://schemas.microsoft.com/office/powerpoint/2010/main" val="19153086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56FD3A-4F39-4752-AC00-DB25CCA4E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347" y="482600"/>
            <a:ext cx="11240496" cy="5892800"/>
          </a:xfrm>
          <a:prstGeom prst="rect">
            <a:avLst/>
          </a:prstGeom>
          <a:noFill/>
          <a:ln w="190500">
            <a:solidFill>
              <a:schemeClr val="tx1">
                <a:alpha val="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72527DF-A25C-46B4-A5D9-BBE2E310A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347" y="482600"/>
            <a:ext cx="11240496" cy="5892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The Spectrum Didn’t Collapse. It Was Flattened. A Response to the Uta ...">
            <a:extLst>
              <a:ext uri="{FF2B5EF4-FFF2-40B4-BE49-F238E27FC236}">
                <a16:creationId xmlns:a16="http://schemas.microsoft.com/office/drawing/2014/main" id="{09FFE62E-513A-4062-3BCD-AD63A896F405}"/>
              </a:ext>
            </a:extLst>
          </p:cNvPr>
          <p:cNvPicPr>
            <a:picLocks noChangeAspect="1"/>
          </p:cNvPicPr>
          <p:nvPr/>
        </p:nvPicPr>
        <p:blipFill>
          <a:blip r:embed="rId3"/>
          <a:srcRect t="11939"/>
          <a:stretch>
            <a:fillRect/>
          </a:stretch>
        </p:blipFill>
        <p:spPr>
          <a:xfrm>
            <a:off x="643467" y="643467"/>
            <a:ext cx="10905066" cy="5571066"/>
          </a:xfrm>
          <a:prstGeom prst="rect">
            <a:avLst/>
          </a:prstGeom>
        </p:spPr>
      </p:pic>
    </p:spTree>
    <p:extLst>
      <p:ext uri="{BB962C8B-B14F-4D97-AF65-F5344CB8AC3E}">
        <p14:creationId xmlns:p14="http://schemas.microsoft.com/office/powerpoint/2010/main" val="16637782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A5AC85-29A2-A9F5-0BF2-E07711554C17}"/>
              </a:ext>
            </a:extLst>
          </p:cNvPr>
          <p:cNvPicPr>
            <a:picLocks noChangeAspect="1"/>
          </p:cNvPicPr>
          <p:nvPr/>
        </p:nvPicPr>
        <p:blipFill>
          <a:blip r:embed="rId2"/>
          <a:stretch>
            <a:fillRect/>
          </a:stretch>
        </p:blipFill>
        <p:spPr>
          <a:xfrm>
            <a:off x="278315" y="2137485"/>
            <a:ext cx="11635370" cy="4131235"/>
          </a:xfrm>
          <a:prstGeom prst="rect">
            <a:avLst/>
          </a:prstGeom>
        </p:spPr>
      </p:pic>
      <p:sp>
        <p:nvSpPr>
          <p:cNvPr id="4" name="TextBox 3">
            <a:extLst>
              <a:ext uri="{FF2B5EF4-FFF2-40B4-BE49-F238E27FC236}">
                <a16:creationId xmlns:a16="http://schemas.microsoft.com/office/drawing/2014/main" id="{5E3A36F6-5940-4CCA-ACBC-BF46C8C93897}"/>
              </a:ext>
            </a:extLst>
          </p:cNvPr>
          <p:cNvSpPr txBox="1"/>
          <p:nvPr/>
        </p:nvSpPr>
        <p:spPr>
          <a:xfrm>
            <a:off x="762000" y="589280"/>
            <a:ext cx="10668000" cy="1015663"/>
          </a:xfrm>
          <a:prstGeom prst="rect">
            <a:avLst/>
          </a:prstGeom>
          <a:noFill/>
        </p:spPr>
        <p:txBody>
          <a:bodyPr wrap="square" rtlCol="0">
            <a:spAutoFit/>
          </a:bodyPr>
          <a:lstStyle/>
          <a:p>
            <a:pPr algn="ctr"/>
            <a:r>
              <a:rPr lang="en-GB" sz="6000" dirty="0">
                <a:solidFill>
                  <a:schemeClr val="bg2"/>
                </a:solidFill>
              </a:rPr>
              <a:t>The Minotaur has escaped</a:t>
            </a:r>
          </a:p>
        </p:txBody>
      </p:sp>
    </p:spTree>
    <p:extLst>
      <p:ext uri="{BB962C8B-B14F-4D97-AF65-F5344CB8AC3E}">
        <p14:creationId xmlns:p14="http://schemas.microsoft.com/office/powerpoint/2010/main" val="25116198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5" name="Picture 4" descr="M.C. Escher Wallpapers - Wallpaper Cave">
            <a:extLst>
              <a:ext uri="{FF2B5EF4-FFF2-40B4-BE49-F238E27FC236}">
                <a16:creationId xmlns:a16="http://schemas.microsoft.com/office/drawing/2014/main" id="{3720625A-10F8-C7F9-90E0-11BC3E448916}"/>
              </a:ext>
            </a:extLst>
          </p:cNvPr>
          <p:cNvPicPr>
            <a:picLocks noChangeAspect="1"/>
          </p:cNvPicPr>
          <p:nvPr/>
        </p:nvPicPr>
        <p:blipFill>
          <a:blip r:embed="rId2">
            <a:alphaModFix amt="35000"/>
          </a:blip>
          <a:srcRect b="10000"/>
          <a:stretch>
            <a:fillRect/>
          </a:stretch>
        </p:blipFill>
        <p:spPr>
          <a:xfrm>
            <a:off x="0" y="0"/>
            <a:ext cx="12192000" cy="6858000"/>
          </a:xfrm>
          <a:prstGeom prst="rect">
            <a:avLst/>
          </a:prstGeom>
        </p:spPr>
      </p:pic>
      <p:pic>
        <p:nvPicPr>
          <p:cNvPr id="2" name="Picture 1" descr="Autism Infinity Symbol: Understanding Its Meaning And, 57% OFF">
            <a:extLst>
              <a:ext uri="{FF2B5EF4-FFF2-40B4-BE49-F238E27FC236}">
                <a16:creationId xmlns:a16="http://schemas.microsoft.com/office/drawing/2014/main" id="{CAE92C00-31F7-F04E-DA51-B820CBEE5BF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1161843" y="660043"/>
            <a:ext cx="9868313" cy="5537914"/>
          </a:xfrm>
          <a:prstGeom prst="rect">
            <a:avLst/>
          </a:prstGeom>
        </p:spPr>
      </p:pic>
    </p:spTree>
    <p:extLst>
      <p:ext uri="{BB962C8B-B14F-4D97-AF65-F5344CB8AC3E}">
        <p14:creationId xmlns:p14="http://schemas.microsoft.com/office/powerpoint/2010/main" val="19656172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ocial Trends : Shrek">
            <a:extLst>
              <a:ext uri="{FF2B5EF4-FFF2-40B4-BE49-F238E27FC236}">
                <a16:creationId xmlns:a16="http://schemas.microsoft.com/office/drawing/2014/main" id="{D82E18DC-E525-7219-649B-13B654AB116F}"/>
              </a:ext>
            </a:extLst>
          </p:cNvPr>
          <p:cNvPicPr>
            <a:picLocks noChangeAspect="1"/>
          </p:cNvPicPr>
          <p:nvPr/>
        </p:nvPicPr>
        <p:blipFill>
          <a:blip r:embed="rId2"/>
          <a:srcRect t="40735" b="4955"/>
          <a:stretch>
            <a:fillRect/>
          </a:stretch>
        </p:blipFill>
        <p:spPr>
          <a:xfrm>
            <a:off x="1" y="-720864"/>
            <a:ext cx="12324522" cy="9824519"/>
          </a:xfrm>
          <a:prstGeom prst="rect">
            <a:avLst/>
          </a:prstGeom>
        </p:spPr>
      </p:pic>
      <p:sp>
        <p:nvSpPr>
          <p:cNvPr id="4" name="Text Placeholder 3">
            <a:extLst>
              <a:ext uri="{FF2B5EF4-FFF2-40B4-BE49-F238E27FC236}">
                <a16:creationId xmlns:a16="http://schemas.microsoft.com/office/drawing/2014/main" id="{1FCD599A-71F9-0745-1F2A-5B5CBC055646}"/>
              </a:ext>
            </a:extLst>
          </p:cNvPr>
          <p:cNvSpPr>
            <a:spLocks noGrp="1"/>
          </p:cNvSpPr>
          <p:nvPr>
            <p:ph idx="1"/>
          </p:nvPr>
        </p:nvSpPr>
        <p:spPr>
          <a:xfrm>
            <a:off x="838200" y="4757529"/>
            <a:ext cx="10515600" cy="1419433"/>
          </a:xfrm>
          <a:solidFill>
            <a:schemeClr val="accent6">
              <a:lumMod val="40000"/>
              <a:lumOff val="60000"/>
            </a:schemeClr>
          </a:solidFill>
        </p:spPr>
        <p:txBody>
          <a:bodyPr/>
          <a:lstStyle/>
          <a:p>
            <a:pPr marL="0" indent="0" algn="ctr">
              <a:buNone/>
            </a:pPr>
            <a:r>
              <a:rPr lang="en-GB" dirty="0"/>
              <a:t>People used to call me a monster, and for a long time I believed them. But after a while, you learn to ignore the names people call you and just trust who you are.</a:t>
            </a:r>
          </a:p>
        </p:txBody>
      </p:sp>
    </p:spTree>
    <p:extLst>
      <p:ext uri="{BB962C8B-B14F-4D97-AF65-F5344CB8AC3E}">
        <p14:creationId xmlns:p14="http://schemas.microsoft.com/office/powerpoint/2010/main" val="2554429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C56FD3A-4F39-4752-AC00-DB25CCA4E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347" y="482600"/>
            <a:ext cx="11240496" cy="5892800"/>
          </a:xfrm>
          <a:prstGeom prst="rect">
            <a:avLst/>
          </a:prstGeom>
          <a:noFill/>
          <a:ln w="190500">
            <a:solidFill>
              <a:schemeClr val="tx1">
                <a:alpha val="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772527DF-A25C-46B4-A5D9-BBE2E310A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347" y="482600"/>
            <a:ext cx="11240496" cy="58928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CE18CD5A-9FE0-341A-BD67-26C9301F9C12}"/>
              </a:ext>
            </a:extLst>
          </p:cNvPr>
          <p:cNvPicPr>
            <a:picLocks noChangeAspect="1"/>
          </p:cNvPicPr>
          <p:nvPr/>
        </p:nvPicPr>
        <p:blipFill>
          <a:blip r:embed="rId4"/>
          <a:srcRect r="1" b="3154"/>
          <a:stretch>
            <a:fillRect/>
          </a:stretch>
        </p:blipFill>
        <p:spPr>
          <a:xfrm>
            <a:off x="643467" y="643467"/>
            <a:ext cx="10905066" cy="5571066"/>
          </a:xfrm>
          <a:prstGeom prst="rect">
            <a:avLst/>
          </a:prstGeom>
        </p:spPr>
      </p:pic>
    </p:spTree>
    <p:extLst>
      <p:ext uri="{BB962C8B-B14F-4D97-AF65-F5344CB8AC3E}">
        <p14:creationId xmlns:p14="http://schemas.microsoft.com/office/powerpoint/2010/main" val="2370753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427653F-D1B3-4B2E-D612-08B907CE5006}"/>
              </a:ext>
            </a:extLst>
          </p:cNvPr>
          <p:cNvPicPr>
            <a:picLocks noChangeAspect="1"/>
          </p:cNvPicPr>
          <p:nvPr/>
        </p:nvPicPr>
        <p:blipFill>
          <a:blip r:embed="rId3"/>
          <a:stretch>
            <a:fillRect/>
          </a:stretch>
        </p:blipFill>
        <p:spPr>
          <a:xfrm>
            <a:off x="93383" y="99031"/>
            <a:ext cx="5164747" cy="2905170"/>
          </a:xfrm>
          <a:prstGeom prst="rect">
            <a:avLst/>
          </a:prstGeom>
        </p:spPr>
      </p:pic>
      <p:sp>
        <p:nvSpPr>
          <p:cNvPr id="23" name="Rectangle 22">
            <a:extLst>
              <a:ext uri="{FF2B5EF4-FFF2-40B4-BE49-F238E27FC236}">
                <a16:creationId xmlns:a16="http://schemas.microsoft.com/office/drawing/2014/main" id="{417CDA24-35F8-4540-8C52-3096D6D949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67985BB-AD33-1F8E-FB33-26AC29548768}"/>
              </a:ext>
            </a:extLst>
          </p:cNvPr>
          <p:cNvPicPr>
            <a:picLocks noChangeAspect="1"/>
          </p:cNvPicPr>
          <p:nvPr/>
        </p:nvPicPr>
        <p:blipFill>
          <a:blip r:embed="rId4"/>
          <a:srcRect t="-1789" b="23618"/>
          <a:stretch>
            <a:fillRect/>
          </a:stretch>
        </p:blipFill>
        <p:spPr>
          <a:xfrm>
            <a:off x="7295104" y="95872"/>
            <a:ext cx="4772902" cy="3217996"/>
          </a:xfrm>
          <a:prstGeom prst="rect">
            <a:avLst/>
          </a:prstGeom>
        </p:spPr>
      </p:pic>
      <p:sp>
        <p:nvSpPr>
          <p:cNvPr id="25" name="Rectangle 24">
            <a:extLst>
              <a:ext uri="{FF2B5EF4-FFF2-40B4-BE49-F238E27FC236}">
                <a16:creationId xmlns:a16="http://schemas.microsoft.com/office/drawing/2014/main" id="{8658BFE0-4E65-4174-9C75-687C94E88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A75DFED-A0C1-4A83-BE1D-0271C1826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552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FC87A37-01D6-B26D-3C8D-E981C1BAFA84}"/>
              </a:ext>
            </a:extLst>
          </p:cNvPr>
          <p:cNvPicPr>
            <a:picLocks noChangeAspect="1"/>
          </p:cNvPicPr>
          <p:nvPr/>
        </p:nvPicPr>
        <p:blipFill>
          <a:blip r:embed="rId5"/>
          <a:stretch>
            <a:fillRect/>
          </a:stretch>
        </p:blipFill>
        <p:spPr>
          <a:xfrm>
            <a:off x="93382" y="3979147"/>
            <a:ext cx="5845065" cy="2703342"/>
          </a:xfrm>
          <a:prstGeom prst="rect">
            <a:avLst/>
          </a:prstGeom>
        </p:spPr>
      </p:pic>
      <p:pic>
        <p:nvPicPr>
          <p:cNvPr id="9" name="Picture 8">
            <a:extLst>
              <a:ext uri="{FF2B5EF4-FFF2-40B4-BE49-F238E27FC236}">
                <a16:creationId xmlns:a16="http://schemas.microsoft.com/office/drawing/2014/main" id="{7F9BE4E7-F822-FBDF-6E56-40A41A55DDAA}"/>
              </a:ext>
            </a:extLst>
          </p:cNvPr>
          <p:cNvPicPr>
            <a:picLocks noChangeAspect="1"/>
          </p:cNvPicPr>
          <p:nvPr/>
        </p:nvPicPr>
        <p:blipFill>
          <a:blip r:embed="rId6"/>
          <a:stretch>
            <a:fillRect/>
          </a:stretch>
        </p:blipFill>
        <p:spPr>
          <a:xfrm>
            <a:off x="7666042" y="3677899"/>
            <a:ext cx="4313607" cy="3084229"/>
          </a:xfrm>
          <a:prstGeom prst="rect">
            <a:avLst/>
          </a:prstGeom>
        </p:spPr>
      </p:pic>
      <p:pic>
        <p:nvPicPr>
          <p:cNvPr id="11" name="Picture 10">
            <a:extLst>
              <a:ext uri="{FF2B5EF4-FFF2-40B4-BE49-F238E27FC236}">
                <a16:creationId xmlns:a16="http://schemas.microsoft.com/office/drawing/2014/main" id="{EF745EA4-185B-9EAB-0517-7CD95154C5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11259" y="1803469"/>
            <a:ext cx="3860922" cy="3159622"/>
          </a:xfrm>
          <a:prstGeom prst="rect">
            <a:avLst/>
          </a:prstGeom>
        </p:spPr>
      </p:pic>
    </p:spTree>
    <p:extLst>
      <p:ext uri="{BB962C8B-B14F-4D97-AF65-F5344CB8AC3E}">
        <p14:creationId xmlns:p14="http://schemas.microsoft.com/office/powerpoint/2010/main" val="929758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D4C0E9-F14E-7E71-A46A-251950A9F0BE}"/>
              </a:ext>
            </a:extLst>
          </p:cNvPr>
          <p:cNvPicPr>
            <a:picLocks noChangeAspect="1"/>
          </p:cNvPicPr>
          <p:nvPr/>
        </p:nvPicPr>
        <p:blipFill>
          <a:blip r:embed="rId3"/>
          <a:stretch>
            <a:fillRect/>
          </a:stretch>
        </p:blipFill>
        <p:spPr>
          <a:xfrm>
            <a:off x="575492" y="613969"/>
            <a:ext cx="11041016" cy="5630061"/>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FF07916E-D689-5F20-D833-8D358BAF81E6}"/>
              </a:ext>
            </a:extLst>
          </p:cNvPr>
          <p:cNvPicPr>
            <a:picLocks noChangeAspect="1"/>
          </p:cNvPicPr>
          <p:nvPr/>
        </p:nvPicPr>
        <p:blipFill>
          <a:blip r:embed="rId4"/>
          <a:stretch>
            <a:fillRect/>
          </a:stretch>
        </p:blipFill>
        <p:spPr>
          <a:xfrm>
            <a:off x="10368660" y="4953837"/>
            <a:ext cx="1651415" cy="1674306"/>
          </a:xfrm>
          <a:prstGeom prst="rect">
            <a:avLst/>
          </a:prstGeom>
        </p:spPr>
      </p:pic>
    </p:spTree>
    <p:extLst>
      <p:ext uri="{BB962C8B-B14F-4D97-AF65-F5344CB8AC3E}">
        <p14:creationId xmlns:p14="http://schemas.microsoft.com/office/powerpoint/2010/main" val="3242580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80000"/>
                <a:lumMod val="80000"/>
              </a:schemeClr>
              <a:schemeClr val="bg2">
                <a:tint val="98000"/>
              </a:schemeClr>
            </a:duotone>
          </a:blip>
          <a:stretch/>
        </a:blipFill>
        <a:effectLst/>
      </p:bgPr>
    </p:bg>
    <p:spTree>
      <p:nvGrpSpPr>
        <p:cNvPr id="1" name="">
          <a:extLst>
            <a:ext uri="{FF2B5EF4-FFF2-40B4-BE49-F238E27FC236}">
              <a16:creationId xmlns:a16="http://schemas.microsoft.com/office/drawing/2014/main" id="{C0B0EBAB-3336-D9A5-3D0E-D3374C0283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08AFCB-50A2-4EA8-B8E1-DED984D863B6}"/>
              </a:ext>
            </a:extLst>
          </p:cNvPr>
          <p:cNvSpPr>
            <a:spLocks noGrp="1"/>
          </p:cNvSpPr>
          <p:nvPr>
            <p:ph type="title"/>
          </p:nvPr>
        </p:nvSpPr>
        <p:spPr>
          <a:xfrm>
            <a:off x="913795" y="609600"/>
            <a:ext cx="10353762" cy="970450"/>
          </a:xfrm>
        </p:spPr>
        <p:txBody>
          <a:bodyPr>
            <a:noAutofit/>
          </a:bodyPr>
          <a:lstStyle/>
          <a:p>
            <a:r>
              <a:rPr lang="en-GB" sz="6600" dirty="0"/>
              <a:t>Three names</a:t>
            </a:r>
          </a:p>
        </p:txBody>
      </p:sp>
      <p:pic>
        <p:nvPicPr>
          <p:cNvPr id="11" name="Picture 10">
            <a:extLst>
              <a:ext uri="{FF2B5EF4-FFF2-40B4-BE49-F238E27FC236}">
                <a16:creationId xmlns:a16="http://schemas.microsoft.com/office/drawing/2014/main" id="{7A39C972-BD08-4963-9651-14CC8AB52ECE}"/>
              </a:ext>
              <a:ext uri="{C183D7F6-B498-43B3-948B-1728B52AA6E4}">
                <adec:decorative xmlns:adec="http://schemas.microsoft.com/office/drawing/2017/decorative" val="1"/>
              </a:ext>
            </a:extLst>
          </p:cNvPr>
          <p:cNvPicPr preferRelativeResize="0">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98" t="2669" r="616"/>
          <a:stretch/>
        </p:blipFill>
        <p:spPr>
          <a:xfrm>
            <a:off x="-1" y="1731964"/>
            <a:ext cx="12192001" cy="5126036"/>
          </a:xfrm>
          <a:prstGeom prst="rect">
            <a:avLst/>
          </a:prstGeom>
          <a:effectLst>
            <a:innerShdw blurRad="63500" dist="50800" dir="16200000">
              <a:prstClr val="black">
                <a:alpha val="50000"/>
              </a:prstClr>
            </a:innerShdw>
          </a:effectLst>
        </p:spPr>
      </p:pic>
      <p:graphicFrame>
        <p:nvGraphicFramePr>
          <p:cNvPr id="7" name="Content Placeholder 4">
            <a:extLst>
              <a:ext uri="{FF2B5EF4-FFF2-40B4-BE49-F238E27FC236}">
                <a16:creationId xmlns:a16="http://schemas.microsoft.com/office/drawing/2014/main" id="{4B0F11E5-2314-7F56-A81C-99D8996AB1E1}"/>
              </a:ext>
            </a:extLst>
          </p:cNvPr>
          <p:cNvGraphicFramePr>
            <a:graphicFrameLocks noGrp="1"/>
          </p:cNvGraphicFramePr>
          <p:nvPr>
            <p:ph idx="1"/>
            <p:extLst>
              <p:ext uri="{D42A27DB-BD31-4B8C-83A1-F6EECF244321}">
                <p14:modId xmlns:p14="http://schemas.microsoft.com/office/powerpoint/2010/main" val="2099993609"/>
              </p:ext>
            </p:extLst>
          </p:nvPr>
        </p:nvGraphicFramePr>
        <p:xfrm>
          <a:off x="914400" y="1892831"/>
          <a:ext cx="10353675" cy="31815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40090BDE-9648-E376-79EF-614C1EF37F51}"/>
              </a:ext>
            </a:extLst>
          </p:cNvPr>
          <p:cNvSpPr txBox="1"/>
          <p:nvPr/>
        </p:nvSpPr>
        <p:spPr>
          <a:xfrm>
            <a:off x="793820" y="4783015"/>
            <a:ext cx="10219173" cy="584775"/>
          </a:xfrm>
          <a:prstGeom prst="rect">
            <a:avLst/>
          </a:prstGeom>
          <a:noFill/>
        </p:spPr>
        <p:txBody>
          <a:bodyPr wrap="square" rtlCol="0">
            <a:spAutoFit/>
          </a:bodyPr>
          <a:lstStyle/>
          <a:p>
            <a:pPr algn="ctr"/>
            <a:r>
              <a:rPr lang="en-GB" sz="3200" dirty="0"/>
              <a:t>What is their function, and how dangerous are they?</a:t>
            </a:r>
          </a:p>
        </p:txBody>
      </p:sp>
    </p:spTree>
    <p:extLst>
      <p:ext uri="{BB962C8B-B14F-4D97-AF65-F5344CB8AC3E}">
        <p14:creationId xmlns:p14="http://schemas.microsoft.com/office/powerpoint/2010/main" val="2882856682"/>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3EC26C"/>
      </a:accent1>
      <a:accent2>
        <a:srgbClr val="B3D463"/>
      </a:accent2>
      <a:accent3>
        <a:srgbClr val="3BBC9D"/>
      </a:accent3>
      <a:accent4>
        <a:srgbClr val="97AF75"/>
      </a:accent4>
      <a:accent5>
        <a:srgbClr val="6BA841"/>
      </a:accent5>
      <a:accent6>
        <a:srgbClr val="79AE90"/>
      </a:accent6>
      <a:hlink>
        <a:srgbClr val="85E4A6"/>
      </a:hlink>
      <a:folHlink>
        <a:srgbClr val="BDF3D0"/>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43372978-11FE-4814-AC26-BC300187D8C7}"/>
    </a:ext>
  </a:extLst>
</a:theme>
</file>

<file path=ppt/theme/theme3.xml><?xml version="1.0" encoding="utf-8"?>
<a:theme xmlns:a="http://schemas.openxmlformats.org/drawingml/2006/main" name="1_Slate">
  <a:themeElements>
    <a:clrScheme name="Slate">
      <a:dk1>
        <a:sysClr val="windowText" lastClr="000000"/>
      </a:dk1>
      <a:lt1>
        <a:sysClr val="window" lastClr="FFFFFF"/>
      </a:lt1>
      <a:dk2>
        <a:srgbClr val="212123"/>
      </a:dk2>
      <a:lt2>
        <a:srgbClr val="DADADA"/>
      </a:lt2>
      <a:accent1>
        <a:srgbClr val="3EC26C"/>
      </a:accent1>
      <a:accent2>
        <a:srgbClr val="B3D463"/>
      </a:accent2>
      <a:accent3>
        <a:srgbClr val="3BBC9D"/>
      </a:accent3>
      <a:accent4>
        <a:srgbClr val="97AF75"/>
      </a:accent4>
      <a:accent5>
        <a:srgbClr val="6BA841"/>
      </a:accent5>
      <a:accent6>
        <a:srgbClr val="79AE90"/>
      </a:accent6>
      <a:hlink>
        <a:srgbClr val="85E4A6"/>
      </a:hlink>
      <a:folHlink>
        <a:srgbClr val="BDF3D0"/>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43372978-11FE-4814-AC26-BC300187D8C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2132</TotalTime>
  <Words>1457</Words>
  <Application>Microsoft Office PowerPoint</Application>
  <PresentationFormat>Widescreen</PresentationFormat>
  <Paragraphs>107</Paragraphs>
  <Slides>58</Slides>
  <Notes>11</Notes>
  <HiddenSlides>0</HiddenSlides>
  <MMClips>0</MMClips>
  <ScaleCrop>false</ScaleCrop>
  <HeadingPairs>
    <vt:vector size="4" baseType="variant">
      <vt:variant>
        <vt:lpstr>Theme</vt:lpstr>
      </vt:variant>
      <vt:variant>
        <vt:i4>3</vt:i4>
      </vt:variant>
      <vt:variant>
        <vt:lpstr>Slide Titles</vt:lpstr>
      </vt:variant>
      <vt:variant>
        <vt:i4>58</vt:i4>
      </vt:variant>
    </vt:vector>
  </HeadingPairs>
  <TitlesOfParts>
    <vt:vector size="61" baseType="lpstr">
      <vt:lpstr>Office Theme</vt:lpstr>
      <vt:lpstr>Slate</vt:lpstr>
      <vt:lpstr>1_Slate</vt:lpstr>
      <vt:lpstr>How to Name your Monster: Neurodivergence and Mythical Hybrids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Three names</vt:lpstr>
      <vt:lpstr>PowerPoint Presentation</vt:lpstr>
      <vt:lpstr>Monsters and Monster-names</vt:lpstr>
      <vt:lpstr>PowerPoint Presentation</vt:lpstr>
      <vt:lpstr>Ovid, Metamorphoses Book 8 lines 97-100</vt:lpstr>
      <vt:lpstr>PowerPoint Presentation</vt:lpstr>
      <vt:lpstr>Monsters depend on your perspective</vt:lpstr>
      <vt:lpstr>The limits of normal</vt:lpstr>
      <vt:lpstr>Danny Dunn (2022), ‘Accepting the Monsters’, Autism in Adulthood 4.2</vt:lpstr>
      <vt:lpstr>PowerPoint Presentation</vt:lpstr>
      <vt:lpstr>Is ‘monster’ still a social category even if we take the name away?</vt:lpstr>
      <vt:lpstr>The words are not innocent. They never were.</vt:lpstr>
      <vt:lpstr>“When a newspaper profiles a child as ‘inspirational’, the child’s body is being read for a meaning - courage, resilience, the power of the human spirit - that serves the reader’s needs. When a charity poster uses a photograph of a disabled child to solicit donations, the child is displayed: a monstrum shown to the public not to warn of divine anger but to demonstrate the scale of the problem and the necessity of the response.”</vt:lpstr>
      <vt:lpstr>The word monster names the oldest framework we have for looking at disabled children, and the hardest to dismantle, because it does not require anyone to use the word itself. Its structure is so deep in the culture that it operates without vocabulary. The child is shown. The child is read. The meaning is extracted. The child remains. </vt:lpstr>
      <vt:lpstr>Seeing the invisible framework</vt:lpstr>
      <vt:lpstr>PowerPoint Presentation</vt:lpstr>
      <vt:lpstr>PowerPoint Presentation</vt:lpstr>
      <vt:lpstr>PowerPoint Presentation</vt:lpstr>
      <vt:lpstr>PowerPoint Presentation</vt:lpstr>
      <vt:lpstr>PowerPoint Presentation</vt:lpstr>
      <vt:lpstr>PowerPoint Presentation</vt:lpstr>
      <vt:lpstr>“Why can’t you just be normal?”</vt:lpstr>
      <vt:lpstr>PowerPoint Presentation</vt:lpstr>
      <vt:lpstr>PowerPoint Presentation</vt:lpstr>
      <vt:lpstr>PowerPoint Presentation</vt:lpstr>
      <vt:lpstr>PowerPoint Presentation</vt:lpstr>
      <vt:lpstr>Lessons for a baby monster</vt:lpstr>
      <vt:lpstr>Lessons FLOAT doesn’t teach</vt:lpstr>
      <vt:lpstr>Monster Framework</vt:lpstr>
      <vt:lpstr>PowerPoint Presentation</vt:lpstr>
      <vt:lpstr>Minotaurs and Monster-names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Minotaur Framework</vt:lpstr>
      <vt:lpstr>PowerPoint Presentation</vt:lpstr>
      <vt:lpstr>PowerPoint Presentation</vt:lpstr>
      <vt:lpstr>But what happens when the Minotaur talks back?</vt:lpstr>
      <vt:lpstr>PowerPoint Presentation</vt:lpstr>
      <vt:lpstr>PowerPoint Presentation</vt:lpstr>
      <vt:lpstr>The House of Asterion</vt:lpstr>
      <vt:lpstr>Charlotte Amelia Poe (2024), Conversations with Monsters: On mortality, creativity, and neurodivergent survival, Jessica Kingsley Publishers.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CoraBeth.Fraser</dc:creator>
  <cp:lastModifiedBy>CoraBeth.Fraser</cp:lastModifiedBy>
  <cp:revision>42</cp:revision>
  <dcterms:created xsi:type="dcterms:W3CDTF">2025-02-19T16:48:10Z</dcterms:created>
  <dcterms:modified xsi:type="dcterms:W3CDTF">2026-08-12T13:29:47Z</dcterms:modified>
</cp:coreProperties>
</file>