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4" r:id="rId2"/>
    <p:sldId id="256" r:id="rId3"/>
    <p:sldId id="257" r:id="rId4"/>
    <p:sldId id="276" r:id="rId5"/>
    <p:sldId id="258" r:id="rId6"/>
    <p:sldId id="272" r:id="rId7"/>
    <p:sldId id="267" r:id="rId8"/>
    <p:sldId id="269" r:id="rId9"/>
    <p:sldId id="270" r:id="rId10"/>
    <p:sldId id="266" r:id="rId11"/>
    <p:sldId id="265" r:id="rId12"/>
  </p:sldIdLst>
  <p:sldSz cx="12192000" cy="6858000"/>
  <p:notesSz cx="6888163" cy="100218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EAD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05" d="100"/>
          <a:sy n="105" d="100"/>
        </p:scale>
        <p:origin x="77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9F574-D3C2-3867-B767-D45FC4220A4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BA5C1B54-F089-2B58-9C58-6AEEB39195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50D137A5-6D4A-7170-1058-96D82F47C2FB}"/>
              </a:ext>
            </a:extLst>
          </p:cNvPr>
          <p:cNvSpPr>
            <a:spLocks noGrp="1"/>
          </p:cNvSpPr>
          <p:nvPr>
            <p:ph type="dt" sz="half" idx="10"/>
          </p:nvPr>
        </p:nvSpPr>
        <p:spPr/>
        <p:txBody>
          <a:bodyPr/>
          <a:lstStyle/>
          <a:p>
            <a:fld id="{512A8FB9-EA16-4BC9-98E3-2DA6D0D135DE}" type="datetimeFigureOut">
              <a:rPr lang="en-GB" smtClean="0"/>
              <a:t>10/05/2026</a:t>
            </a:fld>
            <a:endParaRPr lang="en-GB"/>
          </a:p>
        </p:txBody>
      </p:sp>
      <p:sp>
        <p:nvSpPr>
          <p:cNvPr id="5" name="Footer Placeholder 4">
            <a:extLst>
              <a:ext uri="{FF2B5EF4-FFF2-40B4-BE49-F238E27FC236}">
                <a16:creationId xmlns:a16="http://schemas.microsoft.com/office/drawing/2014/main" id="{97291EC5-9F78-F747-9328-D938F02985A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716CDD6-524B-1DE1-4A27-60F0598298B1}"/>
              </a:ext>
            </a:extLst>
          </p:cNvPr>
          <p:cNvSpPr>
            <a:spLocks noGrp="1"/>
          </p:cNvSpPr>
          <p:nvPr>
            <p:ph type="sldNum" sz="quarter" idx="12"/>
          </p:nvPr>
        </p:nvSpPr>
        <p:spPr/>
        <p:txBody>
          <a:bodyPr/>
          <a:lstStyle/>
          <a:p>
            <a:fld id="{2989D0D7-6E81-4C63-99A9-56F0A9371FF0}" type="slidenum">
              <a:rPr lang="en-GB" smtClean="0"/>
              <a:t>‹#›</a:t>
            </a:fld>
            <a:endParaRPr lang="en-GB"/>
          </a:p>
        </p:txBody>
      </p:sp>
    </p:spTree>
    <p:extLst>
      <p:ext uri="{BB962C8B-B14F-4D97-AF65-F5344CB8AC3E}">
        <p14:creationId xmlns:p14="http://schemas.microsoft.com/office/powerpoint/2010/main" val="34484294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D9721-AB98-A90B-1123-9E6E4CDD7242}"/>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FAE58A97-88DB-12CF-9073-AE5541FFFC95}"/>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BCEB17A-1654-FB1C-AE37-F8C98D10AD5E}"/>
              </a:ext>
            </a:extLst>
          </p:cNvPr>
          <p:cNvSpPr>
            <a:spLocks noGrp="1"/>
          </p:cNvSpPr>
          <p:nvPr>
            <p:ph type="dt" sz="half" idx="10"/>
          </p:nvPr>
        </p:nvSpPr>
        <p:spPr/>
        <p:txBody>
          <a:bodyPr/>
          <a:lstStyle/>
          <a:p>
            <a:fld id="{512A8FB9-EA16-4BC9-98E3-2DA6D0D135DE}" type="datetimeFigureOut">
              <a:rPr lang="en-GB" smtClean="0"/>
              <a:t>10/05/2026</a:t>
            </a:fld>
            <a:endParaRPr lang="en-GB"/>
          </a:p>
        </p:txBody>
      </p:sp>
      <p:sp>
        <p:nvSpPr>
          <p:cNvPr id="5" name="Footer Placeholder 4">
            <a:extLst>
              <a:ext uri="{FF2B5EF4-FFF2-40B4-BE49-F238E27FC236}">
                <a16:creationId xmlns:a16="http://schemas.microsoft.com/office/drawing/2014/main" id="{2A2AFABE-D4CE-E692-4A5F-37F30EB37B0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CFAF8A8-0AF6-46A0-30A1-4AD7A2C0B84B}"/>
              </a:ext>
            </a:extLst>
          </p:cNvPr>
          <p:cNvSpPr>
            <a:spLocks noGrp="1"/>
          </p:cNvSpPr>
          <p:nvPr>
            <p:ph type="sldNum" sz="quarter" idx="12"/>
          </p:nvPr>
        </p:nvSpPr>
        <p:spPr/>
        <p:txBody>
          <a:bodyPr/>
          <a:lstStyle/>
          <a:p>
            <a:fld id="{2989D0D7-6E81-4C63-99A9-56F0A9371FF0}" type="slidenum">
              <a:rPr lang="en-GB" smtClean="0"/>
              <a:t>‹#›</a:t>
            </a:fld>
            <a:endParaRPr lang="en-GB"/>
          </a:p>
        </p:txBody>
      </p:sp>
    </p:spTree>
    <p:extLst>
      <p:ext uri="{BB962C8B-B14F-4D97-AF65-F5344CB8AC3E}">
        <p14:creationId xmlns:p14="http://schemas.microsoft.com/office/powerpoint/2010/main" val="90562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BD44C-B552-CD03-2BC6-4A361EF235B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0F1830D5-4BDC-E444-2ACB-4D53FD88F49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F1B78A6-D013-BECA-B277-5796EB895FF3}"/>
              </a:ext>
            </a:extLst>
          </p:cNvPr>
          <p:cNvSpPr>
            <a:spLocks noGrp="1"/>
          </p:cNvSpPr>
          <p:nvPr>
            <p:ph type="dt" sz="half" idx="10"/>
          </p:nvPr>
        </p:nvSpPr>
        <p:spPr/>
        <p:txBody>
          <a:bodyPr/>
          <a:lstStyle/>
          <a:p>
            <a:fld id="{512A8FB9-EA16-4BC9-98E3-2DA6D0D135DE}" type="datetimeFigureOut">
              <a:rPr lang="en-GB" smtClean="0"/>
              <a:t>10/05/2026</a:t>
            </a:fld>
            <a:endParaRPr lang="en-GB"/>
          </a:p>
        </p:txBody>
      </p:sp>
      <p:sp>
        <p:nvSpPr>
          <p:cNvPr id="5" name="Footer Placeholder 4">
            <a:extLst>
              <a:ext uri="{FF2B5EF4-FFF2-40B4-BE49-F238E27FC236}">
                <a16:creationId xmlns:a16="http://schemas.microsoft.com/office/drawing/2014/main" id="{F51324C2-F61B-9F0A-EE7B-12A2358B94E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4EAAFEA-D8D5-65E1-2296-ABA13A49EB28}"/>
              </a:ext>
            </a:extLst>
          </p:cNvPr>
          <p:cNvSpPr>
            <a:spLocks noGrp="1"/>
          </p:cNvSpPr>
          <p:nvPr>
            <p:ph type="sldNum" sz="quarter" idx="12"/>
          </p:nvPr>
        </p:nvSpPr>
        <p:spPr/>
        <p:txBody>
          <a:bodyPr/>
          <a:lstStyle/>
          <a:p>
            <a:fld id="{2989D0D7-6E81-4C63-99A9-56F0A9371FF0}" type="slidenum">
              <a:rPr lang="en-GB" smtClean="0"/>
              <a:t>‹#›</a:t>
            </a:fld>
            <a:endParaRPr lang="en-GB"/>
          </a:p>
        </p:txBody>
      </p:sp>
    </p:spTree>
    <p:extLst>
      <p:ext uri="{BB962C8B-B14F-4D97-AF65-F5344CB8AC3E}">
        <p14:creationId xmlns:p14="http://schemas.microsoft.com/office/powerpoint/2010/main" val="38515983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CBF55-96E0-BDE8-9C23-412F8F98D04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39CA3E6F-91F5-0E5B-D1FD-BA592820E10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8BA7B325-C5CD-A473-7DEE-811991DF2479}"/>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C260ED09-D4D5-B4D7-2AEE-81AC259A0B2D}"/>
              </a:ext>
            </a:extLst>
          </p:cNvPr>
          <p:cNvSpPr>
            <a:spLocks noGrp="1"/>
          </p:cNvSpPr>
          <p:nvPr>
            <p:ph type="dt" sz="half" idx="10"/>
          </p:nvPr>
        </p:nvSpPr>
        <p:spPr/>
        <p:txBody>
          <a:bodyPr/>
          <a:lstStyle/>
          <a:p>
            <a:fld id="{512A8FB9-EA16-4BC9-98E3-2DA6D0D135DE}" type="datetimeFigureOut">
              <a:rPr lang="en-GB" smtClean="0"/>
              <a:t>10/05/2026</a:t>
            </a:fld>
            <a:endParaRPr lang="en-GB"/>
          </a:p>
        </p:txBody>
      </p:sp>
      <p:sp>
        <p:nvSpPr>
          <p:cNvPr id="6" name="Footer Placeholder 5">
            <a:extLst>
              <a:ext uri="{FF2B5EF4-FFF2-40B4-BE49-F238E27FC236}">
                <a16:creationId xmlns:a16="http://schemas.microsoft.com/office/drawing/2014/main" id="{F87A3BF0-839C-34DD-F778-DECC7B2E933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0F75551-DF3F-CE1D-62E5-16E597130140}"/>
              </a:ext>
            </a:extLst>
          </p:cNvPr>
          <p:cNvSpPr>
            <a:spLocks noGrp="1"/>
          </p:cNvSpPr>
          <p:nvPr>
            <p:ph type="sldNum" sz="quarter" idx="12"/>
          </p:nvPr>
        </p:nvSpPr>
        <p:spPr/>
        <p:txBody>
          <a:bodyPr/>
          <a:lstStyle/>
          <a:p>
            <a:fld id="{2989D0D7-6E81-4C63-99A9-56F0A9371FF0}" type="slidenum">
              <a:rPr lang="en-GB" smtClean="0"/>
              <a:t>‹#›</a:t>
            </a:fld>
            <a:endParaRPr lang="en-GB"/>
          </a:p>
        </p:txBody>
      </p:sp>
    </p:spTree>
    <p:extLst>
      <p:ext uri="{BB962C8B-B14F-4D97-AF65-F5344CB8AC3E}">
        <p14:creationId xmlns:p14="http://schemas.microsoft.com/office/powerpoint/2010/main" val="1501513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9E2CA-EFB0-C56F-0EE7-D544A49F860E}"/>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F7BC2D19-CBA8-024A-00BA-8E1741356E9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D6F89B4-2AC3-7174-D925-F41124D63A44}"/>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B010C4CE-875F-8D1F-F0D9-E9F2F095ECA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7FBF8E3-D5CB-F893-DF12-6583A1402ED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C2AF373E-210A-C9E8-9BBC-8C0D244166AC}"/>
              </a:ext>
            </a:extLst>
          </p:cNvPr>
          <p:cNvSpPr>
            <a:spLocks noGrp="1"/>
          </p:cNvSpPr>
          <p:nvPr>
            <p:ph type="dt" sz="half" idx="10"/>
          </p:nvPr>
        </p:nvSpPr>
        <p:spPr/>
        <p:txBody>
          <a:bodyPr/>
          <a:lstStyle/>
          <a:p>
            <a:fld id="{512A8FB9-EA16-4BC9-98E3-2DA6D0D135DE}" type="datetimeFigureOut">
              <a:rPr lang="en-GB" smtClean="0"/>
              <a:t>10/05/2026</a:t>
            </a:fld>
            <a:endParaRPr lang="en-GB"/>
          </a:p>
        </p:txBody>
      </p:sp>
      <p:sp>
        <p:nvSpPr>
          <p:cNvPr id="8" name="Footer Placeholder 7">
            <a:extLst>
              <a:ext uri="{FF2B5EF4-FFF2-40B4-BE49-F238E27FC236}">
                <a16:creationId xmlns:a16="http://schemas.microsoft.com/office/drawing/2014/main" id="{9E24F6C1-1EDC-2624-4AA9-89B2749C48B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5251738-8A34-861D-B916-D977B2577099}"/>
              </a:ext>
            </a:extLst>
          </p:cNvPr>
          <p:cNvSpPr>
            <a:spLocks noGrp="1"/>
          </p:cNvSpPr>
          <p:nvPr>
            <p:ph type="sldNum" sz="quarter" idx="12"/>
          </p:nvPr>
        </p:nvSpPr>
        <p:spPr/>
        <p:txBody>
          <a:bodyPr/>
          <a:lstStyle/>
          <a:p>
            <a:fld id="{2989D0D7-6E81-4C63-99A9-56F0A9371FF0}" type="slidenum">
              <a:rPr lang="en-GB" smtClean="0"/>
              <a:t>‹#›</a:t>
            </a:fld>
            <a:endParaRPr lang="en-GB"/>
          </a:p>
        </p:txBody>
      </p:sp>
    </p:spTree>
    <p:extLst>
      <p:ext uri="{BB962C8B-B14F-4D97-AF65-F5344CB8AC3E}">
        <p14:creationId xmlns:p14="http://schemas.microsoft.com/office/powerpoint/2010/main" val="20466789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A7C69-9877-D4A9-7E37-BD8514419014}"/>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192591BD-D6A7-91DA-83BD-96D1E3091358}"/>
              </a:ext>
            </a:extLst>
          </p:cNvPr>
          <p:cNvSpPr>
            <a:spLocks noGrp="1"/>
          </p:cNvSpPr>
          <p:nvPr>
            <p:ph type="dt" sz="half" idx="10"/>
          </p:nvPr>
        </p:nvSpPr>
        <p:spPr/>
        <p:txBody>
          <a:bodyPr/>
          <a:lstStyle/>
          <a:p>
            <a:fld id="{512A8FB9-EA16-4BC9-98E3-2DA6D0D135DE}" type="datetimeFigureOut">
              <a:rPr lang="en-GB" smtClean="0"/>
              <a:t>10/05/2026</a:t>
            </a:fld>
            <a:endParaRPr lang="en-GB"/>
          </a:p>
        </p:txBody>
      </p:sp>
      <p:sp>
        <p:nvSpPr>
          <p:cNvPr id="4" name="Footer Placeholder 3">
            <a:extLst>
              <a:ext uri="{FF2B5EF4-FFF2-40B4-BE49-F238E27FC236}">
                <a16:creationId xmlns:a16="http://schemas.microsoft.com/office/drawing/2014/main" id="{4F265616-7310-FC2B-B85D-41236790DD2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CFAAE0B-46F3-75B6-42C5-6EDC2A94B645}"/>
              </a:ext>
            </a:extLst>
          </p:cNvPr>
          <p:cNvSpPr>
            <a:spLocks noGrp="1"/>
          </p:cNvSpPr>
          <p:nvPr>
            <p:ph type="sldNum" sz="quarter" idx="12"/>
          </p:nvPr>
        </p:nvSpPr>
        <p:spPr/>
        <p:txBody>
          <a:bodyPr/>
          <a:lstStyle/>
          <a:p>
            <a:fld id="{2989D0D7-6E81-4C63-99A9-56F0A9371FF0}" type="slidenum">
              <a:rPr lang="en-GB" smtClean="0"/>
              <a:t>‹#›</a:t>
            </a:fld>
            <a:endParaRPr lang="en-GB"/>
          </a:p>
        </p:txBody>
      </p:sp>
    </p:spTree>
    <p:extLst>
      <p:ext uri="{BB962C8B-B14F-4D97-AF65-F5344CB8AC3E}">
        <p14:creationId xmlns:p14="http://schemas.microsoft.com/office/powerpoint/2010/main" val="1291640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C8A8D7E-EF65-4F6C-5D11-9F019C114D58}"/>
              </a:ext>
            </a:extLst>
          </p:cNvPr>
          <p:cNvSpPr>
            <a:spLocks noGrp="1"/>
          </p:cNvSpPr>
          <p:nvPr>
            <p:ph type="dt" sz="half" idx="10"/>
          </p:nvPr>
        </p:nvSpPr>
        <p:spPr/>
        <p:txBody>
          <a:bodyPr/>
          <a:lstStyle/>
          <a:p>
            <a:fld id="{512A8FB9-EA16-4BC9-98E3-2DA6D0D135DE}" type="datetimeFigureOut">
              <a:rPr lang="en-GB" smtClean="0"/>
              <a:t>10/05/2026</a:t>
            </a:fld>
            <a:endParaRPr lang="en-GB"/>
          </a:p>
        </p:txBody>
      </p:sp>
      <p:sp>
        <p:nvSpPr>
          <p:cNvPr id="3" name="Footer Placeholder 2">
            <a:extLst>
              <a:ext uri="{FF2B5EF4-FFF2-40B4-BE49-F238E27FC236}">
                <a16:creationId xmlns:a16="http://schemas.microsoft.com/office/drawing/2014/main" id="{4DD2F449-DF44-3EC3-64E5-91CCFD35BFE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7B2FD05-BB1A-49FD-7350-61B4EA6496EB}"/>
              </a:ext>
            </a:extLst>
          </p:cNvPr>
          <p:cNvSpPr>
            <a:spLocks noGrp="1"/>
          </p:cNvSpPr>
          <p:nvPr>
            <p:ph type="sldNum" sz="quarter" idx="12"/>
          </p:nvPr>
        </p:nvSpPr>
        <p:spPr/>
        <p:txBody>
          <a:bodyPr/>
          <a:lstStyle/>
          <a:p>
            <a:fld id="{2989D0D7-6E81-4C63-99A9-56F0A9371FF0}" type="slidenum">
              <a:rPr lang="en-GB" smtClean="0"/>
              <a:t>‹#›</a:t>
            </a:fld>
            <a:endParaRPr lang="en-GB"/>
          </a:p>
        </p:txBody>
      </p:sp>
    </p:spTree>
    <p:extLst>
      <p:ext uri="{BB962C8B-B14F-4D97-AF65-F5344CB8AC3E}">
        <p14:creationId xmlns:p14="http://schemas.microsoft.com/office/powerpoint/2010/main" val="27273261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D489E-E273-06F1-F876-0C37A8541FA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50C2D1CA-D925-513D-DBC1-47FC1ED650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FC4C4290-E30B-F86E-6F2F-785C817A8C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47C3DAA-7CE2-A9A3-70FF-E9FB04AA336A}"/>
              </a:ext>
            </a:extLst>
          </p:cNvPr>
          <p:cNvSpPr>
            <a:spLocks noGrp="1"/>
          </p:cNvSpPr>
          <p:nvPr>
            <p:ph type="dt" sz="half" idx="10"/>
          </p:nvPr>
        </p:nvSpPr>
        <p:spPr/>
        <p:txBody>
          <a:bodyPr/>
          <a:lstStyle/>
          <a:p>
            <a:fld id="{512A8FB9-EA16-4BC9-98E3-2DA6D0D135DE}" type="datetimeFigureOut">
              <a:rPr lang="en-GB" smtClean="0"/>
              <a:t>10/05/2026</a:t>
            </a:fld>
            <a:endParaRPr lang="en-GB"/>
          </a:p>
        </p:txBody>
      </p:sp>
      <p:sp>
        <p:nvSpPr>
          <p:cNvPr id="6" name="Footer Placeholder 5">
            <a:extLst>
              <a:ext uri="{FF2B5EF4-FFF2-40B4-BE49-F238E27FC236}">
                <a16:creationId xmlns:a16="http://schemas.microsoft.com/office/drawing/2014/main" id="{A6214836-0CE3-6E37-E777-615388FA5C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6393A04-717D-BB75-FAC7-AB7983F72CAC}"/>
              </a:ext>
            </a:extLst>
          </p:cNvPr>
          <p:cNvSpPr>
            <a:spLocks noGrp="1"/>
          </p:cNvSpPr>
          <p:nvPr>
            <p:ph type="sldNum" sz="quarter" idx="12"/>
          </p:nvPr>
        </p:nvSpPr>
        <p:spPr/>
        <p:txBody>
          <a:bodyPr/>
          <a:lstStyle/>
          <a:p>
            <a:fld id="{2989D0D7-6E81-4C63-99A9-56F0A9371FF0}" type="slidenum">
              <a:rPr lang="en-GB" smtClean="0"/>
              <a:t>‹#›</a:t>
            </a:fld>
            <a:endParaRPr lang="en-GB"/>
          </a:p>
        </p:txBody>
      </p:sp>
    </p:spTree>
    <p:extLst>
      <p:ext uri="{BB962C8B-B14F-4D97-AF65-F5344CB8AC3E}">
        <p14:creationId xmlns:p14="http://schemas.microsoft.com/office/powerpoint/2010/main" val="12180765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9BD50-1FFB-6FB8-13C2-AA1C5CE4E12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D34A7839-41EB-A7D3-4EFC-B3E6A603151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2257907-94D4-397F-C33A-182E3CDC8A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6FB116B-3DC6-2E8B-268F-A213736EB577}"/>
              </a:ext>
            </a:extLst>
          </p:cNvPr>
          <p:cNvSpPr>
            <a:spLocks noGrp="1"/>
          </p:cNvSpPr>
          <p:nvPr>
            <p:ph type="dt" sz="half" idx="10"/>
          </p:nvPr>
        </p:nvSpPr>
        <p:spPr/>
        <p:txBody>
          <a:bodyPr/>
          <a:lstStyle/>
          <a:p>
            <a:fld id="{512A8FB9-EA16-4BC9-98E3-2DA6D0D135DE}" type="datetimeFigureOut">
              <a:rPr lang="en-GB" smtClean="0"/>
              <a:t>10/05/2026</a:t>
            </a:fld>
            <a:endParaRPr lang="en-GB"/>
          </a:p>
        </p:txBody>
      </p:sp>
      <p:sp>
        <p:nvSpPr>
          <p:cNvPr id="6" name="Footer Placeholder 5">
            <a:extLst>
              <a:ext uri="{FF2B5EF4-FFF2-40B4-BE49-F238E27FC236}">
                <a16:creationId xmlns:a16="http://schemas.microsoft.com/office/drawing/2014/main" id="{F9DA806B-EDBF-A203-1E2D-8CD75505BF0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AC51DF6-07B5-A360-2847-CAADB96227CD}"/>
              </a:ext>
            </a:extLst>
          </p:cNvPr>
          <p:cNvSpPr>
            <a:spLocks noGrp="1"/>
          </p:cNvSpPr>
          <p:nvPr>
            <p:ph type="sldNum" sz="quarter" idx="12"/>
          </p:nvPr>
        </p:nvSpPr>
        <p:spPr/>
        <p:txBody>
          <a:bodyPr/>
          <a:lstStyle/>
          <a:p>
            <a:fld id="{2989D0D7-6E81-4C63-99A9-56F0A9371FF0}" type="slidenum">
              <a:rPr lang="en-GB" smtClean="0"/>
              <a:t>‹#›</a:t>
            </a:fld>
            <a:endParaRPr lang="en-GB"/>
          </a:p>
        </p:txBody>
      </p:sp>
    </p:spTree>
    <p:extLst>
      <p:ext uri="{BB962C8B-B14F-4D97-AF65-F5344CB8AC3E}">
        <p14:creationId xmlns:p14="http://schemas.microsoft.com/office/powerpoint/2010/main" val="1363368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484E3-77A2-2DF7-5D58-D06C4776DC8C}"/>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2244CC51-FBB1-AAA4-60D2-B11029CD35C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EB37AD7-8961-7546-20A6-2C2BD5F2EDF7}"/>
              </a:ext>
            </a:extLst>
          </p:cNvPr>
          <p:cNvSpPr>
            <a:spLocks noGrp="1"/>
          </p:cNvSpPr>
          <p:nvPr>
            <p:ph type="dt" sz="half" idx="10"/>
          </p:nvPr>
        </p:nvSpPr>
        <p:spPr/>
        <p:txBody>
          <a:bodyPr/>
          <a:lstStyle/>
          <a:p>
            <a:fld id="{512A8FB9-EA16-4BC9-98E3-2DA6D0D135DE}" type="datetimeFigureOut">
              <a:rPr lang="en-GB" smtClean="0"/>
              <a:t>10/05/2026</a:t>
            </a:fld>
            <a:endParaRPr lang="en-GB"/>
          </a:p>
        </p:txBody>
      </p:sp>
      <p:sp>
        <p:nvSpPr>
          <p:cNvPr id="5" name="Footer Placeholder 4">
            <a:extLst>
              <a:ext uri="{FF2B5EF4-FFF2-40B4-BE49-F238E27FC236}">
                <a16:creationId xmlns:a16="http://schemas.microsoft.com/office/drawing/2014/main" id="{FE376E30-C8BA-FDD5-633D-C83E743C99A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4C4915-AF24-E071-8299-0CBEAC76082B}"/>
              </a:ext>
            </a:extLst>
          </p:cNvPr>
          <p:cNvSpPr>
            <a:spLocks noGrp="1"/>
          </p:cNvSpPr>
          <p:nvPr>
            <p:ph type="sldNum" sz="quarter" idx="12"/>
          </p:nvPr>
        </p:nvSpPr>
        <p:spPr/>
        <p:txBody>
          <a:bodyPr/>
          <a:lstStyle/>
          <a:p>
            <a:fld id="{2989D0D7-6E81-4C63-99A9-56F0A9371FF0}" type="slidenum">
              <a:rPr lang="en-GB" smtClean="0"/>
              <a:t>‹#›</a:t>
            </a:fld>
            <a:endParaRPr lang="en-GB"/>
          </a:p>
        </p:txBody>
      </p:sp>
    </p:spTree>
    <p:extLst>
      <p:ext uri="{BB962C8B-B14F-4D97-AF65-F5344CB8AC3E}">
        <p14:creationId xmlns:p14="http://schemas.microsoft.com/office/powerpoint/2010/main" val="11785482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A3BC3A7-3D6B-561C-2521-FADA942FE452}"/>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AF2FEF9A-5B84-32A8-5B43-4BDFCD3E5EE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696D95A-D26E-5575-2E7C-D6F24BD6C9E4}"/>
              </a:ext>
            </a:extLst>
          </p:cNvPr>
          <p:cNvSpPr>
            <a:spLocks noGrp="1"/>
          </p:cNvSpPr>
          <p:nvPr>
            <p:ph type="dt" sz="half" idx="10"/>
          </p:nvPr>
        </p:nvSpPr>
        <p:spPr/>
        <p:txBody>
          <a:bodyPr/>
          <a:lstStyle/>
          <a:p>
            <a:fld id="{512A8FB9-EA16-4BC9-98E3-2DA6D0D135DE}" type="datetimeFigureOut">
              <a:rPr lang="en-GB" smtClean="0"/>
              <a:t>10/05/2026</a:t>
            </a:fld>
            <a:endParaRPr lang="en-GB"/>
          </a:p>
        </p:txBody>
      </p:sp>
      <p:sp>
        <p:nvSpPr>
          <p:cNvPr id="5" name="Footer Placeholder 4">
            <a:extLst>
              <a:ext uri="{FF2B5EF4-FFF2-40B4-BE49-F238E27FC236}">
                <a16:creationId xmlns:a16="http://schemas.microsoft.com/office/drawing/2014/main" id="{6597CF35-9D26-074C-460B-1270B730806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B67E1B7-FA43-D38A-F0CA-9A6003A8BDB9}"/>
              </a:ext>
            </a:extLst>
          </p:cNvPr>
          <p:cNvSpPr>
            <a:spLocks noGrp="1"/>
          </p:cNvSpPr>
          <p:nvPr>
            <p:ph type="sldNum" sz="quarter" idx="12"/>
          </p:nvPr>
        </p:nvSpPr>
        <p:spPr/>
        <p:txBody>
          <a:bodyPr/>
          <a:lstStyle/>
          <a:p>
            <a:fld id="{2989D0D7-6E81-4C63-99A9-56F0A9371FF0}" type="slidenum">
              <a:rPr lang="en-GB" smtClean="0"/>
              <a:t>‹#›</a:t>
            </a:fld>
            <a:endParaRPr lang="en-GB"/>
          </a:p>
        </p:txBody>
      </p:sp>
    </p:spTree>
    <p:extLst>
      <p:ext uri="{BB962C8B-B14F-4D97-AF65-F5344CB8AC3E}">
        <p14:creationId xmlns:p14="http://schemas.microsoft.com/office/powerpoint/2010/main" val="1429304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B32640-2AE4-832B-2549-54BB332E6A0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718073B1-589C-9B07-9279-96C760CF115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598083B-6BF7-F8FF-DB53-ABE356127D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2A8FB9-EA16-4BC9-98E3-2DA6D0D135DE}" type="datetimeFigureOut">
              <a:rPr lang="en-GB" smtClean="0"/>
              <a:t>10/05/2026</a:t>
            </a:fld>
            <a:endParaRPr lang="en-GB"/>
          </a:p>
        </p:txBody>
      </p:sp>
      <p:sp>
        <p:nvSpPr>
          <p:cNvPr id="5" name="Footer Placeholder 4">
            <a:extLst>
              <a:ext uri="{FF2B5EF4-FFF2-40B4-BE49-F238E27FC236}">
                <a16:creationId xmlns:a16="http://schemas.microsoft.com/office/drawing/2014/main" id="{D8E1B321-66D9-7063-E878-E9E46347E0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A88D974C-9612-B09B-A727-4B709C8760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89D0D7-6E81-4C63-99A9-56F0A9371FF0}" type="slidenum">
              <a:rPr lang="en-GB" smtClean="0"/>
              <a:t>‹#›</a:t>
            </a:fld>
            <a:endParaRPr lang="en-GB"/>
          </a:p>
        </p:txBody>
      </p:sp>
    </p:spTree>
    <p:extLst>
      <p:ext uri="{BB962C8B-B14F-4D97-AF65-F5344CB8AC3E}">
        <p14:creationId xmlns:p14="http://schemas.microsoft.com/office/powerpoint/2010/main" val="4041779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CoraBeth.Fraser@open.ac.uk"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doi.org/10.1080/02680513.2025.2530595"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id="{8D0D6D3E-D7F9-4591-9CA9-DDF4DB1F73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E7B9379-3B17-E260-E171-3BCF2A75F63E}"/>
              </a:ext>
            </a:extLst>
          </p:cNvPr>
          <p:cNvSpPr>
            <a:spLocks noGrp="1"/>
          </p:cNvSpPr>
          <p:nvPr>
            <p:ph type="ctrTitle"/>
          </p:nvPr>
        </p:nvSpPr>
        <p:spPr>
          <a:xfrm>
            <a:off x="341643" y="659548"/>
            <a:ext cx="6068035" cy="3637502"/>
          </a:xfrm>
        </p:spPr>
        <p:txBody>
          <a:bodyPr anchor="t">
            <a:normAutofit fontScale="90000"/>
          </a:bodyPr>
          <a:lstStyle/>
          <a:p>
            <a:pPr algn="l"/>
            <a:r>
              <a:rPr lang="en-US" sz="6600" b="1" i="0" dirty="0">
                <a:effectLst/>
                <a:latin typeface="+mn-lt"/>
              </a:rPr>
              <a:t>Designing for Autistic Students</a:t>
            </a:r>
            <a:br>
              <a:rPr lang="en-US" sz="6600" b="1" i="0" dirty="0">
                <a:effectLst/>
                <a:latin typeface="+mn-lt"/>
              </a:rPr>
            </a:br>
            <a:r>
              <a:rPr lang="en-US" sz="6600" b="1" i="0" dirty="0">
                <a:effectLst/>
                <a:latin typeface="+mn-lt"/>
              </a:rPr>
              <a:t>and the Curb-Cut Effect</a:t>
            </a:r>
            <a:endParaRPr lang="en-GB" sz="6600" b="1" dirty="0">
              <a:latin typeface="+mn-lt"/>
            </a:endParaRPr>
          </a:p>
        </p:txBody>
      </p:sp>
      <p:sp>
        <p:nvSpPr>
          <p:cNvPr id="3" name="Subtitle 2">
            <a:extLst>
              <a:ext uri="{FF2B5EF4-FFF2-40B4-BE49-F238E27FC236}">
                <a16:creationId xmlns:a16="http://schemas.microsoft.com/office/drawing/2014/main" id="{B7738B4F-6380-659E-EC41-B66A88DBF702}"/>
              </a:ext>
            </a:extLst>
          </p:cNvPr>
          <p:cNvSpPr>
            <a:spLocks noGrp="1"/>
          </p:cNvSpPr>
          <p:nvPr>
            <p:ph type="subTitle" idx="1"/>
          </p:nvPr>
        </p:nvSpPr>
        <p:spPr>
          <a:xfrm>
            <a:off x="982638" y="2853733"/>
            <a:ext cx="6382804" cy="3637502"/>
          </a:xfrm>
        </p:spPr>
        <p:txBody>
          <a:bodyPr anchor="b">
            <a:normAutofit/>
          </a:bodyPr>
          <a:lstStyle/>
          <a:p>
            <a:pPr algn="l"/>
            <a:r>
              <a:rPr lang="en-US" dirty="0"/>
              <a:t>Cora Beth Fraser</a:t>
            </a:r>
          </a:p>
          <a:p>
            <a:pPr algn="l"/>
            <a:endParaRPr lang="en-US" dirty="0"/>
          </a:p>
          <a:p>
            <a:pPr algn="l"/>
            <a:r>
              <a:rPr lang="en-US" dirty="0">
                <a:hlinkClick r:id="rId2">
                  <a:extLst>
                    <a:ext uri="{A12FA001-AC4F-418D-AE19-62706E023703}">
                      <ahyp:hlinkClr xmlns:ahyp="http://schemas.microsoft.com/office/drawing/2018/hyperlinkcolor" val="tx"/>
                    </a:ext>
                  </a:extLst>
                </a:hlinkClick>
              </a:rPr>
              <a:t>CoraBeth.Fraser@open.ac.uk</a:t>
            </a:r>
            <a:endParaRPr lang="en-US" dirty="0"/>
          </a:p>
          <a:p>
            <a:pPr algn="l"/>
            <a:endParaRPr lang="en-GB" i="1" dirty="0"/>
          </a:p>
        </p:txBody>
      </p:sp>
      <p:sp>
        <p:nvSpPr>
          <p:cNvPr id="56" name="Rectangle 55">
            <a:extLst>
              <a:ext uri="{FF2B5EF4-FFF2-40B4-BE49-F238E27FC236}">
                <a16:creationId xmlns:a16="http://schemas.microsoft.com/office/drawing/2014/main" id="{C4C9F2B0-1044-46EB-8AEB-C3BFFDE6C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23336" y="-3"/>
            <a:ext cx="4068664" cy="6858000"/>
          </a:xfrm>
          <a:prstGeom prst="rect">
            <a:avLst/>
          </a:prstGeom>
          <a:gradFill>
            <a:gsLst>
              <a:gs pos="26000">
                <a:srgbClr val="000000"/>
              </a:gs>
              <a:gs pos="100000">
                <a:schemeClr val="accent1"/>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ectangle 57">
            <a:extLst>
              <a:ext uri="{FF2B5EF4-FFF2-40B4-BE49-F238E27FC236}">
                <a16:creationId xmlns:a16="http://schemas.microsoft.com/office/drawing/2014/main" id="{D28B54C3-B57B-472A-B96E-1FCB67093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23336" y="-3"/>
            <a:ext cx="3611463" cy="6858000"/>
          </a:xfrm>
          <a:prstGeom prst="rect">
            <a:avLst/>
          </a:prstGeom>
          <a:gradFill>
            <a:gsLst>
              <a:gs pos="0">
                <a:schemeClr val="accent1">
                  <a:lumMod val="75000"/>
                  <a:alpha val="56000"/>
                </a:schemeClr>
              </a:gs>
              <a:gs pos="100000">
                <a:srgbClr val="000000">
                  <a:alpha val="52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ectangle 59">
            <a:extLst>
              <a:ext uri="{FF2B5EF4-FFF2-40B4-BE49-F238E27FC236}">
                <a16:creationId xmlns:a16="http://schemas.microsoft.com/office/drawing/2014/main" id="{7DB3C429-F8DA-49B9-AF84-21996FCF7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230721" y="-107390"/>
            <a:ext cx="3853890" cy="4068665"/>
          </a:xfrm>
          <a:prstGeom prst="rect">
            <a:avLst/>
          </a:prstGeom>
          <a:gradFill>
            <a:gsLst>
              <a:gs pos="0">
                <a:srgbClr val="000000">
                  <a:alpha val="34000"/>
                </a:srgbClr>
              </a:gs>
              <a:gs pos="96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10;&#10;Description automatically generated">
            <a:extLst>
              <a:ext uri="{FF2B5EF4-FFF2-40B4-BE49-F238E27FC236}">
                <a16:creationId xmlns:a16="http://schemas.microsoft.com/office/drawing/2014/main" id="{AF12D4CB-486D-2065-BC77-C8C02EDC6733}"/>
              </a:ext>
            </a:extLst>
          </p:cNvPr>
          <p:cNvPicPr>
            <a:picLocks noChangeAspect="1"/>
          </p:cNvPicPr>
          <p:nvPr/>
        </p:nvPicPr>
        <p:blipFill rotWithShape="1">
          <a:blip r:embed="rId3"/>
          <a:srcRect l="4363" r="5376" b="-2"/>
          <a:stretch/>
        </p:blipFill>
        <p:spPr bwMode="auto">
          <a:xfrm>
            <a:off x="6409465" y="1352421"/>
            <a:ext cx="4611126" cy="4176407"/>
          </a:xfrm>
          <a:prstGeom prst="rect">
            <a:avLst/>
          </a:prstGeom>
        </p:spPr>
      </p:pic>
    </p:spTree>
    <p:extLst>
      <p:ext uri="{BB962C8B-B14F-4D97-AF65-F5344CB8AC3E}">
        <p14:creationId xmlns:p14="http://schemas.microsoft.com/office/powerpoint/2010/main" val="3468617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useBgFill="1">
        <p:nvSpPr>
          <p:cNvPr id="2092" name="Rectangle 2091">
            <a:extLst>
              <a:ext uri="{FF2B5EF4-FFF2-40B4-BE49-F238E27FC236}">
                <a16:creationId xmlns:a16="http://schemas.microsoft.com/office/drawing/2014/main" id="{9180DE06-7362-4888-AADA-7AADD57AC4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DE7C3D8-1A0C-4B9B-6DFA-88070C42921C}"/>
              </a:ext>
            </a:extLst>
          </p:cNvPr>
          <p:cNvSpPr>
            <a:spLocks noGrp="1"/>
          </p:cNvSpPr>
          <p:nvPr>
            <p:ph type="ctrTitle"/>
          </p:nvPr>
        </p:nvSpPr>
        <p:spPr>
          <a:xfrm>
            <a:off x="6805401" y="679730"/>
            <a:ext cx="5217985" cy="3932729"/>
          </a:xfrm>
        </p:spPr>
        <p:txBody>
          <a:bodyPr>
            <a:normAutofit/>
          </a:bodyPr>
          <a:lstStyle/>
          <a:p>
            <a:pPr marL="457200" algn="l"/>
            <a:r>
              <a:rPr lang="en-GB" sz="3800" b="1" dirty="0">
                <a:effectLst/>
                <a:latin typeface="Times New Roman" panose="02020603050405020304" pitchFamily="18" charset="0"/>
                <a:ea typeface="Calibri" panose="020F0502020204030204" pitchFamily="34" charset="0"/>
                <a:cs typeface="Times New Roman" panose="02020603050405020304" pitchFamily="18" charset="0"/>
              </a:rPr>
              <a:t>Project Team at The Open University</a:t>
            </a:r>
            <a:br>
              <a:rPr lang="en-GB" sz="3800" dirty="0">
                <a:effectLst/>
                <a:latin typeface="Times New Roman" panose="02020603050405020304" pitchFamily="18" charset="0"/>
                <a:ea typeface="Calibri" panose="020F0502020204030204" pitchFamily="34" charset="0"/>
                <a:cs typeface="Times New Roman" panose="02020603050405020304" pitchFamily="18" charset="0"/>
              </a:rPr>
            </a:br>
            <a:br>
              <a:rPr lang="en-GB" sz="3800" dirty="0">
                <a:effectLst/>
                <a:latin typeface="Times New Roman" panose="02020603050405020304" pitchFamily="18" charset="0"/>
                <a:ea typeface="Calibri" panose="020F0502020204030204" pitchFamily="34" charset="0"/>
                <a:cs typeface="Times New Roman" panose="02020603050405020304" pitchFamily="18" charset="0"/>
              </a:rPr>
            </a:br>
            <a:r>
              <a:rPr lang="en-GB" sz="3800" dirty="0">
                <a:effectLst/>
                <a:latin typeface="Times New Roman" panose="02020603050405020304" pitchFamily="18" charset="0"/>
                <a:ea typeface="Calibri" panose="020F0502020204030204" pitchFamily="34" charset="0"/>
                <a:cs typeface="Times New Roman" panose="02020603050405020304" pitchFamily="18" charset="0"/>
              </a:rPr>
              <a:t>Cora Beth Fraser</a:t>
            </a:r>
            <a:br>
              <a:rPr lang="en-GB" sz="3800" dirty="0">
                <a:effectLst/>
                <a:latin typeface="Times New Roman" panose="02020603050405020304" pitchFamily="18" charset="0"/>
                <a:ea typeface="Calibri" panose="020F0502020204030204" pitchFamily="34" charset="0"/>
                <a:cs typeface="Times New Roman" panose="02020603050405020304" pitchFamily="18" charset="0"/>
              </a:rPr>
            </a:br>
            <a:r>
              <a:rPr lang="en-GB" sz="3800" dirty="0">
                <a:effectLst/>
                <a:latin typeface="Times New Roman" panose="02020603050405020304" pitchFamily="18" charset="0"/>
                <a:ea typeface="Calibri" panose="020F0502020204030204" pitchFamily="34" charset="0"/>
                <a:cs typeface="Times New Roman" panose="02020603050405020304" pitchFamily="18" charset="0"/>
              </a:rPr>
              <a:t>Naoko Yamagata</a:t>
            </a:r>
            <a:br>
              <a:rPr lang="en-GB" sz="3800" dirty="0">
                <a:effectLst/>
                <a:latin typeface="Times New Roman" panose="02020603050405020304" pitchFamily="18" charset="0"/>
                <a:ea typeface="Calibri" panose="020F0502020204030204" pitchFamily="34" charset="0"/>
                <a:cs typeface="Times New Roman" panose="02020603050405020304" pitchFamily="18" charset="0"/>
              </a:rPr>
            </a:br>
            <a:r>
              <a:rPr lang="en-GB" sz="3800" dirty="0">
                <a:effectLst/>
                <a:latin typeface="Times New Roman" panose="02020603050405020304" pitchFamily="18" charset="0"/>
                <a:ea typeface="Calibri" panose="020F0502020204030204" pitchFamily="34" charset="0"/>
                <a:cs typeface="Times New Roman" panose="02020603050405020304" pitchFamily="18" charset="0"/>
              </a:rPr>
              <a:t>Ardle Mac Mahon</a:t>
            </a:r>
            <a:br>
              <a:rPr lang="en-GB" sz="3800" dirty="0">
                <a:effectLst/>
                <a:latin typeface="Times New Roman" panose="02020603050405020304" pitchFamily="18" charset="0"/>
                <a:ea typeface="Calibri" panose="020F0502020204030204" pitchFamily="34" charset="0"/>
                <a:cs typeface="Times New Roman" panose="02020603050405020304" pitchFamily="18" charset="0"/>
              </a:rPr>
            </a:br>
            <a:r>
              <a:rPr lang="en-GB" sz="3800" dirty="0">
                <a:effectLst/>
                <a:latin typeface="Times New Roman" panose="02020603050405020304" pitchFamily="18" charset="0"/>
                <a:ea typeface="Calibri" panose="020F0502020204030204" pitchFamily="34" charset="0"/>
                <a:cs typeface="Times New Roman" panose="02020603050405020304" pitchFamily="18" charset="0"/>
              </a:rPr>
              <a:t>and Trevor Fear</a:t>
            </a:r>
            <a:endParaRPr lang="en-GB" sz="3800" dirty="0">
              <a:latin typeface="Times New Roman" panose="02020603050405020304" pitchFamily="18" charset="0"/>
              <a:cs typeface="Times New Roman" panose="02020603050405020304" pitchFamily="18" charset="0"/>
            </a:endParaRPr>
          </a:p>
        </p:txBody>
      </p:sp>
      <p:grpSp>
        <p:nvGrpSpPr>
          <p:cNvPr id="2094" name="Group 2093">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2218698" y="2733627"/>
            <a:ext cx="1340409" cy="5777807"/>
            <a:chOff x="329184" y="2"/>
            <a:chExt cx="524256" cy="5777807"/>
          </a:xfrm>
        </p:grpSpPr>
        <p:cxnSp>
          <p:nvCxnSpPr>
            <p:cNvPr id="2095" name="Straight Connector 2094">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096" name="Rectangle 2095">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2"/>
              <a:ext cx="524256" cy="566677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Subtitle 2">
            <a:extLst>
              <a:ext uri="{FF2B5EF4-FFF2-40B4-BE49-F238E27FC236}">
                <a16:creationId xmlns:a16="http://schemas.microsoft.com/office/drawing/2014/main" id="{03CF2F4E-6DF2-1868-270D-6AF1D31F04E4}"/>
              </a:ext>
            </a:extLst>
          </p:cNvPr>
          <p:cNvSpPr>
            <a:spLocks noGrp="1"/>
          </p:cNvSpPr>
          <p:nvPr>
            <p:ph type="subTitle" idx="1"/>
          </p:nvPr>
        </p:nvSpPr>
        <p:spPr>
          <a:xfrm>
            <a:off x="7331383" y="5227455"/>
            <a:ext cx="3876085" cy="857461"/>
          </a:xfrm>
        </p:spPr>
        <p:txBody>
          <a:bodyPr>
            <a:normAutofit/>
          </a:bodyPr>
          <a:lstStyle/>
          <a:p>
            <a:pPr algn="l"/>
            <a:r>
              <a:rPr lang="en-GB" sz="2200"/>
              <a:t>	Phase 1: 2021J </a:t>
            </a:r>
          </a:p>
          <a:p>
            <a:pPr algn="l"/>
            <a:r>
              <a:rPr lang="en-GB" sz="2200"/>
              <a:t>	Phase 2: 2022J </a:t>
            </a:r>
          </a:p>
        </p:txBody>
      </p:sp>
      <p:sp>
        <p:nvSpPr>
          <p:cNvPr id="2098" name="Rectangle 2097">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23" y="372533"/>
            <a:ext cx="6116779" cy="606872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FASSTEST |">
            <a:extLst>
              <a:ext uri="{FF2B5EF4-FFF2-40B4-BE49-F238E27FC236}">
                <a16:creationId xmlns:a16="http://schemas.microsoft.com/office/drawing/2014/main" id="{E6EB4380-F33C-6C0E-5955-1E487B3CD51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61148"/>
          <a:stretch/>
        </p:blipFill>
        <p:spPr bwMode="auto">
          <a:xfrm>
            <a:off x="942597" y="1985360"/>
            <a:ext cx="5608830" cy="2887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4446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84ECDE7A-6944-466D-8FFE-149A29BA6B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33" name="Rectangle 1032">
            <a:extLst>
              <a:ext uri="{FF2B5EF4-FFF2-40B4-BE49-F238E27FC236}">
                <a16:creationId xmlns:a16="http://schemas.microsoft.com/office/drawing/2014/main" id="{B3420082-9415-44EC-802E-C77D71D59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12700">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35" name="Rectangle 1034">
            <a:extLst>
              <a:ext uri="{FF2B5EF4-FFF2-40B4-BE49-F238E27FC236}">
                <a16:creationId xmlns:a16="http://schemas.microsoft.com/office/drawing/2014/main" id="{55A52C45-1FCB-4636-A80F-2849B8226C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E8D6202-616F-4F73-1474-30E6A9FD9E97}"/>
              </a:ext>
            </a:extLst>
          </p:cNvPr>
          <p:cNvSpPr>
            <a:spLocks noGrp="1"/>
          </p:cNvSpPr>
          <p:nvPr>
            <p:ph type="title"/>
          </p:nvPr>
        </p:nvSpPr>
        <p:spPr>
          <a:xfrm>
            <a:off x="1115568" y="548640"/>
            <a:ext cx="10168128" cy="1179576"/>
          </a:xfrm>
        </p:spPr>
        <p:txBody>
          <a:bodyPr>
            <a:normAutofit/>
          </a:bodyPr>
          <a:lstStyle/>
          <a:p>
            <a:r>
              <a:rPr lang="en-GB" sz="3600" b="1" dirty="0">
                <a:latin typeface="Times New Roman" panose="02020603050405020304" pitchFamily="18" charset="0"/>
                <a:cs typeface="Times New Roman" panose="02020603050405020304" pitchFamily="18" charset="0"/>
              </a:rPr>
              <a:t>What does a Relaxed event look like in the theatre or cinema? </a:t>
            </a:r>
          </a:p>
        </p:txBody>
      </p:sp>
      <p:sp>
        <p:nvSpPr>
          <p:cNvPr id="1037" name="Rectangle 1036">
            <a:extLst>
              <a:ext uri="{FF2B5EF4-FFF2-40B4-BE49-F238E27FC236}">
                <a16:creationId xmlns:a16="http://schemas.microsoft.com/office/drawing/2014/main" id="{768EB4DD-3704-43AD-92B3-C4E0C6EA92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7079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6" name="Picture 2" descr="1,032,901 Relaxed Scene Images, Stock Photos, 3D objects ...">
            <a:extLst>
              <a:ext uri="{FF2B5EF4-FFF2-40B4-BE49-F238E27FC236}">
                <a16:creationId xmlns:a16="http://schemas.microsoft.com/office/drawing/2014/main" id="{68E0C7CC-5AF4-C482-4F69-EC3DA450718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159" r="1" b="1"/>
          <a:stretch/>
        </p:blipFill>
        <p:spPr bwMode="auto">
          <a:xfrm>
            <a:off x="908304" y="2478024"/>
            <a:ext cx="6009855" cy="369417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C0B17CD7-A33B-CE08-73DC-7C67BC14B690}"/>
              </a:ext>
            </a:extLst>
          </p:cNvPr>
          <p:cNvSpPr>
            <a:spLocks noGrp="1"/>
          </p:cNvSpPr>
          <p:nvPr>
            <p:ph idx="1"/>
          </p:nvPr>
        </p:nvSpPr>
        <p:spPr>
          <a:xfrm>
            <a:off x="7411453" y="2478024"/>
            <a:ext cx="4311155" cy="3694176"/>
          </a:xfrm>
        </p:spPr>
        <p:txBody>
          <a:bodyPr anchor="ctr">
            <a:normAutofit/>
          </a:bodyPr>
          <a:lstStyle/>
          <a:p>
            <a:r>
              <a:rPr lang="en-GB" sz="3200" dirty="0">
                <a:latin typeface="Times New Roman" panose="02020603050405020304" pitchFamily="18" charset="0"/>
                <a:cs typeface="Times New Roman" panose="02020603050405020304" pitchFamily="18" charset="0"/>
              </a:rPr>
              <a:t>Low noise</a:t>
            </a:r>
          </a:p>
          <a:p>
            <a:r>
              <a:rPr lang="en-GB" sz="3200" dirty="0">
                <a:latin typeface="Times New Roman" panose="02020603050405020304" pitchFamily="18" charset="0"/>
                <a:cs typeface="Times New Roman" panose="02020603050405020304" pitchFamily="18" charset="0"/>
              </a:rPr>
              <a:t>Moderate lighting</a:t>
            </a:r>
          </a:p>
          <a:p>
            <a:r>
              <a:rPr lang="en-GB" sz="3200" dirty="0">
                <a:latin typeface="Times New Roman" panose="02020603050405020304" pitchFamily="18" charset="0"/>
                <a:cs typeface="Times New Roman" panose="02020603050405020304" pitchFamily="18" charset="0"/>
              </a:rPr>
              <a:t>Casual attendance	</a:t>
            </a:r>
          </a:p>
          <a:p>
            <a:r>
              <a:rPr lang="en-GB" sz="3200" dirty="0">
                <a:latin typeface="Times New Roman" panose="02020603050405020304" pitchFamily="18" charset="0"/>
                <a:cs typeface="Times New Roman" panose="02020603050405020304" pitchFamily="18" charset="0"/>
              </a:rPr>
              <a:t>Safe, sympathetic environment</a:t>
            </a:r>
          </a:p>
        </p:txBody>
      </p:sp>
    </p:spTree>
    <p:extLst>
      <p:ext uri="{BB962C8B-B14F-4D97-AF65-F5344CB8AC3E}">
        <p14:creationId xmlns:p14="http://schemas.microsoft.com/office/powerpoint/2010/main" val="12405267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grpSp>
        <p:nvGrpSpPr>
          <p:cNvPr id="1047" name="Group 1041">
            <a:extLst>
              <a:ext uri="{FF2B5EF4-FFF2-40B4-BE49-F238E27FC236}">
                <a16:creationId xmlns:a16="http://schemas.microsoft.com/office/drawing/2014/main" id="{114ED94A-C85D-4CD3-4205-438D21CE6B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9217" y="-1"/>
            <a:ext cx="5213267" cy="6883030"/>
            <a:chOff x="-19217" y="-1"/>
            <a:chExt cx="5213267" cy="6883030"/>
          </a:xfrm>
        </p:grpSpPr>
        <p:sp>
          <p:nvSpPr>
            <p:cNvPr id="1048" name="Rectangle 1042">
              <a:extLst>
                <a:ext uri="{FF2B5EF4-FFF2-40B4-BE49-F238E27FC236}">
                  <a16:creationId xmlns:a16="http://schemas.microsoft.com/office/drawing/2014/main" id="{E642BDB2-BF67-1D53-1C70-0B41D709E4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06" y="0"/>
              <a:ext cx="5204956" cy="6883029"/>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9" name="Rectangle 1043">
              <a:extLst>
                <a:ext uri="{FF2B5EF4-FFF2-40B4-BE49-F238E27FC236}">
                  <a16:creationId xmlns:a16="http://schemas.microsoft.com/office/drawing/2014/main" id="{58E0D8CE-5DBF-B664-EB48-C29BF8AB48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19217" y="1731909"/>
              <a:ext cx="5204963" cy="5144400"/>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045" name="Rectangle 1044">
              <a:extLst>
                <a:ext uri="{FF2B5EF4-FFF2-40B4-BE49-F238E27FC236}">
                  <a16:creationId xmlns:a16="http://schemas.microsoft.com/office/drawing/2014/main" id="{DFD140CE-7DE2-C88F-5EAE-F45EB69E6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10" y="6723"/>
              <a:ext cx="3834567" cy="6876300"/>
            </a:xfrm>
            <a:prstGeom prst="rect">
              <a:avLst/>
            </a:prstGeom>
            <a:gradFill flip="none" rotWithShape="1">
              <a:gsLst>
                <a:gs pos="3000">
                  <a:schemeClr val="accent2">
                    <a:lumMod val="60000"/>
                    <a:lumOff val="40000"/>
                    <a:alpha val="78000"/>
                  </a:schemeClr>
                </a:gs>
                <a:gs pos="42000">
                  <a:schemeClr val="accent2">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6" name="Rectangle 1045">
              <a:extLst>
                <a:ext uri="{FF2B5EF4-FFF2-40B4-BE49-F238E27FC236}">
                  <a16:creationId xmlns:a16="http://schemas.microsoft.com/office/drawing/2014/main" id="{557E87E3-413F-10EF-63D8-6016E986C9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44601" y="833689"/>
              <a:ext cx="6872341" cy="5204961"/>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0ED00862-D228-FC7D-FC48-88BE366344D8}"/>
              </a:ext>
            </a:extLst>
          </p:cNvPr>
          <p:cNvSpPr>
            <a:spLocks noGrp="1"/>
          </p:cNvSpPr>
          <p:nvPr>
            <p:ph type="title"/>
          </p:nvPr>
        </p:nvSpPr>
        <p:spPr>
          <a:xfrm>
            <a:off x="150725" y="555010"/>
            <a:ext cx="4746939" cy="1616203"/>
          </a:xfrm>
        </p:spPr>
        <p:txBody>
          <a:bodyPr anchor="b">
            <a:noAutofit/>
          </a:bodyPr>
          <a:lstStyle/>
          <a:p>
            <a:r>
              <a:rPr lang="en-GB" sz="4000" dirty="0">
                <a:solidFill>
                  <a:srgbClr val="FFFFFF"/>
                </a:solidFill>
              </a:rPr>
              <a:t>What might a Relaxed Tutorial look like?</a:t>
            </a:r>
          </a:p>
        </p:txBody>
      </p:sp>
      <p:sp>
        <p:nvSpPr>
          <p:cNvPr id="3" name="Content Placeholder 2">
            <a:extLst>
              <a:ext uri="{FF2B5EF4-FFF2-40B4-BE49-F238E27FC236}">
                <a16:creationId xmlns:a16="http://schemas.microsoft.com/office/drawing/2014/main" id="{A6F5644B-C536-1C61-6743-9DCEE045B6A7}"/>
              </a:ext>
            </a:extLst>
          </p:cNvPr>
          <p:cNvSpPr>
            <a:spLocks noGrp="1"/>
          </p:cNvSpPr>
          <p:nvPr>
            <p:ph idx="1"/>
          </p:nvPr>
        </p:nvSpPr>
        <p:spPr>
          <a:xfrm>
            <a:off x="285472" y="2778167"/>
            <a:ext cx="4612193" cy="3524823"/>
          </a:xfrm>
        </p:spPr>
        <p:txBody>
          <a:bodyPr>
            <a:normAutofit/>
          </a:bodyPr>
          <a:lstStyle/>
          <a:p>
            <a:r>
              <a:rPr lang="en-GB" dirty="0">
                <a:solidFill>
                  <a:srgbClr val="FFFFFF"/>
                </a:solidFill>
              </a:rPr>
              <a:t>Reduced sensory input</a:t>
            </a:r>
          </a:p>
          <a:p>
            <a:r>
              <a:rPr lang="en-GB" dirty="0">
                <a:solidFill>
                  <a:srgbClr val="FFFFFF"/>
                </a:solidFill>
              </a:rPr>
              <a:t>Reduced social participation</a:t>
            </a:r>
          </a:p>
          <a:p>
            <a:r>
              <a:rPr lang="en-GB" dirty="0">
                <a:solidFill>
                  <a:srgbClr val="FFFFFF"/>
                </a:solidFill>
              </a:rPr>
              <a:t>Casual attendance</a:t>
            </a:r>
          </a:p>
          <a:p>
            <a:r>
              <a:rPr lang="en-GB" dirty="0">
                <a:solidFill>
                  <a:srgbClr val="FFFFFF"/>
                </a:solidFill>
              </a:rPr>
              <a:t>Safe, sympathetic environment</a:t>
            </a:r>
          </a:p>
        </p:txBody>
      </p:sp>
      <p:pic>
        <p:nvPicPr>
          <p:cNvPr id="1026" name="Picture 2">
            <a:extLst>
              <a:ext uri="{FF2B5EF4-FFF2-40B4-BE49-F238E27FC236}">
                <a16:creationId xmlns:a16="http://schemas.microsoft.com/office/drawing/2014/main" id="{6732DF32-1C36-6B25-05B4-18D932AE48E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005304" y="1043160"/>
            <a:ext cx="5407002" cy="4771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93357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B66D7F65-E9B6-4775-8355-D095CC73C1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3FD128-D7F1-6310-4D05-BC3233ADC34A}"/>
              </a:ext>
            </a:extLst>
          </p:cNvPr>
          <p:cNvSpPr>
            <a:spLocks noGrp="1"/>
          </p:cNvSpPr>
          <p:nvPr>
            <p:ph type="title"/>
          </p:nvPr>
        </p:nvSpPr>
        <p:spPr>
          <a:xfrm>
            <a:off x="1136396" y="502021"/>
            <a:ext cx="6173262" cy="1655483"/>
          </a:xfrm>
        </p:spPr>
        <p:txBody>
          <a:bodyPr anchor="b">
            <a:normAutofit/>
          </a:bodyPr>
          <a:lstStyle/>
          <a:p>
            <a:r>
              <a:rPr lang="en-GB" sz="4000" dirty="0">
                <a:latin typeface="Times New Roman" panose="02020603050405020304" pitchFamily="18" charset="0"/>
                <a:cs typeface="Times New Roman" panose="02020603050405020304" pitchFamily="18" charset="0"/>
              </a:rPr>
              <a:t>In a Relaxed Tutorial you will: </a:t>
            </a:r>
          </a:p>
        </p:txBody>
      </p:sp>
      <p:sp>
        <p:nvSpPr>
          <p:cNvPr id="3" name="Content Placeholder 2">
            <a:extLst>
              <a:ext uri="{FF2B5EF4-FFF2-40B4-BE49-F238E27FC236}">
                <a16:creationId xmlns:a16="http://schemas.microsoft.com/office/drawing/2014/main" id="{05A60131-D2C5-A04C-939C-101A1E64C710}"/>
              </a:ext>
            </a:extLst>
          </p:cNvPr>
          <p:cNvSpPr>
            <a:spLocks noGrp="1"/>
          </p:cNvSpPr>
          <p:nvPr>
            <p:ph idx="1"/>
          </p:nvPr>
        </p:nvSpPr>
        <p:spPr>
          <a:xfrm>
            <a:off x="1136397" y="2408518"/>
            <a:ext cx="6173262" cy="3535083"/>
          </a:xfrm>
        </p:spPr>
        <p:txBody>
          <a:bodyPr>
            <a:normAutofit/>
          </a:bodyPr>
          <a:lstStyle/>
          <a:p>
            <a:r>
              <a:rPr lang="en-GB" sz="1700" dirty="0">
                <a:latin typeface="Calibri" panose="020F0502020204030204" pitchFamily="34" charset="0"/>
                <a:cs typeface="Calibri" panose="020F0502020204030204" pitchFamily="34" charset="0"/>
              </a:rPr>
              <a:t>Not be recorded</a:t>
            </a:r>
          </a:p>
          <a:p>
            <a:r>
              <a:rPr lang="en-GB" sz="1700" dirty="0">
                <a:latin typeface="Calibri" panose="020F0502020204030204" pitchFamily="34" charset="0"/>
                <a:cs typeface="Calibri" panose="020F0502020204030204" pitchFamily="34" charset="0"/>
              </a:rPr>
              <a:t>Not be expected to use the microphone</a:t>
            </a:r>
          </a:p>
          <a:p>
            <a:r>
              <a:rPr lang="en-GB" sz="1700" dirty="0">
                <a:latin typeface="Calibri" panose="020F0502020204030204" pitchFamily="34" charset="0"/>
                <a:cs typeface="Calibri" panose="020F0502020204030204" pitchFamily="34" charset="0"/>
              </a:rPr>
              <a:t>Not be asked to switch on your webcam</a:t>
            </a:r>
          </a:p>
          <a:p>
            <a:r>
              <a:rPr lang="en-GB" sz="1700" dirty="0">
                <a:latin typeface="Calibri" panose="020F0502020204030204" pitchFamily="34" charset="0"/>
                <a:cs typeface="Calibri" panose="020F0502020204030204" pitchFamily="34" charset="0"/>
              </a:rPr>
              <a:t>Not be put on the spot, or called upon by name</a:t>
            </a:r>
          </a:p>
          <a:p>
            <a:r>
              <a:rPr lang="en-GB" sz="1700" dirty="0">
                <a:latin typeface="Calibri" panose="020F0502020204030204" pitchFamily="34" charset="0"/>
                <a:cs typeface="Calibri" panose="020F0502020204030204" pitchFamily="34" charset="0"/>
              </a:rPr>
              <a:t>Not be put into a break-out room</a:t>
            </a:r>
          </a:p>
          <a:p>
            <a:endParaRPr lang="en-GB" sz="1700" dirty="0">
              <a:latin typeface="Calibri" panose="020F0502020204030204" pitchFamily="34" charset="0"/>
              <a:cs typeface="Calibri" panose="020F0502020204030204" pitchFamily="34" charset="0"/>
            </a:endParaRPr>
          </a:p>
          <a:p>
            <a:pPr marL="0" indent="0">
              <a:buNone/>
            </a:pPr>
            <a:r>
              <a:rPr lang="en-GB" sz="1700" dirty="0">
                <a:latin typeface="Calibri" panose="020F0502020204030204" pitchFamily="34" charset="0"/>
                <a:cs typeface="Calibri" panose="020F0502020204030204" pitchFamily="34" charset="0"/>
              </a:rPr>
              <a:t>When you participate in the tutorial you can take part in the chat box discussion, or you can simply watch and listen, and you can leave and rejoin whenever you need to. Slides will be sent to you in advance, if you’ve booked a place, so that you can read through the material. </a:t>
            </a:r>
          </a:p>
        </p:txBody>
      </p:sp>
      <p:pic>
        <p:nvPicPr>
          <p:cNvPr id="5" name="Picture 4" descr="Close-up of microphone head">
            <a:extLst>
              <a:ext uri="{FF2B5EF4-FFF2-40B4-BE49-F238E27FC236}">
                <a16:creationId xmlns:a16="http://schemas.microsoft.com/office/drawing/2014/main" id="{73F804D0-AD96-C850-F38C-C55F61192207}"/>
              </a:ext>
            </a:extLst>
          </p:cNvPr>
          <p:cNvPicPr>
            <a:picLocks noChangeAspect="1"/>
          </p:cNvPicPr>
          <p:nvPr/>
        </p:nvPicPr>
        <p:blipFill rotWithShape="1">
          <a:blip r:embed="rId2"/>
          <a:srcRect l="29605" r="28000" b="1"/>
          <a:stretch/>
        </p:blipFill>
        <p:spPr>
          <a:xfrm>
            <a:off x="8115300" y="-12515"/>
            <a:ext cx="4076700" cy="6418631"/>
          </a:xfrm>
          <a:prstGeom prst="rect">
            <a:avLst/>
          </a:prstGeom>
        </p:spPr>
      </p:pic>
      <p:sp>
        <p:nvSpPr>
          <p:cNvPr id="31" name="Rectangle 30">
            <a:extLst>
              <a:ext uri="{FF2B5EF4-FFF2-40B4-BE49-F238E27FC236}">
                <a16:creationId xmlns:a16="http://schemas.microsoft.com/office/drawing/2014/main" id="{61707E60-CEC9-4661-AA82-69242EB4BD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rgbClr val="000000"/>
              </a:gs>
              <a:gs pos="70000">
                <a:schemeClr val="accent1">
                  <a:lumMod val="7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8F035CD8-AE30-4146-96F2-036B0CE5E4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rgbClr val="000000">
                  <a:alpha val="46000"/>
                </a:srgbClr>
              </a:gs>
              <a:gs pos="99000">
                <a:schemeClr val="accent1"/>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893948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8D0D6D3E-D7F9-4591-9CA9-DDF4DB1F73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21F5978-AA6B-A189-5B16-AE5704CB3FE9}"/>
              </a:ext>
            </a:extLst>
          </p:cNvPr>
          <p:cNvSpPr>
            <a:spLocks noGrp="1"/>
          </p:cNvSpPr>
          <p:nvPr>
            <p:ph type="ctrTitle"/>
          </p:nvPr>
        </p:nvSpPr>
        <p:spPr>
          <a:xfrm>
            <a:off x="982639" y="1012536"/>
            <a:ext cx="4613300" cy="3163224"/>
          </a:xfrm>
        </p:spPr>
        <p:txBody>
          <a:bodyPr anchor="t">
            <a:normAutofit/>
          </a:bodyPr>
          <a:lstStyle/>
          <a:p>
            <a:pPr algn="l"/>
            <a:r>
              <a:rPr lang="en-GB" sz="9600"/>
              <a:t>Project Findings</a:t>
            </a:r>
            <a:endParaRPr lang="en-GB" sz="9600" dirty="0"/>
          </a:p>
        </p:txBody>
      </p:sp>
      <p:sp>
        <p:nvSpPr>
          <p:cNvPr id="25" name="Rectangle 24">
            <a:extLst>
              <a:ext uri="{FF2B5EF4-FFF2-40B4-BE49-F238E27FC236}">
                <a16:creationId xmlns:a16="http://schemas.microsoft.com/office/drawing/2014/main" id="{C4C9F2B0-1044-46EB-8AEB-C3BFFDE6C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23336" y="-3"/>
            <a:ext cx="4068664" cy="6858000"/>
          </a:xfrm>
          <a:prstGeom prst="rect">
            <a:avLst/>
          </a:prstGeom>
          <a:gradFill>
            <a:gsLst>
              <a:gs pos="26000">
                <a:srgbClr val="000000"/>
              </a:gs>
              <a:gs pos="100000">
                <a:schemeClr val="accent1"/>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D28B54C3-B57B-472A-B96E-1FCB67093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23336" y="-3"/>
            <a:ext cx="3611463" cy="6858000"/>
          </a:xfrm>
          <a:prstGeom prst="rect">
            <a:avLst/>
          </a:prstGeom>
          <a:gradFill>
            <a:gsLst>
              <a:gs pos="0">
                <a:schemeClr val="accent1">
                  <a:lumMod val="75000"/>
                  <a:alpha val="56000"/>
                </a:schemeClr>
              </a:gs>
              <a:gs pos="100000">
                <a:srgbClr val="000000">
                  <a:alpha val="52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7DB3C429-F8DA-49B9-AF84-21996FCF7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230721" y="-107390"/>
            <a:ext cx="3853890" cy="4068665"/>
          </a:xfrm>
          <a:prstGeom prst="rect">
            <a:avLst/>
          </a:prstGeom>
          <a:gradFill>
            <a:gsLst>
              <a:gs pos="0">
                <a:srgbClr val="000000">
                  <a:alpha val="34000"/>
                </a:srgbClr>
              </a:gs>
              <a:gs pos="96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Logo&#10;&#10;Description automatically generated">
            <a:extLst>
              <a:ext uri="{FF2B5EF4-FFF2-40B4-BE49-F238E27FC236}">
                <a16:creationId xmlns:a16="http://schemas.microsoft.com/office/drawing/2014/main" id="{601D1234-54E2-75D0-DCD2-3424CE0D2636}"/>
              </a:ext>
            </a:extLst>
          </p:cNvPr>
          <p:cNvPicPr>
            <a:picLocks noChangeAspect="1"/>
          </p:cNvPicPr>
          <p:nvPr/>
        </p:nvPicPr>
        <p:blipFill rotWithShape="1">
          <a:blip r:embed="rId2"/>
          <a:srcRect l="4363" r="5376" b="-2"/>
          <a:stretch/>
        </p:blipFill>
        <p:spPr bwMode="auto">
          <a:xfrm>
            <a:off x="6463107" y="1430385"/>
            <a:ext cx="4611126" cy="4176407"/>
          </a:xfrm>
          <a:prstGeom prst="rect">
            <a:avLst/>
          </a:prstGeom>
        </p:spPr>
      </p:pic>
    </p:spTree>
    <p:extLst>
      <p:ext uri="{BB962C8B-B14F-4D97-AF65-F5344CB8AC3E}">
        <p14:creationId xmlns:p14="http://schemas.microsoft.com/office/powerpoint/2010/main" val="40385233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9C5CE18-C4FA-9EFF-525C-A418906A647A}"/>
              </a:ext>
            </a:extLst>
          </p:cNvPr>
          <p:cNvSpPr>
            <a:spLocks noGrp="1"/>
          </p:cNvSpPr>
          <p:nvPr>
            <p:ph type="title"/>
          </p:nvPr>
        </p:nvSpPr>
        <p:spPr>
          <a:xfrm>
            <a:off x="5297762" y="329184"/>
            <a:ext cx="6251110" cy="1460705"/>
          </a:xfrm>
        </p:spPr>
        <p:txBody>
          <a:bodyPr anchor="b">
            <a:normAutofit/>
          </a:bodyPr>
          <a:lstStyle/>
          <a:p>
            <a:r>
              <a:rPr lang="en-GB" sz="5400" b="1" dirty="0">
                <a:effectLst/>
                <a:latin typeface="Times New Roman" panose="02020603050405020304" pitchFamily="18" charset="0"/>
                <a:ea typeface="Yu Mincho" panose="02020400000000000000" pitchFamily="18" charset="-128"/>
                <a:cs typeface="Times New Roman" panose="02020603050405020304" pitchFamily="18" charset="0"/>
              </a:rPr>
              <a:t>Student interest </a:t>
            </a:r>
            <a:endParaRPr lang="en-GB" sz="5400" dirty="0">
              <a:latin typeface="Times New Roman" panose="02020603050405020304" pitchFamily="18" charset="0"/>
              <a:cs typeface="Times New Roman" panose="02020603050405020304" pitchFamily="18" charset="0"/>
            </a:endParaRPr>
          </a:p>
        </p:txBody>
      </p:sp>
      <p:pic>
        <p:nvPicPr>
          <p:cNvPr id="5" name="Picture 4" descr="Glasses on top of a book">
            <a:extLst>
              <a:ext uri="{FF2B5EF4-FFF2-40B4-BE49-F238E27FC236}">
                <a16:creationId xmlns:a16="http://schemas.microsoft.com/office/drawing/2014/main" id="{65B9B4A4-D063-7A16-D946-F09FD2021414}"/>
              </a:ext>
            </a:extLst>
          </p:cNvPr>
          <p:cNvPicPr>
            <a:picLocks noChangeAspect="1"/>
          </p:cNvPicPr>
          <p:nvPr/>
        </p:nvPicPr>
        <p:blipFill rotWithShape="1">
          <a:blip r:embed="rId2"/>
          <a:srcRect l="14838" r="40170" b="-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2E4FD19-D3BD-F862-8272-666BA3988C38}"/>
              </a:ext>
            </a:extLst>
          </p:cNvPr>
          <p:cNvSpPr>
            <a:spLocks noGrp="1"/>
          </p:cNvSpPr>
          <p:nvPr>
            <p:ph idx="1"/>
          </p:nvPr>
        </p:nvSpPr>
        <p:spPr>
          <a:xfrm>
            <a:off x="5297762" y="2770632"/>
            <a:ext cx="6251110" cy="3691525"/>
          </a:xfrm>
        </p:spPr>
        <p:txBody>
          <a:bodyPr>
            <a:normAutofit fontScale="92500" lnSpcReduction="10000"/>
          </a:bodyPr>
          <a:lstStyle/>
          <a:p>
            <a:pPr>
              <a:spcAft>
                <a:spcPts val="800"/>
              </a:spcAft>
            </a:pPr>
            <a:r>
              <a:rPr lang="en-GB" sz="1900" dirty="0">
                <a:effectLst/>
                <a:latin typeface="Times New Roman" panose="02020603050405020304" pitchFamily="18" charset="0"/>
                <a:ea typeface="Yu Mincho" panose="02020400000000000000" pitchFamily="18" charset="-128"/>
                <a:cs typeface="Times New Roman" panose="02020603050405020304" pitchFamily="18" charset="0"/>
              </a:rPr>
              <a:t>The numbers of students attending these sessions was unusually high (between 30 and 70 students per session) across both years (usual numbers are 10-15). </a:t>
            </a:r>
          </a:p>
          <a:p>
            <a:pPr>
              <a:spcAft>
                <a:spcPts val="800"/>
              </a:spcAft>
            </a:pPr>
            <a:r>
              <a:rPr lang="en-GB" sz="1900" dirty="0">
                <a:effectLst/>
                <a:latin typeface="Times New Roman" panose="02020603050405020304" pitchFamily="18" charset="0"/>
                <a:ea typeface="Yu Mincho" panose="02020400000000000000" pitchFamily="18" charset="-128"/>
                <a:cs typeface="Times New Roman" panose="02020603050405020304" pitchFamily="18" charset="0"/>
              </a:rPr>
              <a:t>A large majority of students who attended indicated that they would like to attend more relaxed tutorials. </a:t>
            </a:r>
          </a:p>
          <a:p>
            <a:pPr>
              <a:spcAft>
                <a:spcPts val="800"/>
              </a:spcAft>
            </a:pPr>
            <a:r>
              <a:rPr lang="en-GB" sz="1900" dirty="0">
                <a:effectLst/>
                <a:latin typeface="Times New Roman" panose="02020603050405020304" pitchFamily="18" charset="0"/>
                <a:ea typeface="Yu Mincho" panose="02020400000000000000" pitchFamily="18" charset="-128"/>
                <a:cs typeface="Times New Roman" panose="02020603050405020304" pitchFamily="18" charset="0"/>
              </a:rPr>
              <a:t>Participation rates in the chat box were very high – around 90% of attendees contributed.</a:t>
            </a:r>
          </a:p>
          <a:p>
            <a:pPr>
              <a:spcAft>
                <a:spcPts val="800"/>
              </a:spcAft>
            </a:pPr>
            <a:r>
              <a:rPr lang="en-GB" sz="1900" dirty="0">
                <a:effectLst/>
                <a:latin typeface="Times New Roman" panose="02020603050405020304" pitchFamily="18" charset="0"/>
                <a:ea typeface="Yu Mincho" panose="02020400000000000000" pitchFamily="18" charset="-128"/>
                <a:cs typeface="Times New Roman" panose="02020603050405020304" pitchFamily="18" charset="0"/>
              </a:rPr>
              <a:t>Enrolments on the module went up by 45% across the two years of the project.</a:t>
            </a:r>
          </a:p>
          <a:p>
            <a:pPr>
              <a:spcAft>
                <a:spcPts val="800"/>
              </a:spcAft>
            </a:pPr>
            <a:r>
              <a:rPr lang="en-GB" sz="1900" dirty="0">
                <a:latin typeface="Times New Roman" panose="02020603050405020304" pitchFamily="18" charset="0"/>
                <a:ea typeface="Yu Mincho" panose="02020400000000000000" pitchFamily="18" charset="-128"/>
                <a:cs typeface="Times New Roman" panose="02020603050405020304" pitchFamily="18" charset="0"/>
              </a:rPr>
              <a:t>Relaxed tutorials were designed with autistic students in mind, but benefitted many non-autistic students too.</a:t>
            </a:r>
            <a:endParaRPr lang="en-GB" sz="1900" dirty="0">
              <a:effectLst/>
              <a:latin typeface="Times New Roman" panose="02020603050405020304" pitchFamily="18" charset="0"/>
              <a:ea typeface="Yu Mincho" panose="02020400000000000000" pitchFamily="18" charset="-128"/>
              <a:cs typeface="Times New Roman" panose="02020603050405020304" pitchFamily="18" charset="0"/>
            </a:endParaRPr>
          </a:p>
          <a:p>
            <a:endParaRPr lang="en-GB" sz="1900" dirty="0"/>
          </a:p>
        </p:txBody>
      </p:sp>
    </p:spTree>
    <p:extLst>
      <p:ext uri="{BB962C8B-B14F-4D97-AF65-F5344CB8AC3E}">
        <p14:creationId xmlns:p14="http://schemas.microsoft.com/office/powerpoint/2010/main" val="32943109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64843488-E265-2E03-7DEC-59D52E977F56}"/>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4000" kern="1200">
                <a:solidFill>
                  <a:srgbClr val="FFFFFF"/>
                </a:solidFill>
                <a:latin typeface="+mj-lt"/>
                <a:ea typeface="+mj-ea"/>
                <a:cs typeface="+mj-cs"/>
              </a:rPr>
              <a:t>Who benefits?</a:t>
            </a:r>
          </a:p>
        </p:txBody>
      </p:sp>
      <p:sp>
        <p:nvSpPr>
          <p:cNvPr id="4" name="Content Placeholder 3">
            <a:extLst>
              <a:ext uri="{FF2B5EF4-FFF2-40B4-BE49-F238E27FC236}">
                <a16:creationId xmlns:a16="http://schemas.microsoft.com/office/drawing/2014/main" id="{36AE5F73-D165-9DF2-935C-8A14A42858B0}"/>
              </a:ext>
            </a:extLst>
          </p:cNvPr>
          <p:cNvSpPr>
            <a:spLocks noGrp="1"/>
          </p:cNvSpPr>
          <p:nvPr>
            <p:ph idx="1"/>
          </p:nvPr>
        </p:nvSpPr>
        <p:spPr>
          <a:xfrm flipH="1">
            <a:off x="12314312" y="1487674"/>
            <a:ext cx="45719" cy="4351338"/>
          </a:xfrm>
        </p:spPr>
        <p:txBody>
          <a:bodyPr/>
          <a:lstStyle/>
          <a:p>
            <a:pPr marL="0" indent="0">
              <a:buNone/>
            </a:pPr>
            <a:endParaRPr lang="en-GB" dirty="0"/>
          </a:p>
        </p:txBody>
      </p:sp>
      <p:pic>
        <p:nvPicPr>
          <p:cNvPr id="7" name="Picture 6">
            <a:extLst>
              <a:ext uri="{FF2B5EF4-FFF2-40B4-BE49-F238E27FC236}">
                <a16:creationId xmlns:a16="http://schemas.microsoft.com/office/drawing/2014/main" id="{9383ED0F-0F07-CD9A-B7DA-A48E65EEDB45}"/>
              </a:ext>
            </a:extLst>
          </p:cNvPr>
          <p:cNvPicPr>
            <a:picLocks noChangeAspect="1"/>
          </p:cNvPicPr>
          <p:nvPr/>
        </p:nvPicPr>
        <p:blipFill>
          <a:blip r:embed="rId2"/>
          <a:stretch>
            <a:fillRect/>
          </a:stretch>
        </p:blipFill>
        <p:spPr>
          <a:xfrm>
            <a:off x="4038604" y="-1"/>
            <a:ext cx="8153396" cy="6839333"/>
          </a:xfrm>
          <a:prstGeom prst="rect">
            <a:avLst/>
          </a:prstGeom>
        </p:spPr>
      </p:pic>
    </p:spTree>
    <p:extLst>
      <p:ext uri="{BB962C8B-B14F-4D97-AF65-F5344CB8AC3E}">
        <p14:creationId xmlns:p14="http://schemas.microsoft.com/office/powerpoint/2010/main" val="24883228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843488-E265-2E03-7DEC-59D52E977F56}"/>
              </a:ext>
            </a:extLst>
          </p:cNvPr>
          <p:cNvSpPr>
            <a:spLocks noGrp="1"/>
          </p:cNvSpPr>
          <p:nvPr>
            <p:ph type="title"/>
          </p:nvPr>
        </p:nvSpPr>
        <p:spPr>
          <a:xfrm>
            <a:off x="638881" y="417576"/>
            <a:ext cx="10909640" cy="1249394"/>
          </a:xfrm>
        </p:spPr>
        <p:txBody>
          <a:bodyPr vert="horz" lIns="91440" tIns="45720" rIns="91440" bIns="45720" rtlCol="0" anchor="ctr">
            <a:normAutofit/>
          </a:bodyPr>
          <a:lstStyle/>
          <a:p>
            <a:pPr algn="ctr"/>
            <a:r>
              <a:rPr lang="en-US" sz="6600" kern="1200" dirty="0">
                <a:solidFill>
                  <a:schemeClr val="tx1"/>
                </a:solidFill>
                <a:latin typeface="+mj-lt"/>
                <a:ea typeface="+mj-ea"/>
                <a:cs typeface="+mj-cs"/>
              </a:rPr>
              <a:t>Suitable for all?</a:t>
            </a:r>
          </a:p>
        </p:txBody>
      </p:sp>
      <p:sp>
        <p:nvSpPr>
          <p:cNvPr id="22"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1733454"/>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CC0F5B0E-7B0E-8FFB-B582-5D19D53C4B2C}"/>
              </a:ext>
            </a:extLst>
          </p:cNvPr>
          <p:cNvSpPr>
            <a:spLocks noGrp="1"/>
          </p:cNvSpPr>
          <p:nvPr>
            <p:ph idx="1"/>
          </p:nvPr>
        </p:nvSpPr>
        <p:spPr>
          <a:xfrm flipH="1">
            <a:off x="12307110" y="1733454"/>
            <a:ext cx="66472" cy="4351338"/>
          </a:xfrm>
        </p:spPr>
        <p:txBody>
          <a:bodyPr/>
          <a:lstStyle/>
          <a:p>
            <a:pPr marL="0" indent="0">
              <a:buNone/>
            </a:pPr>
            <a:endParaRPr lang="en-GB" dirty="0"/>
          </a:p>
        </p:txBody>
      </p:sp>
      <p:pic>
        <p:nvPicPr>
          <p:cNvPr id="6" name="Picture 5">
            <a:extLst>
              <a:ext uri="{FF2B5EF4-FFF2-40B4-BE49-F238E27FC236}">
                <a16:creationId xmlns:a16="http://schemas.microsoft.com/office/drawing/2014/main" id="{ED5C4EDF-BF5E-33E8-BA0E-E15F7B2D8616}"/>
              </a:ext>
            </a:extLst>
          </p:cNvPr>
          <p:cNvPicPr>
            <a:picLocks noChangeAspect="1"/>
          </p:cNvPicPr>
          <p:nvPr/>
        </p:nvPicPr>
        <p:blipFill>
          <a:blip r:embed="rId2"/>
          <a:stretch>
            <a:fillRect/>
          </a:stretch>
        </p:blipFill>
        <p:spPr>
          <a:xfrm>
            <a:off x="-2299" y="3008669"/>
            <a:ext cx="12192000" cy="2708372"/>
          </a:xfrm>
          <a:prstGeom prst="rect">
            <a:avLst/>
          </a:prstGeom>
        </p:spPr>
      </p:pic>
    </p:spTree>
    <p:extLst>
      <p:ext uri="{BB962C8B-B14F-4D97-AF65-F5344CB8AC3E}">
        <p14:creationId xmlns:p14="http://schemas.microsoft.com/office/powerpoint/2010/main" val="41176928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932DCB-661C-B446-F06B-16E53E71E164}"/>
              </a:ext>
            </a:extLst>
          </p:cNvPr>
          <p:cNvSpPr>
            <a:spLocks noGrp="1"/>
          </p:cNvSpPr>
          <p:nvPr>
            <p:ph type="title"/>
          </p:nvPr>
        </p:nvSpPr>
        <p:spPr>
          <a:xfrm>
            <a:off x="5297762" y="1143702"/>
            <a:ext cx="6251110" cy="968562"/>
          </a:xfrm>
        </p:spPr>
        <p:txBody>
          <a:bodyPr anchor="b">
            <a:normAutofit/>
          </a:bodyPr>
          <a:lstStyle/>
          <a:p>
            <a:r>
              <a:rPr lang="en-GB" sz="5400" dirty="0">
                <a:latin typeface="Times New Roman" panose="02020603050405020304" pitchFamily="18" charset="0"/>
                <a:cs typeface="Times New Roman" panose="02020603050405020304" pitchFamily="18" charset="0"/>
              </a:rPr>
              <a:t>In summary…</a:t>
            </a:r>
          </a:p>
        </p:txBody>
      </p:sp>
      <p:pic>
        <p:nvPicPr>
          <p:cNvPr id="5" name="Picture 4" descr="Abstract blurred public library with bookshelves">
            <a:extLst>
              <a:ext uri="{FF2B5EF4-FFF2-40B4-BE49-F238E27FC236}">
                <a16:creationId xmlns:a16="http://schemas.microsoft.com/office/drawing/2014/main" id="{B9186B35-4A5E-9A77-9A44-6B447BBBDEB4}"/>
              </a:ext>
            </a:extLst>
          </p:cNvPr>
          <p:cNvPicPr>
            <a:picLocks noChangeAspect="1"/>
          </p:cNvPicPr>
          <p:nvPr/>
        </p:nvPicPr>
        <p:blipFill rotWithShape="1">
          <a:blip r:embed="rId2"/>
          <a:srcRect l="16165" r="38504" b="-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4B31B1D-8B10-20AA-EE4C-3178B100473F}"/>
              </a:ext>
            </a:extLst>
          </p:cNvPr>
          <p:cNvSpPr>
            <a:spLocks noGrp="1"/>
          </p:cNvSpPr>
          <p:nvPr>
            <p:ph idx="1"/>
          </p:nvPr>
        </p:nvSpPr>
        <p:spPr>
          <a:xfrm>
            <a:off x="5297762" y="2883685"/>
            <a:ext cx="6474028" cy="3483864"/>
          </a:xfrm>
        </p:spPr>
        <p:txBody>
          <a:bodyPr>
            <a:normAutofit/>
          </a:bodyPr>
          <a:lstStyle/>
          <a:p>
            <a:pPr>
              <a:spcAft>
                <a:spcPts val="800"/>
              </a:spcAft>
            </a:pPr>
            <a:r>
              <a:rPr lang="en-GB" sz="2000" dirty="0">
                <a:latin typeface="Calibri" panose="020F0502020204030204" pitchFamily="34" charset="0"/>
                <a:ea typeface="Yu Mincho" panose="02020400000000000000" pitchFamily="18" charset="-128"/>
                <a:cs typeface="Times New Roman" panose="02020603050405020304" pitchFamily="18" charset="0"/>
              </a:rPr>
              <a:t>Relaxed</a:t>
            </a:r>
            <a:r>
              <a:rPr lang="en-GB" sz="2000" dirty="0">
                <a:effectLst/>
                <a:latin typeface="Calibri" panose="020F0502020204030204" pitchFamily="34" charset="0"/>
                <a:ea typeface="Yu Mincho" panose="02020400000000000000" pitchFamily="18" charset="-128"/>
                <a:cs typeface="Times New Roman" panose="02020603050405020304" pitchFamily="18" charset="0"/>
              </a:rPr>
              <a:t> online environments can benefit a lot of students, and are easily achieved.</a:t>
            </a:r>
          </a:p>
          <a:p>
            <a:pPr>
              <a:spcAft>
                <a:spcPts val="800"/>
              </a:spcAft>
            </a:pPr>
            <a:r>
              <a:rPr lang="en-GB" sz="2000" dirty="0">
                <a:latin typeface="Calibri" panose="020F0502020204030204" pitchFamily="34" charset="0"/>
                <a:ea typeface="Yu Mincho" panose="02020400000000000000" pitchFamily="18" charset="-128"/>
                <a:cs typeface="Times New Roman" panose="02020603050405020304" pitchFamily="18" charset="0"/>
              </a:rPr>
              <a:t>Advertising relaxed environments can attract students who might otherwise avoid live classes.</a:t>
            </a:r>
          </a:p>
          <a:p>
            <a:pPr>
              <a:spcAft>
                <a:spcPts val="800"/>
              </a:spcAft>
            </a:pPr>
            <a:r>
              <a:rPr lang="en-GB" sz="2000" dirty="0">
                <a:latin typeface="Calibri" panose="020F0502020204030204" pitchFamily="34" charset="0"/>
                <a:ea typeface="Yu Mincho" panose="02020400000000000000" pitchFamily="18" charset="-128"/>
                <a:cs typeface="Times New Roman" panose="02020603050405020304" pitchFamily="18" charset="0"/>
              </a:rPr>
              <a:t>Relaxed</a:t>
            </a:r>
            <a:r>
              <a:rPr lang="en-GB" sz="2000" dirty="0">
                <a:effectLst/>
                <a:latin typeface="Calibri" panose="020F0502020204030204" pitchFamily="34" charset="0"/>
                <a:ea typeface="Yu Mincho" panose="02020400000000000000" pitchFamily="18" charset="-128"/>
                <a:cs typeface="Times New Roman" panose="02020603050405020304" pitchFamily="18" charset="0"/>
              </a:rPr>
              <a:t> environments don’t necessarily reduce participation or class discussion.</a:t>
            </a:r>
          </a:p>
          <a:p>
            <a:pPr>
              <a:spcAft>
                <a:spcPts val="800"/>
              </a:spcAft>
            </a:pPr>
            <a:r>
              <a:rPr lang="en-GB" sz="2000" dirty="0">
                <a:effectLst/>
                <a:latin typeface="Calibri" panose="020F0502020204030204" pitchFamily="34" charset="0"/>
                <a:ea typeface="Yu Mincho" panose="02020400000000000000" pitchFamily="18" charset="-128"/>
                <a:cs typeface="Times New Roman" panose="02020603050405020304" pitchFamily="18" charset="0"/>
              </a:rPr>
              <a:t>Relaxed environments which depend on text chat aren’t suitable for everyone, and should be seen as an additional option, not as a replacement for other modes of teaching.</a:t>
            </a:r>
          </a:p>
          <a:p>
            <a:endParaRPr lang="en-GB" sz="2000" dirty="0"/>
          </a:p>
        </p:txBody>
      </p:sp>
    </p:spTree>
    <p:extLst>
      <p:ext uri="{BB962C8B-B14F-4D97-AF65-F5344CB8AC3E}">
        <p14:creationId xmlns:p14="http://schemas.microsoft.com/office/powerpoint/2010/main" val="31476872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4AC6B390-BC59-4F1D-A0EE-D71A92F0A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B6C60D79-16F1-4C4B-B7E3-7634E7069C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19137"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Arc 21">
            <a:extLst>
              <a:ext uri="{FF2B5EF4-FFF2-40B4-BE49-F238E27FC236}">
                <a16:creationId xmlns:a16="http://schemas.microsoft.com/office/drawing/2014/main" id="{426B127E-6498-4C77-9C9D-4553A5113B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02050" y="650160"/>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0C855D37-D048-F5AB-7835-F9DC19734EA8}"/>
              </a:ext>
            </a:extLst>
          </p:cNvPr>
          <p:cNvSpPr/>
          <p:nvPr/>
        </p:nvSpPr>
        <p:spPr>
          <a:xfrm>
            <a:off x="525206" y="290699"/>
            <a:ext cx="11141588" cy="6078599"/>
          </a:xfrm>
          <a:prstGeom prst="rect">
            <a:avLst/>
          </a:prstGeom>
          <a:solidFill>
            <a:schemeClr val="tx2">
              <a:lumMod val="20000"/>
              <a:lumOff val="80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045D2854-B562-9AA9-F05A-C430C20F23A4}"/>
              </a:ext>
            </a:extLst>
          </p:cNvPr>
          <p:cNvSpPr>
            <a:spLocks noGrp="1"/>
          </p:cNvSpPr>
          <p:nvPr>
            <p:ph type="title"/>
          </p:nvPr>
        </p:nvSpPr>
        <p:spPr>
          <a:xfrm>
            <a:off x="838201" y="479493"/>
            <a:ext cx="5257800" cy="1000355"/>
          </a:xfrm>
        </p:spPr>
        <p:txBody>
          <a:bodyPr>
            <a:normAutofit/>
          </a:bodyPr>
          <a:lstStyle/>
          <a:p>
            <a:r>
              <a:rPr lang="en-GB" dirty="0">
                <a:latin typeface="Times New Roman" panose="02020603050405020304" pitchFamily="18" charset="0"/>
                <a:cs typeface="Times New Roman" panose="02020603050405020304" pitchFamily="18" charset="0"/>
              </a:rPr>
              <a:t>Read more about it…</a:t>
            </a:r>
          </a:p>
        </p:txBody>
      </p:sp>
      <p:sp>
        <p:nvSpPr>
          <p:cNvPr id="3" name="Content Placeholder 2">
            <a:extLst>
              <a:ext uri="{FF2B5EF4-FFF2-40B4-BE49-F238E27FC236}">
                <a16:creationId xmlns:a16="http://schemas.microsoft.com/office/drawing/2014/main" id="{05DEA5E6-EEB5-D03A-4DB5-460BEF522186}"/>
              </a:ext>
            </a:extLst>
          </p:cNvPr>
          <p:cNvSpPr>
            <a:spLocks noGrp="1"/>
          </p:cNvSpPr>
          <p:nvPr>
            <p:ph idx="1"/>
          </p:nvPr>
        </p:nvSpPr>
        <p:spPr>
          <a:xfrm>
            <a:off x="838199" y="1479848"/>
            <a:ext cx="6008074" cy="3151761"/>
          </a:xfrm>
        </p:spPr>
        <p:txBody>
          <a:bodyPr>
            <a:normAutofit/>
          </a:bodyPr>
          <a:lstStyle/>
          <a:p>
            <a:pPr marL="0" indent="0">
              <a:buNone/>
            </a:pPr>
            <a:endParaRPr lang="en-GB" sz="1800" dirty="0"/>
          </a:p>
          <a:p>
            <a:pPr marL="0" indent="0">
              <a:buNone/>
            </a:pPr>
            <a:r>
              <a:rPr lang="en-GB" sz="2000" b="0" i="0" dirty="0">
                <a:solidFill>
                  <a:srgbClr val="333333"/>
                </a:solidFill>
                <a:effectLst/>
                <a:latin typeface="Open Sans" panose="020B0606030504020204" pitchFamily="34" charset="0"/>
              </a:rPr>
              <a:t>Fraser, C. B., Yamagata, N., &amp; Mac Mahon, A. (2025). The relaxed tutorial project: designing synchronous online tutorials for autistic students. </a:t>
            </a:r>
            <a:r>
              <a:rPr lang="en-GB" sz="2000" b="0" i="1" dirty="0">
                <a:solidFill>
                  <a:srgbClr val="333333"/>
                </a:solidFill>
                <a:effectLst/>
                <a:latin typeface="Open Sans" panose="020B0606030504020204" pitchFamily="34" charset="0"/>
              </a:rPr>
              <a:t>Open Learning: The Journal of Open, Distance and e-Learning</a:t>
            </a:r>
            <a:r>
              <a:rPr lang="en-GB" sz="2000" b="0" i="0" dirty="0">
                <a:solidFill>
                  <a:srgbClr val="333333"/>
                </a:solidFill>
                <a:effectLst/>
                <a:latin typeface="Open Sans" panose="020B0606030504020204" pitchFamily="34" charset="0"/>
              </a:rPr>
              <a:t>, </a:t>
            </a:r>
            <a:r>
              <a:rPr lang="en-GB" sz="2000" b="0" i="1" dirty="0">
                <a:solidFill>
                  <a:srgbClr val="333333"/>
                </a:solidFill>
                <a:effectLst/>
                <a:latin typeface="Open Sans" panose="020B0606030504020204" pitchFamily="34" charset="0"/>
              </a:rPr>
              <a:t>40</a:t>
            </a:r>
            <a:r>
              <a:rPr lang="en-GB" sz="2000" b="0" i="0" dirty="0">
                <a:solidFill>
                  <a:srgbClr val="333333"/>
                </a:solidFill>
                <a:effectLst/>
                <a:latin typeface="Open Sans" panose="020B0606030504020204" pitchFamily="34" charset="0"/>
              </a:rPr>
              <a:t>(4), 425–438.</a:t>
            </a:r>
          </a:p>
          <a:p>
            <a:pPr marL="0" indent="0">
              <a:buNone/>
            </a:pPr>
            <a:r>
              <a:rPr lang="en-GB" sz="2000" b="0" i="0" dirty="0">
                <a:solidFill>
                  <a:srgbClr val="333333"/>
                </a:solidFill>
                <a:effectLst/>
                <a:latin typeface="Open Sans" panose="020B0606030504020204" pitchFamily="34" charset="0"/>
              </a:rPr>
              <a:t> </a:t>
            </a:r>
            <a:r>
              <a:rPr lang="en-GB" sz="2000" b="0" i="0" dirty="0">
                <a:solidFill>
                  <a:srgbClr val="333333"/>
                </a:solidFill>
                <a:effectLst/>
                <a:latin typeface="Open Sans" panose="020B0606030504020204" pitchFamily="34" charset="0"/>
                <a:hlinkClick r:id="rId2"/>
              </a:rPr>
              <a:t>https://doi.org/10.1080/02680513.2025.2530595</a:t>
            </a:r>
            <a:endParaRPr lang="en-GB" sz="2000" b="0" i="0" dirty="0">
              <a:solidFill>
                <a:srgbClr val="333333"/>
              </a:solidFill>
              <a:effectLst/>
              <a:latin typeface="Open Sans" panose="020B0606030504020204" pitchFamily="34" charset="0"/>
            </a:endParaRPr>
          </a:p>
          <a:p>
            <a:pPr marL="0" indent="0">
              <a:buNone/>
            </a:pPr>
            <a:endParaRPr lang="en-GB" sz="1200" dirty="0">
              <a:solidFill>
                <a:srgbClr val="333333"/>
              </a:solidFill>
              <a:latin typeface="Open Sans" panose="020B0606030504020204" pitchFamily="34" charset="0"/>
              <a:cs typeface="Times New Roman" panose="02020603050405020304" pitchFamily="18" charset="0"/>
            </a:endParaRPr>
          </a:p>
          <a:p>
            <a:pPr marL="0" indent="0">
              <a:buNone/>
            </a:pPr>
            <a:endParaRPr lang="en-GB" sz="1800" dirty="0">
              <a:cs typeface="Times New Roman" panose="02020603050405020304" pitchFamily="18" charset="0"/>
            </a:endParaRPr>
          </a:p>
        </p:txBody>
      </p:sp>
      <p:sp>
        <p:nvSpPr>
          <p:cNvPr id="5" name="Rectangle 4">
            <a:extLst>
              <a:ext uri="{FF2B5EF4-FFF2-40B4-BE49-F238E27FC236}">
                <a16:creationId xmlns:a16="http://schemas.microsoft.com/office/drawing/2014/main" id="{F8DFC67E-21CF-35D6-7EB2-01C18264583C}"/>
              </a:ext>
            </a:extLst>
          </p:cNvPr>
          <p:cNvSpPr/>
          <p:nvPr/>
        </p:nvSpPr>
        <p:spPr>
          <a:xfrm>
            <a:off x="905256" y="4777987"/>
            <a:ext cx="6556247" cy="1200329"/>
          </a:xfrm>
          <a:prstGeom prst="rect">
            <a:avLst/>
          </a:prstGeom>
          <a:noFill/>
          <a:ln>
            <a:noFill/>
          </a:ln>
        </p:spPr>
        <p:txBody>
          <a:bodyPr wrap="square" lIns="91440" tIns="45720" rIns="91440" bIns="45720">
            <a:spAutoFit/>
          </a:bodyPr>
          <a:lstStyle/>
          <a:p>
            <a:pPr algn="ctr"/>
            <a:r>
              <a:rPr lang="en-US" sz="7200" cap="none" spc="0" dirty="0">
                <a:ln w="9525">
                  <a:solidFill>
                    <a:schemeClr val="bg1"/>
                  </a:solidFill>
                  <a:prstDash val="solid"/>
                </a:ln>
                <a:solidFill>
                  <a:schemeClr val="bg2">
                    <a:lumMod val="25000"/>
                  </a:schemeClr>
                </a:solidFill>
                <a:latin typeface="Ink Free" panose="03080402000500000000" pitchFamily="66" charset="0"/>
              </a:rPr>
              <a:t>Thank you!</a:t>
            </a:r>
          </a:p>
        </p:txBody>
      </p:sp>
      <p:pic>
        <p:nvPicPr>
          <p:cNvPr id="8" name="Picture 7" descr="A qr code on a white background&#10;&#10;AI-generated content may be incorrect.">
            <a:extLst>
              <a:ext uri="{FF2B5EF4-FFF2-40B4-BE49-F238E27FC236}">
                <a16:creationId xmlns:a16="http://schemas.microsoft.com/office/drawing/2014/main" id="{B20B720B-3015-5BF4-A0E6-7478E413D9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67428" y="488702"/>
            <a:ext cx="4087889" cy="4087889"/>
          </a:xfrm>
          <a:prstGeom prst="rect">
            <a:avLst/>
          </a:prstGeom>
        </p:spPr>
      </p:pic>
    </p:spTree>
    <p:extLst>
      <p:ext uri="{BB962C8B-B14F-4D97-AF65-F5344CB8AC3E}">
        <p14:creationId xmlns:p14="http://schemas.microsoft.com/office/powerpoint/2010/main" val="1441693924"/>
      </p:ext>
    </p:extLst>
  </p:cSld>
  <p:clrMapOvr>
    <a:masterClrMapping/>
  </p:clrMapOvr>
</p:sld>
</file>

<file path=ppt/theme/theme1.xml><?xml version="1.0" encoding="utf-8"?>
<a:theme xmlns:a="http://schemas.openxmlformats.org/drawingml/2006/main" name="Office Theme">
  <a:themeElements>
    <a:clrScheme name="Yellow 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2401</TotalTime>
  <Words>444</Words>
  <Application>Microsoft Office PowerPoint</Application>
  <PresentationFormat>Widescreen</PresentationFormat>
  <Paragraphs>44</Paragraphs>
  <Slides>11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Calibri</vt:lpstr>
      <vt:lpstr>Calibri Light</vt:lpstr>
      <vt:lpstr>Ink Free</vt:lpstr>
      <vt:lpstr>Open Sans</vt:lpstr>
      <vt:lpstr>Times New Roman</vt:lpstr>
      <vt:lpstr>Office Theme</vt:lpstr>
      <vt:lpstr>Designing for Autistic Students and the Curb-Cut Effect</vt:lpstr>
      <vt:lpstr>Project Team at The Open University  Cora Beth Fraser Naoko Yamagata Ardle Mac Mahon and Trevor Fear</vt:lpstr>
      <vt:lpstr>What does a Relaxed event look like in the theatre or cinema? </vt:lpstr>
      <vt:lpstr>What might a Relaxed Tutorial look like?</vt:lpstr>
      <vt:lpstr>In a Relaxed Tutorial you will: </vt:lpstr>
      <vt:lpstr>Project Findings</vt:lpstr>
      <vt:lpstr>Student interest </vt:lpstr>
      <vt:lpstr>Who benefits?</vt:lpstr>
      <vt:lpstr>Suitable for all?</vt:lpstr>
      <vt:lpstr>In summary…</vt:lpstr>
      <vt:lpstr>Read more about it…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Project Team: Cora Beth Fraser Naoko Yamagata Ardle MacMahon and Trevor Fear</dc:title>
  <dc:creator>Naoko.Yamagata</dc:creator>
  <cp:lastModifiedBy>447906419486</cp:lastModifiedBy>
  <cp:revision>87</cp:revision>
  <cp:lastPrinted>2024-01-11T10:07:43Z</cp:lastPrinted>
  <dcterms:created xsi:type="dcterms:W3CDTF">2024-01-10T19:55:51Z</dcterms:created>
  <dcterms:modified xsi:type="dcterms:W3CDTF">2026-05-10T18:25:21Z</dcterms:modified>
</cp:coreProperties>
</file>