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67" r:id="rId4"/>
    <p:sldId id="266" r:id="rId5"/>
    <p:sldId id="261" r:id="rId6"/>
    <p:sldId id="262" r:id="rId7"/>
    <p:sldId id="263" r:id="rId8"/>
    <p:sldId id="260" r:id="rId9"/>
    <p:sldId id="258" r:id="rId10"/>
    <p:sldId id="25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42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0D75-C758-EE1B-3F73-12506B33AD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01A3D-487E-33AF-A066-1B04559D10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3749D00-42A9-A141-5435-49B0A65C8971}"/>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265F4682-EF69-F810-E709-04211B2D1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8083CF-3F76-5326-53E7-08E40D0A744E}"/>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3476121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09B3C-D009-E8FA-FA2B-CDABC7E016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597DCE-A2D3-ACDE-3BED-C10CE93EBC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B8FB59-70F3-75FB-6B9F-80AC53EE7E93}"/>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9F734264-FBE5-25A7-D4B2-DBB4E7BA2C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3523CE-DD2B-4708-407D-18DEF8B241BA}"/>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1279143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F257-EF26-B018-E58F-EE4D522710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BAA23DF-B785-6C5E-3678-AD6D82DC2B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857ACB-6C3E-CF6A-235E-7C6F15FF2BD7}"/>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5C6F859F-A5FF-D57E-B3FF-A64BCAEBE6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EFBC91-AAEF-3D71-7079-BFBB09754BC8}"/>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1504402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6D65-11F7-6154-68C5-8F455E9ADE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51C592-BE85-4FF4-36AE-BFCDD5D173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014B67-46F4-AD84-8B11-0DDE7B2232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0B633EA-7991-357F-AC4D-DD663AB4888A}"/>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6" name="Footer Placeholder 5">
            <a:extLst>
              <a:ext uri="{FF2B5EF4-FFF2-40B4-BE49-F238E27FC236}">
                <a16:creationId xmlns:a16="http://schemas.microsoft.com/office/drawing/2014/main" id="{09D9CF90-143D-A296-13C5-FEB0BC6E38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C4D633-A1CE-6455-41B1-5A077AE4EA30}"/>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218987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A7B12-AD38-6CA2-0639-28779721347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BD32F9-8074-3FCE-ABEB-1E9F656222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8C9076-0952-EF1D-12E2-206764DCB3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89A96B-3DBC-75FE-4ED0-576B65B0F3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605B2C-0635-01E1-5B0E-4807E4FE10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C49ADA8-47E7-BAE1-6E57-9ED556637A39}"/>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8" name="Footer Placeholder 7">
            <a:extLst>
              <a:ext uri="{FF2B5EF4-FFF2-40B4-BE49-F238E27FC236}">
                <a16:creationId xmlns:a16="http://schemas.microsoft.com/office/drawing/2014/main" id="{9DFBAE5A-790D-7723-4F57-3899B3BEA6F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26AB511-F1F3-F8A8-8DE0-3506BCF68E31}"/>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414414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5373D-CBFF-7E00-DE63-91684E3953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6F2648-DC59-6C13-2FE8-28D5FDF1C761}"/>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4" name="Footer Placeholder 3">
            <a:extLst>
              <a:ext uri="{FF2B5EF4-FFF2-40B4-BE49-F238E27FC236}">
                <a16:creationId xmlns:a16="http://schemas.microsoft.com/office/drawing/2014/main" id="{C91E4117-ECA1-21DE-EC0C-1D4D1234E74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348080-BEEF-93D6-9E44-4AEB6C1F5394}"/>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399374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A53A4F-41E2-2FA8-E4C9-F35FC009435C}"/>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3" name="Footer Placeholder 2">
            <a:extLst>
              <a:ext uri="{FF2B5EF4-FFF2-40B4-BE49-F238E27FC236}">
                <a16:creationId xmlns:a16="http://schemas.microsoft.com/office/drawing/2014/main" id="{06914136-BB88-E642-7839-0536BFB0B5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2858C-6362-2842-4C5D-0AC52482009C}"/>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4200892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3E1E7-D609-8EFD-B27F-6270B87F9A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7FFEF6-27E6-3D0B-C7A6-387ACC3C6A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052316-02AA-3792-1F03-44FBB3A41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0F45C-9B89-C658-C17F-5BC062F28536}"/>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6" name="Footer Placeholder 5">
            <a:extLst>
              <a:ext uri="{FF2B5EF4-FFF2-40B4-BE49-F238E27FC236}">
                <a16:creationId xmlns:a16="http://schemas.microsoft.com/office/drawing/2014/main" id="{266B70BB-D5F2-6A4B-E810-D90A3CEE62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539D68-576B-853F-998E-00518A2AE714}"/>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3383156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83D0-86BE-049E-E562-1D7B430BAD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F4ED35-C9FF-557C-D4C3-7B67F6BC70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CC5532-D3E2-CF71-A7AF-615155C29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6DEE1-F92D-6404-D680-6BAAFCDF0B50}"/>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6" name="Footer Placeholder 5">
            <a:extLst>
              <a:ext uri="{FF2B5EF4-FFF2-40B4-BE49-F238E27FC236}">
                <a16:creationId xmlns:a16="http://schemas.microsoft.com/office/drawing/2014/main" id="{12DA5837-994E-E4C6-DE30-478BCF72F5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F2CF40-5236-39FB-DE6B-1B69087BEDAC}"/>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31438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F1BB-D35C-4EAA-DF3D-86C58E5D2B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9F1BF8-2519-0F14-F8DF-D4C74F79C1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BA06A4-B16D-8604-9553-90E1542D7FA1}"/>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00AB1E43-E2D7-3FF3-021E-9735EB814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2E1F3-9601-6F0C-FC2B-5CABF398B9AF}"/>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2786283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2F3F5-789E-EA37-06AC-6F358C5F07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3D3BFB-63C5-D54E-1E18-4184FB8D5E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843A02-E3A4-2941-EE06-DA8ADE9DF48A}"/>
              </a:ext>
            </a:extLst>
          </p:cNvPr>
          <p:cNvSpPr>
            <a:spLocks noGrp="1"/>
          </p:cNvSpPr>
          <p:nvPr>
            <p:ph type="dt" sz="half" idx="10"/>
          </p:nvPr>
        </p:nvSpPr>
        <p:spPr/>
        <p:txBody>
          <a:body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16F91E92-92FB-1654-2E71-602EBAAE11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1DA7F7-0D2D-B9D6-9D95-A568FCF8AAA0}"/>
              </a:ext>
            </a:extLst>
          </p:cNvPr>
          <p:cNvSpPr>
            <a:spLocks noGrp="1"/>
          </p:cNvSpPr>
          <p:nvPr>
            <p:ph type="sldNum" sz="quarter" idx="12"/>
          </p:nvPr>
        </p:nvSpPr>
        <p:spPr/>
        <p:txBody>
          <a:bodyPr/>
          <a:lstStyle/>
          <a:p>
            <a:fld id="{4C0383FC-8BF4-44C1-B903-235F4EE1A7C8}" type="slidenum">
              <a:rPr lang="en-GB" smtClean="0"/>
              <a:t>‹#›</a:t>
            </a:fld>
            <a:endParaRPr lang="en-GB"/>
          </a:p>
        </p:txBody>
      </p:sp>
    </p:spTree>
    <p:extLst>
      <p:ext uri="{BB962C8B-B14F-4D97-AF65-F5344CB8AC3E}">
        <p14:creationId xmlns:p14="http://schemas.microsoft.com/office/powerpoint/2010/main" val="370969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C8EE0E-7FBE-B00B-BE32-5ED309A6B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29DA13-B7C0-9173-04C7-F3D64EF623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B50FBB-2420-E824-0506-5E66EA96A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D5D903-EB22-40C4-850C-52C4A82B04F2}" type="datetimeFigureOut">
              <a:rPr lang="en-GB" smtClean="0"/>
              <a:t>10/11/2022</a:t>
            </a:fld>
            <a:endParaRPr lang="en-GB"/>
          </a:p>
        </p:txBody>
      </p:sp>
      <p:sp>
        <p:nvSpPr>
          <p:cNvPr id="5" name="Footer Placeholder 4">
            <a:extLst>
              <a:ext uri="{FF2B5EF4-FFF2-40B4-BE49-F238E27FC236}">
                <a16:creationId xmlns:a16="http://schemas.microsoft.com/office/drawing/2014/main" id="{064914C3-7178-3ABF-3891-9265881F1F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CBCBC6-B01B-A06D-B227-601A87D50A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383FC-8BF4-44C1-B903-235F4EE1A7C8}" type="slidenum">
              <a:rPr lang="en-GB" smtClean="0"/>
              <a:t>‹#›</a:t>
            </a:fld>
            <a:endParaRPr lang="en-GB"/>
          </a:p>
        </p:txBody>
      </p:sp>
    </p:spTree>
    <p:extLst>
      <p:ext uri="{BB962C8B-B14F-4D97-AF65-F5344CB8AC3E}">
        <p14:creationId xmlns:p14="http://schemas.microsoft.com/office/powerpoint/2010/main" val="2098703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easels in art studio">
            <a:extLst>
              <a:ext uri="{FF2B5EF4-FFF2-40B4-BE49-F238E27FC236}">
                <a16:creationId xmlns:a16="http://schemas.microsoft.com/office/drawing/2014/main" id="{DFFEA176-DDFD-25CD-47DC-5E609D77DF8A}"/>
              </a:ext>
            </a:extLst>
          </p:cNvPr>
          <p:cNvPicPr>
            <a:picLocks noChangeAspect="1"/>
          </p:cNvPicPr>
          <p:nvPr/>
        </p:nvPicPr>
        <p:blipFill rotWithShape="1">
          <a:blip r:embed="rId2">
            <a:extLst>
              <a:ext uri="{28A0092B-C50C-407E-A947-70E740481C1C}">
                <a14:useLocalDpi xmlns:a14="http://schemas.microsoft.com/office/drawing/2010/main" val="0"/>
              </a:ext>
            </a:extLst>
          </a:blip>
          <a:srcRect l="13667" r="7670"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B9ECEE2-65AE-0E58-1F66-6DE943EDE1A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100"/>
              <a:t>If you were planning a ‘Medea’ painting, what would you include?</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679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BAED5691-EF32-BA5D-B482-47FC145F9116}"/>
              </a:ext>
            </a:extLst>
          </p:cNvPr>
          <p:cNvPicPr>
            <a:picLocks noChangeAspect="1"/>
          </p:cNvPicPr>
          <p:nvPr/>
        </p:nvPicPr>
        <p:blipFill rotWithShape="1">
          <a:blip r:embed="rId2">
            <a:extLst>
              <a:ext uri="{28A0092B-C50C-407E-A947-70E740481C1C}">
                <a14:useLocalDpi xmlns:a14="http://schemas.microsoft.com/office/drawing/2010/main" val="0"/>
              </a:ext>
            </a:extLst>
          </a:blip>
          <a:srcRect b="60203"/>
          <a:stretch/>
        </p:blipFill>
        <p:spPr>
          <a:xfrm>
            <a:off x="20" y="0"/>
            <a:ext cx="12191980" cy="6857990"/>
          </a:xfrm>
          <a:prstGeom prst="rect">
            <a:avLst/>
          </a:prstGeom>
        </p:spPr>
      </p:pic>
      <p:sp>
        <p:nvSpPr>
          <p:cNvPr id="12"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67DEE2BA-CBE9-CD92-2C93-4E3850C13971}"/>
              </a:ext>
            </a:extLst>
          </p:cNvPr>
          <p:cNvSpPr>
            <a:spLocks noGrp="1"/>
          </p:cNvSpPr>
          <p:nvPr>
            <p:ph type="ctrTitle"/>
          </p:nvPr>
        </p:nvSpPr>
        <p:spPr>
          <a:xfrm>
            <a:off x="8022021" y="3231931"/>
            <a:ext cx="3852041" cy="1834056"/>
          </a:xfrm>
        </p:spPr>
        <p:txBody>
          <a:bodyPr>
            <a:normAutofit/>
          </a:bodyPr>
          <a:lstStyle/>
          <a:p>
            <a:r>
              <a:rPr lang="en-GB" sz="4000" dirty="0"/>
              <a:t>Picturing Medea</a:t>
            </a:r>
          </a:p>
        </p:txBody>
      </p:sp>
      <p:sp>
        <p:nvSpPr>
          <p:cNvPr id="3" name="Subtitle 2">
            <a:extLst>
              <a:ext uri="{FF2B5EF4-FFF2-40B4-BE49-F238E27FC236}">
                <a16:creationId xmlns:a16="http://schemas.microsoft.com/office/drawing/2014/main" id="{8B20184D-5B9C-1B87-8699-DDDE57F92517}"/>
              </a:ext>
            </a:extLst>
          </p:cNvPr>
          <p:cNvSpPr>
            <a:spLocks noGrp="1"/>
          </p:cNvSpPr>
          <p:nvPr>
            <p:ph type="subTitle" idx="1"/>
          </p:nvPr>
        </p:nvSpPr>
        <p:spPr>
          <a:xfrm>
            <a:off x="7782910" y="5242675"/>
            <a:ext cx="4330262" cy="683284"/>
          </a:xfrm>
        </p:spPr>
        <p:txBody>
          <a:bodyPr>
            <a:normAutofit/>
          </a:bodyPr>
          <a:lstStyle/>
          <a:p>
            <a:r>
              <a:rPr lang="en-GB" sz="2000"/>
              <a:t>Working with Sources</a:t>
            </a:r>
          </a:p>
        </p:txBody>
      </p:sp>
      <p:cxnSp>
        <p:nvCxnSpPr>
          <p:cNvPr id="14" name="Straight Connector 13">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577823C-B0D4-346C-E20F-BB36C969EE54}"/>
              </a:ext>
            </a:extLst>
          </p:cNvPr>
          <p:cNvPicPr>
            <a:picLocks noChangeAspect="1"/>
          </p:cNvPicPr>
          <p:nvPr/>
        </p:nvPicPr>
        <p:blipFill rotWithShape="1">
          <a:blip r:embed="rId3"/>
          <a:srcRect t="3979" r="2241" b="18494"/>
          <a:stretch/>
        </p:blipFill>
        <p:spPr>
          <a:xfrm flipH="1">
            <a:off x="811925" y="646267"/>
            <a:ext cx="5284074" cy="6069724"/>
          </a:xfrm>
          <a:prstGeom prst="ellipse">
            <a:avLst/>
          </a:prstGeom>
          <a:ln>
            <a:noFill/>
          </a:ln>
          <a:effectLst>
            <a:softEdge rad="112500"/>
          </a:effectLst>
        </p:spPr>
      </p:pic>
    </p:spTree>
    <p:extLst>
      <p:ext uri="{BB962C8B-B14F-4D97-AF65-F5344CB8AC3E}">
        <p14:creationId xmlns:p14="http://schemas.microsoft.com/office/powerpoint/2010/main" val="4157386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4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56FB22-B087-827F-6ADF-38B2B1C39F48}"/>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it-IT" sz="3600" dirty="0">
                <a:solidFill>
                  <a:srgbClr val="FFFFFF"/>
                </a:solidFill>
              </a:rPr>
              <a:t>Gentileschi, A. (1620) Medea [Oil]. Private Collection, Rome.</a:t>
            </a:r>
            <a:endParaRPr lang="en-US" sz="3600" dirty="0">
              <a:solidFill>
                <a:srgbClr val="FFFFFF"/>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AB7782A4-C7D0-BF8E-20E5-A05210BAA1FA}"/>
              </a:ext>
            </a:extLst>
          </p:cNvPr>
          <p:cNvPicPr>
            <a:picLocks noGrp="1" noChangeAspect="1"/>
          </p:cNvPicPr>
          <p:nvPr>
            <p:ph idx="1"/>
          </p:nvPr>
        </p:nvPicPr>
        <p:blipFill>
          <a:blip r:embed="rId2"/>
          <a:stretch>
            <a:fillRect/>
          </a:stretch>
        </p:blipFill>
        <p:spPr>
          <a:xfrm>
            <a:off x="930311" y="793641"/>
            <a:ext cx="7202217" cy="5075313"/>
          </a:xfrm>
          <a:prstGeom prst="rect">
            <a:avLst/>
          </a:prstGeom>
        </p:spPr>
      </p:pic>
    </p:spTree>
    <p:extLst>
      <p:ext uri="{BB962C8B-B14F-4D97-AF65-F5344CB8AC3E}">
        <p14:creationId xmlns:p14="http://schemas.microsoft.com/office/powerpoint/2010/main" val="221149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0F848-B919-3FDE-6476-ACCED0F6D7D6}"/>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2000" dirty="0"/>
              <a:t>Rembrandt (1648) </a:t>
            </a:r>
            <a:r>
              <a:rPr lang="en-US" sz="2000" i="1" dirty="0"/>
              <a:t>Medea: or The Marriage of Jason and Creusa </a:t>
            </a:r>
            <a:r>
              <a:rPr lang="en-US" sz="2000" dirty="0"/>
              <a:t>[Etching with touches of </a:t>
            </a:r>
            <a:r>
              <a:rPr lang="en-US" sz="2000" dirty="0" err="1"/>
              <a:t>drypoint</a:t>
            </a:r>
            <a:r>
              <a:rPr lang="en-US" sz="2000" dirty="0"/>
              <a:t>] The Metropolitan Museum of Art, New York</a:t>
            </a:r>
          </a:p>
        </p:txBody>
      </p:sp>
      <p:sp>
        <p:nvSpPr>
          <p:cNvPr id="4" name="Text Placeholder 3">
            <a:extLst>
              <a:ext uri="{FF2B5EF4-FFF2-40B4-BE49-F238E27FC236}">
                <a16:creationId xmlns:a16="http://schemas.microsoft.com/office/drawing/2014/main" id="{AB02BD79-E01D-1E53-D1F6-8D2F2A4E8EE1}"/>
              </a:ext>
            </a:extLst>
          </p:cNvPr>
          <p:cNvSpPr>
            <a:spLocks noGrp="1"/>
          </p:cNvSpPr>
          <p:nvPr>
            <p:ph type="body" sz="half" idx="2"/>
          </p:nvPr>
        </p:nvSpPr>
        <p:spPr>
          <a:xfrm>
            <a:off x="4965431" y="2438400"/>
            <a:ext cx="6586489" cy="3785419"/>
          </a:xfrm>
        </p:spPr>
        <p:txBody>
          <a:bodyPr vert="horz" lIns="91440" tIns="45720" rIns="91440" bIns="45720" rtlCol="0">
            <a:normAutofit fontScale="92500" lnSpcReduction="20000"/>
          </a:bodyPr>
          <a:lstStyle/>
          <a:p>
            <a:r>
              <a:rPr lang="en-US" sz="2000" dirty="0"/>
              <a:t>‘Rembrandt chooses to present Jason and Creusa as central figures within the image with a crowd of onlookers watching them. Perhaps Rembrandt wants the viewer to </a:t>
            </a:r>
            <a:r>
              <a:rPr lang="en-US" sz="2000" dirty="0" err="1"/>
              <a:t>sympathise</a:t>
            </a:r>
            <a:r>
              <a:rPr lang="en-US" sz="2000" dirty="0"/>
              <a:t> with the pair and be in </a:t>
            </a:r>
            <a:r>
              <a:rPr lang="en-US" sz="2000" dirty="0" err="1"/>
              <a:t>favour</a:t>
            </a:r>
            <a:r>
              <a:rPr lang="en-US" sz="2000" dirty="0"/>
              <a:t> of their relationship due to his own difficulties in remarrying after the death of his first wife. Despite living with </a:t>
            </a:r>
            <a:r>
              <a:rPr lang="en-US" sz="2000" dirty="0" err="1"/>
              <a:t>Hendrickje</a:t>
            </a:r>
            <a:r>
              <a:rPr lang="en-US" sz="2000" dirty="0"/>
              <a:t> </a:t>
            </a:r>
            <a:r>
              <a:rPr lang="en-US" sz="2000" dirty="0" err="1"/>
              <a:t>Stoffels</a:t>
            </a:r>
            <a:r>
              <a:rPr lang="en-US" sz="2000" dirty="0"/>
              <a:t> as his common law wife for decades, he was unable to legally marry her, Becker explains that “Rembrandt would certainly have married her were it not for a clause in the will of Saskia, his first wife, which read that if he should marry again he should lose the income from the money left to Titus” (1910, p.324). To have limitations on a new marriage placed upon him by his previous wife, Rembrandt may have felt empathy for Jason’s position and viewed him as the victim to Medea’s scheming, choosing to portray Medea as the villain. ‘</a:t>
            </a:r>
          </a:p>
          <a:p>
            <a:r>
              <a:rPr lang="en-US" sz="2000" dirty="0"/>
              <a:t>Batty, unpublished Dissertation, 2022</a:t>
            </a:r>
          </a:p>
        </p:txBody>
      </p:sp>
      <p:pic>
        <p:nvPicPr>
          <p:cNvPr id="5" name="Picture Placeholder 4">
            <a:extLst>
              <a:ext uri="{FF2B5EF4-FFF2-40B4-BE49-F238E27FC236}">
                <a16:creationId xmlns:a16="http://schemas.microsoft.com/office/drawing/2014/main" id="{C8FC41F6-9240-8A44-3666-B987625DA93A}"/>
              </a:ext>
            </a:extLst>
          </p:cNvPr>
          <p:cNvPicPr>
            <a:picLocks noGrp="1" noChangeAspect="1"/>
          </p:cNvPicPr>
          <p:nvPr>
            <p:ph type="pic" idx="1"/>
          </p:nvPr>
        </p:nvPicPr>
        <p:blipFill rotWithShape="1">
          <a:blip r:embed="rId2"/>
          <a:srcRect l="6531" r="6532"/>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38A6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665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12C467C-71D8-03F4-5AB9-04A8B78A71A4}"/>
              </a:ext>
            </a:extLst>
          </p:cNvPr>
          <p:cNvPicPr>
            <a:picLocks noGrp="1" noChangeAspect="1"/>
          </p:cNvPicPr>
          <p:nvPr>
            <p:ph type="pic" idx="1"/>
          </p:nvPr>
        </p:nvPicPr>
        <p:blipFill rotWithShape="1">
          <a:blip r:embed="rId2"/>
          <a:srcRect l="28405" r="31220"/>
          <a:stretch/>
        </p:blipFill>
        <p:spPr>
          <a:xfrm>
            <a:off x="5182104" y="10"/>
            <a:ext cx="7009896" cy="6857990"/>
          </a:xfrm>
          <a:custGeom>
            <a:avLst/>
            <a:gdLst/>
            <a:ahLst/>
            <a:cxnLst/>
            <a:rect l="l" t="t" r="r" b="b"/>
            <a:pathLst>
              <a:path w="7009896" h="6858000">
                <a:moveTo>
                  <a:pt x="0" y="0"/>
                </a:moveTo>
                <a:lnTo>
                  <a:pt x="7009896" y="0"/>
                </a:lnTo>
                <a:lnTo>
                  <a:pt x="7009896" y="6858000"/>
                </a:lnTo>
                <a:lnTo>
                  <a:pt x="21616" y="6858000"/>
                </a:lnTo>
                <a:lnTo>
                  <a:pt x="129867" y="6647018"/>
                </a:lnTo>
                <a:cubicBezTo>
                  <a:pt x="1043295" y="4758249"/>
                  <a:pt x="1332296" y="2559611"/>
                  <a:pt x="814641" y="380651"/>
                </a:cubicBezTo>
                <a:lnTo>
                  <a:pt x="714685" y="1"/>
                </a:lnTo>
                <a:lnTo>
                  <a:pt x="0" y="1"/>
                </a:lnTo>
                <a:close/>
              </a:path>
            </a:pathLst>
          </a:custGeom>
        </p:spPr>
      </p:pic>
      <p:sp>
        <p:nvSpPr>
          <p:cNvPr id="14" name="Freeform: Shape 9">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1">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DEA4D6-35A8-DA60-27E1-86983F31D4E2}"/>
              </a:ext>
            </a:extLst>
          </p:cNvPr>
          <p:cNvSpPr>
            <a:spLocks noGrp="1"/>
          </p:cNvSpPr>
          <p:nvPr>
            <p:ph type="title"/>
          </p:nvPr>
        </p:nvSpPr>
        <p:spPr>
          <a:xfrm>
            <a:off x="804673" y="1396289"/>
            <a:ext cx="4782458" cy="1325563"/>
          </a:xfrm>
        </p:spPr>
        <p:txBody>
          <a:bodyPr vert="horz" lIns="91440" tIns="45720" rIns="91440" bIns="45720" rtlCol="0" anchor="ctr">
            <a:normAutofit/>
          </a:bodyPr>
          <a:lstStyle/>
          <a:p>
            <a:r>
              <a:rPr lang="en-US" sz="3700" b="0" i="0">
                <a:effectLst/>
              </a:rPr>
              <a:t>Jason swearing Eternal Affection to Medea</a:t>
            </a:r>
            <a:endParaRPr lang="en-US" sz="3700"/>
          </a:p>
        </p:txBody>
      </p:sp>
      <p:sp>
        <p:nvSpPr>
          <p:cNvPr id="4" name="Text Placeholder 3">
            <a:extLst>
              <a:ext uri="{FF2B5EF4-FFF2-40B4-BE49-F238E27FC236}">
                <a16:creationId xmlns:a16="http://schemas.microsoft.com/office/drawing/2014/main" id="{764A7135-B4CF-CE34-4C85-E79947010D07}"/>
              </a:ext>
            </a:extLst>
          </p:cNvPr>
          <p:cNvSpPr>
            <a:spLocks noGrp="1"/>
          </p:cNvSpPr>
          <p:nvPr>
            <p:ph type="body" sz="half" idx="2"/>
          </p:nvPr>
        </p:nvSpPr>
        <p:spPr>
          <a:xfrm>
            <a:off x="804672" y="2871982"/>
            <a:ext cx="4782458" cy="3181684"/>
          </a:xfrm>
        </p:spPr>
        <p:txBody>
          <a:bodyPr vert="horz" lIns="91440" tIns="45720" rIns="91440" bIns="45720" rtlCol="0" anchor="t">
            <a:normAutofit/>
          </a:bodyPr>
          <a:lstStyle/>
          <a:p>
            <a:pPr indent="-228600">
              <a:buFont typeface="Arial" panose="020B0604020202020204" pitchFamily="34" charset="0"/>
              <a:buChar char="•"/>
            </a:pPr>
            <a:r>
              <a:rPr lang="en-US" sz="1800"/>
              <a:t>Jean-François de Troy, 1742-3</a:t>
            </a:r>
          </a:p>
          <a:p>
            <a:pPr indent="-228600">
              <a:buFont typeface="Arial" panose="020B0604020202020204" pitchFamily="34" charset="0"/>
              <a:buChar char="•"/>
            </a:pPr>
            <a:r>
              <a:rPr lang="en-US" sz="1800"/>
              <a:t>56.5 × 52.1 cm</a:t>
            </a:r>
          </a:p>
          <a:p>
            <a:pPr indent="-228600">
              <a:buFont typeface="Arial" panose="020B0604020202020204" pitchFamily="34" charset="0"/>
              <a:buChar char="•"/>
            </a:pPr>
            <a:r>
              <a:rPr lang="en-US" sz="1800"/>
              <a:t>‘Sketches’ for a series of seven Jason-themed tapestries.</a:t>
            </a:r>
          </a:p>
        </p:txBody>
      </p:sp>
    </p:spTree>
    <p:extLst>
      <p:ext uri="{BB962C8B-B14F-4D97-AF65-F5344CB8AC3E}">
        <p14:creationId xmlns:p14="http://schemas.microsoft.com/office/powerpoint/2010/main" val="116268297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A421A"/>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FBEB4D-9E09-A467-CC41-5D922AED699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a:solidFill>
                  <a:srgbClr val="FFFFFF"/>
                </a:solidFill>
              </a:rPr>
              <a:t>Medea</a:t>
            </a:r>
          </a:p>
        </p:txBody>
      </p:sp>
      <p:sp>
        <p:nvSpPr>
          <p:cNvPr id="4" name="Text Placeholder 3">
            <a:extLst>
              <a:ext uri="{FF2B5EF4-FFF2-40B4-BE49-F238E27FC236}">
                <a16:creationId xmlns:a16="http://schemas.microsoft.com/office/drawing/2014/main" id="{8B4C6E2E-711B-3F08-68E1-19EB4168834C}"/>
              </a:ext>
            </a:extLst>
          </p:cNvPr>
          <p:cNvSpPr>
            <a:spLocks noGrp="1"/>
          </p:cNvSpPr>
          <p:nvPr>
            <p:ph type="body" sz="half" idx="2"/>
          </p:nvPr>
        </p:nvSpPr>
        <p:spPr>
          <a:xfrm>
            <a:off x="4219662" y="649480"/>
            <a:ext cx="3649211" cy="5546047"/>
          </a:xfrm>
        </p:spPr>
        <p:txBody>
          <a:bodyPr vert="horz" lIns="91440" tIns="45720" rIns="91440" bIns="45720" rtlCol="0" anchor="ctr">
            <a:normAutofit lnSpcReduction="10000"/>
          </a:bodyPr>
          <a:lstStyle/>
          <a:p>
            <a:r>
              <a:rPr lang="en-US" sz="2000" dirty="0">
                <a:solidFill>
                  <a:schemeClr val="bg1"/>
                </a:solidFill>
              </a:rPr>
              <a:t>Evelyn de Morgan</a:t>
            </a:r>
          </a:p>
          <a:p>
            <a:r>
              <a:rPr lang="en-US" sz="2000" dirty="0">
                <a:solidFill>
                  <a:schemeClr val="bg1"/>
                </a:solidFill>
              </a:rPr>
              <a:t>1889</a:t>
            </a:r>
          </a:p>
          <a:p>
            <a:r>
              <a:rPr lang="en-US" sz="2000" dirty="0">
                <a:solidFill>
                  <a:schemeClr val="bg1"/>
                </a:solidFill>
              </a:rPr>
              <a:t>148cm X 88cm</a:t>
            </a:r>
          </a:p>
          <a:p>
            <a:r>
              <a:rPr lang="en-US" sz="2000" dirty="0">
                <a:solidFill>
                  <a:schemeClr val="bg1"/>
                </a:solidFill>
              </a:rPr>
              <a:t>Accompanied by a quotation from William Morris’ poem ‘The Life and Death of Jason’…</a:t>
            </a:r>
          </a:p>
          <a:p>
            <a:pPr indent="-228600">
              <a:buFont typeface="Arial" panose="020B0604020202020204" pitchFamily="34" charset="0"/>
              <a:buChar char="•"/>
            </a:pPr>
            <a:endParaRPr lang="en-US" sz="2000" dirty="0">
              <a:solidFill>
                <a:schemeClr val="bg1"/>
              </a:solidFill>
            </a:endParaRPr>
          </a:p>
          <a:p>
            <a:r>
              <a:rPr lang="en-US" sz="2000" b="0" i="0" dirty="0">
                <a:solidFill>
                  <a:schemeClr val="bg1"/>
                </a:solidFill>
                <a:effectLst/>
              </a:rPr>
              <a:t>“Day by day,</a:t>
            </a:r>
          </a:p>
          <a:p>
            <a:r>
              <a:rPr lang="en-US" sz="2000" b="0" i="0" dirty="0">
                <a:solidFill>
                  <a:schemeClr val="bg1"/>
                </a:solidFill>
                <a:effectLst/>
              </a:rPr>
              <a:t>she saw the happy time fade fast away,</a:t>
            </a:r>
          </a:p>
          <a:p>
            <a:r>
              <a:rPr lang="en-US" sz="2000" b="0" i="0" dirty="0">
                <a:solidFill>
                  <a:schemeClr val="bg1"/>
                </a:solidFill>
                <a:effectLst/>
              </a:rPr>
              <a:t>And as she fell from out that happiness,</a:t>
            </a:r>
          </a:p>
          <a:p>
            <a:r>
              <a:rPr lang="en-US" sz="2000" b="0" i="0" dirty="0">
                <a:solidFill>
                  <a:schemeClr val="bg1"/>
                </a:solidFill>
                <a:effectLst/>
              </a:rPr>
              <a:t>Again she grew to be the sorceress,</a:t>
            </a:r>
          </a:p>
          <a:p>
            <a:r>
              <a:rPr lang="en-US" sz="2000" b="0" i="0" dirty="0">
                <a:solidFill>
                  <a:schemeClr val="bg1"/>
                </a:solidFill>
                <a:effectLst/>
              </a:rPr>
              <a:t>Worker of fearful things, as once she was.”</a:t>
            </a:r>
          </a:p>
          <a:p>
            <a:pPr indent="-228600">
              <a:buFont typeface="Arial" panose="020B0604020202020204" pitchFamily="34" charset="0"/>
              <a:buChar char="•"/>
            </a:pPr>
            <a:endParaRPr lang="en-US" sz="2000" dirty="0"/>
          </a:p>
        </p:txBody>
      </p:sp>
      <p:pic>
        <p:nvPicPr>
          <p:cNvPr id="5" name="Picture Placeholder 4">
            <a:extLst>
              <a:ext uri="{FF2B5EF4-FFF2-40B4-BE49-F238E27FC236}">
                <a16:creationId xmlns:a16="http://schemas.microsoft.com/office/drawing/2014/main" id="{EA0BBB9D-F8F9-12D0-9953-6560E8138899}"/>
              </a:ext>
            </a:extLst>
          </p:cNvPr>
          <p:cNvPicPr>
            <a:picLocks noGrp="1" noChangeAspect="1"/>
          </p:cNvPicPr>
          <p:nvPr>
            <p:ph type="pic" idx="1"/>
          </p:nvPr>
        </p:nvPicPr>
        <p:blipFill rotWithShape="1">
          <a:blip r:embed="rId2"/>
          <a:srcRect l="370"/>
          <a:stretch/>
        </p:blipFill>
        <p:spPr>
          <a:xfrm>
            <a:off x="8109502" y="10"/>
            <a:ext cx="4082498" cy="6857990"/>
          </a:xfrm>
          <a:prstGeom prst="rect">
            <a:avLst/>
          </a:prstGeom>
        </p:spPr>
      </p:pic>
    </p:spTree>
    <p:extLst>
      <p:ext uri="{BB962C8B-B14F-4D97-AF65-F5344CB8AC3E}">
        <p14:creationId xmlns:p14="http://schemas.microsoft.com/office/powerpoint/2010/main" val="4283831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9" name="Rectangle 2054">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6">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67437E-055C-390C-8B28-1245E2631CFE}"/>
              </a:ext>
            </a:extLst>
          </p:cNvPr>
          <p:cNvSpPr>
            <a:spLocks noGrp="1"/>
          </p:cNvSpPr>
          <p:nvPr>
            <p:ph type="title"/>
          </p:nvPr>
        </p:nvSpPr>
        <p:spPr>
          <a:xfrm>
            <a:off x="4086447" y="1084522"/>
            <a:ext cx="4019107" cy="613650"/>
          </a:xfrm>
        </p:spPr>
        <p:txBody>
          <a:bodyPr vert="horz" lIns="91440" tIns="45720" rIns="91440" bIns="45720" rtlCol="0" anchor="b">
            <a:normAutofit/>
          </a:bodyPr>
          <a:lstStyle/>
          <a:p>
            <a:pPr algn="ctr"/>
            <a:r>
              <a:rPr lang="en-US" sz="2800" kern="1200">
                <a:solidFill>
                  <a:schemeClr val="bg1">
                    <a:alpha val="60000"/>
                  </a:schemeClr>
                </a:solidFill>
                <a:latin typeface="+mj-lt"/>
                <a:ea typeface="+mj-ea"/>
                <a:cs typeface="+mj-cs"/>
              </a:rPr>
              <a:t>Médée</a:t>
            </a:r>
          </a:p>
        </p:txBody>
      </p:sp>
      <p:sp>
        <p:nvSpPr>
          <p:cNvPr id="4" name="Text Placeholder 3">
            <a:extLst>
              <a:ext uri="{FF2B5EF4-FFF2-40B4-BE49-F238E27FC236}">
                <a16:creationId xmlns:a16="http://schemas.microsoft.com/office/drawing/2014/main" id="{A7E0735D-7558-C513-B8A7-933FE36ACEB6}"/>
              </a:ext>
            </a:extLst>
          </p:cNvPr>
          <p:cNvSpPr>
            <a:spLocks noGrp="1"/>
          </p:cNvSpPr>
          <p:nvPr>
            <p:ph type="body" sz="half" idx="2"/>
          </p:nvPr>
        </p:nvSpPr>
        <p:spPr>
          <a:xfrm>
            <a:off x="4107711" y="1922674"/>
            <a:ext cx="3976577" cy="3083270"/>
          </a:xfrm>
        </p:spPr>
        <p:txBody>
          <a:bodyPr vert="horz" lIns="91440" tIns="45720" rIns="91440" bIns="45720" rtlCol="0" anchor="t">
            <a:normAutofit/>
          </a:bodyPr>
          <a:lstStyle/>
          <a:p>
            <a:pPr algn="ctr"/>
            <a:r>
              <a:rPr lang="en-US" sz="2000" dirty="0">
                <a:solidFill>
                  <a:schemeClr val="bg1"/>
                </a:solidFill>
              </a:rPr>
              <a:t>Alphonse </a:t>
            </a:r>
            <a:r>
              <a:rPr lang="en-US" sz="2000" dirty="0" err="1">
                <a:solidFill>
                  <a:schemeClr val="bg1"/>
                </a:solidFill>
              </a:rPr>
              <a:t>Mucha</a:t>
            </a:r>
            <a:endParaRPr lang="en-US" sz="2000" dirty="0">
              <a:solidFill>
                <a:schemeClr val="bg1"/>
              </a:solidFill>
            </a:endParaRPr>
          </a:p>
          <a:p>
            <a:pPr algn="ctr"/>
            <a:r>
              <a:rPr lang="en-US" sz="2000" dirty="0">
                <a:solidFill>
                  <a:schemeClr val="bg1"/>
                </a:solidFill>
              </a:rPr>
              <a:t>1898</a:t>
            </a:r>
          </a:p>
          <a:p>
            <a:pPr algn="ctr"/>
            <a:r>
              <a:rPr lang="en-US" sz="2000" dirty="0">
                <a:solidFill>
                  <a:schemeClr val="bg1"/>
                </a:solidFill>
              </a:rPr>
              <a:t>206 x 76cm</a:t>
            </a:r>
          </a:p>
          <a:p>
            <a:pPr algn="ctr"/>
            <a:r>
              <a:rPr lang="en-US" sz="2000" dirty="0">
                <a:solidFill>
                  <a:schemeClr val="bg1"/>
                </a:solidFill>
              </a:rPr>
              <a:t>Lithograph</a:t>
            </a:r>
          </a:p>
          <a:p>
            <a:pPr indent="-228600" algn="ctr">
              <a:buFont typeface="Arial" panose="020B0604020202020204" pitchFamily="34" charset="0"/>
              <a:buChar char="•"/>
            </a:pPr>
            <a:endParaRPr lang="en-US" sz="2000" dirty="0">
              <a:solidFill>
                <a:schemeClr val="bg1"/>
              </a:solidFill>
            </a:endParaRPr>
          </a:p>
          <a:p>
            <a:pPr indent="-228600" algn="ctr">
              <a:buFont typeface="Arial" panose="020B0604020202020204" pitchFamily="34" charset="0"/>
              <a:buChar char="•"/>
            </a:pPr>
            <a:endParaRPr lang="en-US" sz="2000" dirty="0">
              <a:solidFill>
                <a:schemeClr val="bg1"/>
              </a:solidFill>
            </a:endParaRPr>
          </a:p>
        </p:txBody>
      </p:sp>
      <p:pic>
        <p:nvPicPr>
          <p:cNvPr id="2050" name="Picture 2" descr="Sarah Bernhardt in the role of Medea (#685207)">
            <a:extLst>
              <a:ext uri="{FF2B5EF4-FFF2-40B4-BE49-F238E27FC236}">
                <a16:creationId xmlns:a16="http://schemas.microsoft.com/office/drawing/2014/main" id="{5160269D-C978-BFC6-7607-CBB22D6481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9747"/>
          <a:stretch/>
        </p:blipFill>
        <p:spPr bwMode="auto">
          <a:xfrm>
            <a:off x="9076427" y="1277119"/>
            <a:ext cx="2905400" cy="5486399"/>
          </a:xfrm>
          <a:prstGeom prst="rect">
            <a:avLst/>
          </a:prstGeom>
          <a:noFill/>
          <a:extLst>
            <a:ext uri="{909E8E84-426E-40DD-AFC4-6F175D3DCCD1}">
              <a14:hiddenFill xmlns:a14="http://schemas.microsoft.com/office/drawing/2010/main">
                <a:solidFill>
                  <a:srgbClr val="FFFFFF"/>
                </a:solidFill>
              </a14:hiddenFill>
            </a:ext>
          </a:extLst>
        </p:spPr>
      </p:pic>
      <p:sp>
        <p:nvSpPr>
          <p:cNvPr id="15" name="Picture Placeholder 14">
            <a:extLst>
              <a:ext uri="{FF2B5EF4-FFF2-40B4-BE49-F238E27FC236}">
                <a16:creationId xmlns:a16="http://schemas.microsoft.com/office/drawing/2014/main" id="{14E037EE-2122-9E27-8957-9BBEC0FF357E}"/>
              </a:ext>
            </a:extLst>
          </p:cNvPr>
          <p:cNvSpPr>
            <a:spLocks noGrp="1"/>
          </p:cNvSpPr>
          <p:nvPr>
            <p:ph type="pic" idx="1"/>
          </p:nvPr>
        </p:nvSpPr>
        <p:spPr>
          <a:xfrm flipV="1">
            <a:off x="5183188" y="5861050"/>
            <a:ext cx="3289008" cy="241830"/>
          </a:xfrm>
        </p:spPr>
      </p:sp>
      <p:pic>
        <p:nvPicPr>
          <p:cNvPr id="16" name="Picture 15">
            <a:extLst>
              <a:ext uri="{FF2B5EF4-FFF2-40B4-BE49-F238E27FC236}">
                <a16:creationId xmlns:a16="http://schemas.microsoft.com/office/drawing/2014/main" id="{F745F3D1-8BDE-683C-2065-DA2E0E6B9D2B}"/>
              </a:ext>
            </a:extLst>
          </p:cNvPr>
          <p:cNvPicPr>
            <a:picLocks noChangeAspect="1"/>
          </p:cNvPicPr>
          <p:nvPr/>
        </p:nvPicPr>
        <p:blipFill>
          <a:blip r:embed="rId3"/>
          <a:stretch>
            <a:fillRect/>
          </a:stretch>
        </p:blipFill>
        <p:spPr>
          <a:xfrm>
            <a:off x="458318" y="165100"/>
            <a:ext cx="2228897" cy="6598418"/>
          </a:xfrm>
          <a:prstGeom prst="rect">
            <a:avLst/>
          </a:prstGeom>
        </p:spPr>
      </p:pic>
      <p:pic>
        <p:nvPicPr>
          <p:cNvPr id="17" name="Picture 16">
            <a:extLst>
              <a:ext uri="{FF2B5EF4-FFF2-40B4-BE49-F238E27FC236}">
                <a16:creationId xmlns:a16="http://schemas.microsoft.com/office/drawing/2014/main" id="{338B7351-D3D3-6BD6-44D1-F8A3FE8CDB2F}"/>
              </a:ext>
            </a:extLst>
          </p:cNvPr>
          <p:cNvPicPr>
            <a:picLocks noChangeAspect="1"/>
          </p:cNvPicPr>
          <p:nvPr/>
        </p:nvPicPr>
        <p:blipFill>
          <a:blip r:embed="rId4"/>
          <a:stretch>
            <a:fillRect/>
          </a:stretch>
        </p:blipFill>
        <p:spPr>
          <a:xfrm>
            <a:off x="3165290" y="4158094"/>
            <a:ext cx="5716039" cy="2605424"/>
          </a:xfrm>
          <a:prstGeom prst="rect">
            <a:avLst/>
          </a:prstGeom>
        </p:spPr>
      </p:pic>
    </p:spTree>
    <p:extLst>
      <p:ext uri="{BB962C8B-B14F-4D97-AF65-F5344CB8AC3E}">
        <p14:creationId xmlns:p14="http://schemas.microsoft.com/office/powerpoint/2010/main" val="207360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B0DA9-0D4F-7F40-2829-C1D4D1E90CF7}"/>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4400" kern="1200" dirty="0">
                <a:solidFill>
                  <a:schemeClr val="tx1"/>
                </a:solidFill>
                <a:latin typeface="+mj-lt"/>
                <a:ea typeface="+mj-ea"/>
                <a:cs typeface="+mj-cs"/>
              </a:rPr>
              <a:t>The Golden Fleece</a:t>
            </a:r>
          </a:p>
        </p:txBody>
      </p:sp>
      <p:sp>
        <p:nvSpPr>
          <p:cNvPr id="4" name="Text Placeholder 3">
            <a:extLst>
              <a:ext uri="{FF2B5EF4-FFF2-40B4-BE49-F238E27FC236}">
                <a16:creationId xmlns:a16="http://schemas.microsoft.com/office/drawing/2014/main" id="{E96B9A87-935B-F503-704F-44574FF2B51C}"/>
              </a:ext>
            </a:extLst>
          </p:cNvPr>
          <p:cNvSpPr>
            <a:spLocks noGrp="1"/>
          </p:cNvSpPr>
          <p:nvPr>
            <p:ph type="body" sz="half" idx="2"/>
          </p:nvPr>
        </p:nvSpPr>
        <p:spPr>
          <a:xfrm>
            <a:off x="648931" y="2438400"/>
            <a:ext cx="3505494" cy="3785419"/>
          </a:xfrm>
        </p:spPr>
        <p:txBody>
          <a:bodyPr vert="horz" lIns="91440" tIns="45720" rIns="91440" bIns="45720" rtlCol="0">
            <a:normAutofit/>
          </a:bodyPr>
          <a:lstStyle/>
          <a:p>
            <a:r>
              <a:rPr lang="en-US" sz="2000" dirty="0"/>
              <a:t>By Herbert James Draper, 1904</a:t>
            </a:r>
          </a:p>
          <a:p>
            <a:r>
              <a:rPr lang="en-US" sz="2000" b="0" i="0" dirty="0">
                <a:effectLst/>
              </a:rPr>
              <a:t>155 x 272.5 cm</a:t>
            </a:r>
          </a:p>
          <a:p>
            <a:r>
              <a:rPr lang="en-US" sz="2000" b="0" i="0" dirty="0">
                <a:effectLst/>
              </a:rPr>
              <a:t>Medea throws her brother into the sea to drown so that her father will slacken his pursuit long enough for her to escape with the golden fleece.</a:t>
            </a:r>
            <a:endParaRPr lang="en-US" sz="2000" dirty="0"/>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a:extLst>
              <a:ext uri="{FF2B5EF4-FFF2-40B4-BE49-F238E27FC236}">
                <a16:creationId xmlns:a16="http://schemas.microsoft.com/office/drawing/2014/main" id="{DD8E3836-00B0-F505-DC45-C97D44C36166}"/>
              </a:ext>
            </a:extLst>
          </p:cNvPr>
          <p:cNvPicPr>
            <a:picLocks noGrp="1" noChangeAspect="1"/>
          </p:cNvPicPr>
          <p:nvPr>
            <p:ph type="pic" idx="1"/>
          </p:nvPr>
        </p:nvPicPr>
        <p:blipFill>
          <a:blip r:embed="rId2"/>
          <a:srcRect l="11373" r="11373"/>
          <a:stretch>
            <a:fillRect/>
          </a:stretch>
        </p:blipFill>
        <p:spPr>
          <a:xfrm>
            <a:off x="5405862" y="1050935"/>
            <a:ext cx="6019331" cy="4752883"/>
          </a:xfrm>
          <a:prstGeom prst="rect">
            <a:avLst/>
          </a:prstGeom>
          <a:effectLst/>
        </p:spPr>
      </p:pic>
    </p:spTree>
    <p:extLst>
      <p:ext uri="{BB962C8B-B14F-4D97-AF65-F5344CB8AC3E}">
        <p14:creationId xmlns:p14="http://schemas.microsoft.com/office/powerpoint/2010/main" val="3046087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B346AD09-CD19-5442-E504-4D4C75C71AC1}"/>
              </a:ext>
            </a:extLst>
          </p:cNvPr>
          <p:cNvPicPr>
            <a:picLocks noGrp="1" noChangeAspect="1"/>
          </p:cNvPicPr>
          <p:nvPr>
            <p:ph type="pic" idx="1"/>
          </p:nvPr>
        </p:nvPicPr>
        <p:blipFill rotWithShape="1">
          <a:blip r:embed="rId2"/>
          <a:srcRect r="1" b="30274"/>
          <a:stretch/>
        </p:blipFill>
        <p:spPr>
          <a:xfrm>
            <a:off x="4038599" y="10"/>
            <a:ext cx="8160026"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2">
            <a:extLst>
              <a:ext uri="{FF2B5EF4-FFF2-40B4-BE49-F238E27FC236}">
                <a16:creationId xmlns:a16="http://schemas.microsoft.com/office/drawing/2014/main" id="{64A6E493-97E8-0C12-1CB7-156C521A9B74}"/>
              </a:ext>
            </a:extLst>
          </p:cNvPr>
          <p:cNvSpPr>
            <a:spLocks noGrp="1"/>
          </p:cNvSpPr>
          <p:nvPr>
            <p:ph type="title"/>
          </p:nvPr>
        </p:nvSpPr>
        <p:spPr>
          <a:xfrm>
            <a:off x="493152" y="699739"/>
            <a:ext cx="3052293" cy="1403499"/>
          </a:xfrm>
        </p:spPr>
        <p:txBody>
          <a:bodyPr vert="horz" lIns="91440" tIns="45720" rIns="91440" bIns="45720" rtlCol="0" anchor="t">
            <a:normAutofit/>
          </a:bodyPr>
          <a:lstStyle/>
          <a:p>
            <a:pPr algn="r"/>
            <a:r>
              <a:rPr lang="en-US" sz="4000" dirty="0" err="1">
                <a:solidFill>
                  <a:srgbClr val="FFFFFF"/>
                </a:solidFill>
              </a:rPr>
              <a:t>Flaroh’s</a:t>
            </a:r>
            <a:r>
              <a:rPr lang="en-US" sz="4000" dirty="0">
                <a:solidFill>
                  <a:srgbClr val="FFFFFF"/>
                </a:solidFill>
              </a:rPr>
              <a:t> Medea</a:t>
            </a:r>
          </a:p>
        </p:txBody>
      </p:sp>
      <p:sp>
        <p:nvSpPr>
          <p:cNvPr id="5" name="Text Placeholder 4">
            <a:extLst>
              <a:ext uri="{FF2B5EF4-FFF2-40B4-BE49-F238E27FC236}">
                <a16:creationId xmlns:a16="http://schemas.microsoft.com/office/drawing/2014/main" id="{B5DC7DA3-7AF9-B91C-0893-1914D1A46361}"/>
              </a:ext>
            </a:extLst>
          </p:cNvPr>
          <p:cNvSpPr>
            <a:spLocks noGrp="1"/>
          </p:cNvSpPr>
          <p:nvPr>
            <p:ph type="body" sz="half" idx="2"/>
          </p:nvPr>
        </p:nvSpPr>
        <p:spPr>
          <a:xfrm>
            <a:off x="107435" y="2773981"/>
            <a:ext cx="3932237" cy="3811588"/>
          </a:xfrm>
        </p:spPr>
        <p:txBody>
          <a:bodyPr/>
          <a:lstStyle/>
          <a:p>
            <a:r>
              <a:rPr lang="en-US" dirty="0">
                <a:solidFill>
                  <a:schemeClr val="bg1"/>
                </a:solidFill>
              </a:rPr>
              <a:t>Medea and her ‘cauldron of rejuvenation’, where she rejuvenated an old sheep by cutting it up, putting it into a cauldron, and applying herbs. While impressive, this was an elaborate trick to fool her enemy Pelias’ daughters, who attempted the same ritual with their own father with much less success…</a:t>
            </a:r>
          </a:p>
          <a:p>
            <a:r>
              <a:rPr lang="en-US" dirty="0">
                <a:solidFill>
                  <a:schemeClr val="bg1"/>
                </a:solidFill>
              </a:rPr>
              <a:t>Created by Flora Kirk of </a:t>
            </a:r>
            <a:r>
              <a:rPr lang="en-US" dirty="0" err="1">
                <a:solidFill>
                  <a:schemeClr val="bg1"/>
                </a:solidFill>
              </a:rPr>
              <a:t>Flaroh</a:t>
            </a:r>
            <a:r>
              <a:rPr lang="en-US" dirty="0">
                <a:solidFill>
                  <a:schemeClr val="bg1"/>
                </a:solidFill>
              </a:rPr>
              <a:t> Illustration as part of the </a:t>
            </a:r>
            <a:r>
              <a:rPr lang="en-US" dirty="0" err="1">
                <a:solidFill>
                  <a:schemeClr val="bg1"/>
                </a:solidFill>
              </a:rPr>
              <a:t>Drawtober</a:t>
            </a:r>
            <a:r>
              <a:rPr lang="en-US" dirty="0">
                <a:solidFill>
                  <a:schemeClr val="bg1"/>
                </a:solidFill>
              </a:rPr>
              <a:t> 2020 art challenge.</a:t>
            </a:r>
          </a:p>
          <a:p>
            <a:r>
              <a:rPr lang="en-US" dirty="0">
                <a:solidFill>
                  <a:schemeClr val="bg1"/>
                </a:solidFill>
              </a:rPr>
              <a:t>You can buy this, and other similar pieces, as a print.</a:t>
            </a:r>
          </a:p>
          <a:p>
            <a:r>
              <a:rPr lang="en-GB" dirty="0">
                <a:solidFill>
                  <a:schemeClr val="bg1"/>
                </a:solidFill>
              </a:rPr>
              <a:t>https://greekmythcomix.com/comic/guest-illustration-flaroh-medea/</a:t>
            </a:r>
          </a:p>
        </p:txBody>
      </p:sp>
    </p:spTree>
    <p:extLst>
      <p:ext uri="{BB962C8B-B14F-4D97-AF65-F5344CB8AC3E}">
        <p14:creationId xmlns:p14="http://schemas.microsoft.com/office/powerpoint/2010/main" val="69734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6EFFF4A2-EB01-4738-9824-8D9A72A51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06ED93-A88C-39CB-9DD8-12A316BCC93D}"/>
              </a:ext>
            </a:extLst>
          </p:cNvPr>
          <p:cNvSpPr>
            <a:spLocks noGrp="1"/>
          </p:cNvSpPr>
          <p:nvPr>
            <p:ph type="title"/>
          </p:nvPr>
        </p:nvSpPr>
        <p:spPr>
          <a:xfrm>
            <a:off x="969264" y="4535424"/>
            <a:ext cx="3685032" cy="1591056"/>
          </a:xfrm>
        </p:spPr>
        <p:txBody>
          <a:bodyPr vert="horz" lIns="91440" tIns="45720" rIns="91440" bIns="45720" rtlCol="0" anchor="t">
            <a:normAutofit/>
          </a:bodyPr>
          <a:lstStyle/>
          <a:p>
            <a:r>
              <a:rPr lang="en-US" sz="3400" kern="1200">
                <a:solidFill>
                  <a:schemeClr val="tx1"/>
                </a:solidFill>
                <a:latin typeface="+mj-lt"/>
                <a:ea typeface="+mj-ea"/>
                <a:cs typeface="+mj-cs"/>
              </a:rPr>
              <a:t>Medea</a:t>
            </a:r>
            <a:br>
              <a:rPr lang="en-US" sz="3400" kern="1200">
                <a:solidFill>
                  <a:schemeClr val="tx1"/>
                </a:solidFill>
                <a:latin typeface="+mj-lt"/>
                <a:ea typeface="+mj-ea"/>
                <a:cs typeface="+mj-cs"/>
              </a:rPr>
            </a:br>
            <a:r>
              <a:rPr lang="en-US" sz="3400" kern="1200">
                <a:solidFill>
                  <a:schemeClr val="tx1"/>
                </a:solidFill>
                <a:latin typeface="+mj-lt"/>
                <a:ea typeface="+mj-ea"/>
                <a:cs typeface="+mj-cs"/>
              </a:rPr>
              <a:t>by Cora Beth Fraser</a:t>
            </a:r>
          </a:p>
        </p:txBody>
      </p:sp>
      <p:pic>
        <p:nvPicPr>
          <p:cNvPr id="5" name="Picture 4" descr="A picture containing text, book&#10;&#10;Description automatically generated">
            <a:extLst>
              <a:ext uri="{FF2B5EF4-FFF2-40B4-BE49-F238E27FC236}">
                <a16:creationId xmlns:a16="http://schemas.microsoft.com/office/drawing/2014/main" id="{E047A857-C29B-F32E-6A28-0819949E2B1C}"/>
              </a:ext>
            </a:extLst>
          </p:cNvPr>
          <p:cNvPicPr>
            <a:picLocks noChangeAspect="1"/>
          </p:cNvPicPr>
          <p:nvPr/>
        </p:nvPicPr>
        <p:blipFill rotWithShape="1">
          <a:blip r:embed="rId2">
            <a:extLst>
              <a:ext uri="{28A0092B-C50C-407E-A947-70E740481C1C}">
                <a14:useLocalDpi xmlns:a14="http://schemas.microsoft.com/office/drawing/2010/main" val="0"/>
              </a:ext>
            </a:extLst>
          </a:blip>
          <a:srcRect l="14341" r="15192" b="2"/>
          <a:stretch/>
        </p:blipFill>
        <p:spPr>
          <a:xfrm>
            <a:off x="2" y="10"/>
            <a:ext cx="2978497" cy="4226709"/>
          </a:xfrm>
          <a:prstGeom prst="rect">
            <a:avLst/>
          </a:prstGeom>
        </p:spPr>
      </p:pic>
      <p:pic>
        <p:nvPicPr>
          <p:cNvPr id="8" name="Picture 7" descr="A picture containing text, book&#10;&#10;Description automatically generated">
            <a:extLst>
              <a:ext uri="{FF2B5EF4-FFF2-40B4-BE49-F238E27FC236}">
                <a16:creationId xmlns:a16="http://schemas.microsoft.com/office/drawing/2014/main" id="{9AA070A8-F74D-95FE-F4ED-32E159B6C64F}"/>
              </a:ext>
            </a:extLst>
          </p:cNvPr>
          <p:cNvPicPr>
            <a:picLocks noChangeAspect="1"/>
          </p:cNvPicPr>
          <p:nvPr/>
        </p:nvPicPr>
        <p:blipFill rotWithShape="1">
          <a:blip r:embed="rId3">
            <a:extLst>
              <a:ext uri="{28A0092B-C50C-407E-A947-70E740481C1C}">
                <a14:useLocalDpi xmlns:a14="http://schemas.microsoft.com/office/drawing/2010/main" val="0"/>
              </a:ext>
            </a:extLst>
          </a:blip>
          <a:srcRect l="14538" r="14680" b="-3"/>
          <a:stretch/>
        </p:blipFill>
        <p:spPr>
          <a:xfrm>
            <a:off x="3062764" y="10"/>
            <a:ext cx="2990088" cy="4224518"/>
          </a:xfrm>
          <a:prstGeom prst="rect">
            <a:avLst/>
          </a:prstGeom>
        </p:spPr>
      </p:pic>
      <p:pic>
        <p:nvPicPr>
          <p:cNvPr id="11" name="Picture 10" descr="A picture containing text, book&#10;&#10;Description automatically generated">
            <a:extLst>
              <a:ext uri="{FF2B5EF4-FFF2-40B4-BE49-F238E27FC236}">
                <a16:creationId xmlns:a16="http://schemas.microsoft.com/office/drawing/2014/main" id="{B94E5C4A-4AB6-3B00-EEE2-BEF55B441023}"/>
              </a:ext>
            </a:extLst>
          </p:cNvPr>
          <p:cNvPicPr>
            <a:picLocks noChangeAspect="1"/>
          </p:cNvPicPr>
          <p:nvPr/>
        </p:nvPicPr>
        <p:blipFill rotWithShape="1">
          <a:blip r:embed="rId4">
            <a:extLst>
              <a:ext uri="{28A0092B-C50C-407E-A947-70E740481C1C}">
                <a14:useLocalDpi xmlns:a14="http://schemas.microsoft.com/office/drawing/2010/main" val="0"/>
              </a:ext>
            </a:extLst>
          </a:blip>
          <a:srcRect l="14582" r="14636" b="-3"/>
          <a:stretch/>
        </p:blipFill>
        <p:spPr>
          <a:xfrm>
            <a:off x="6137117" y="10"/>
            <a:ext cx="2990088" cy="4224518"/>
          </a:xfrm>
          <a:prstGeom prst="rect">
            <a:avLst/>
          </a:prstGeom>
        </p:spPr>
      </p:pic>
      <p:pic>
        <p:nvPicPr>
          <p:cNvPr id="6" name="Picture Placeholder 5" descr="A picture containing text, book&#10;&#10;Description automatically generated">
            <a:extLst>
              <a:ext uri="{FF2B5EF4-FFF2-40B4-BE49-F238E27FC236}">
                <a16:creationId xmlns:a16="http://schemas.microsoft.com/office/drawing/2014/main" id="{7EC7C704-491B-FC29-81F4-12CDF9194C53}"/>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15016" r="14429" b="-3"/>
          <a:stretch/>
        </p:blipFill>
        <p:spPr>
          <a:xfrm>
            <a:off x="9211472" y="10"/>
            <a:ext cx="2980528" cy="4224518"/>
          </a:xfrm>
          <a:prstGeom prst="rect">
            <a:avLst/>
          </a:prstGeom>
        </p:spPr>
      </p:pic>
      <p:sp>
        <p:nvSpPr>
          <p:cNvPr id="4" name="Text Placeholder 3">
            <a:extLst>
              <a:ext uri="{FF2B5EF4-FFF2-40B4-BE49-F238E27FC236}">
                <a16:creationId xmlns:a16="http://schemas.microsoft.com/office/drawing/2014/main" id="{CF56642E-49A9-98E9-0701-4AD7D148A393}"/>
              </a:ext>
            </a:extLst>
          </p:cNvPr>
          <p:cNvSpPr>
            <a:spLocks noGrp="1"/>
          </p:cNvSpPr>
          <p:nvPr>
            <p:ph type="body" sz="half" idx="2"/>
          </p:nvPr>
        </p:nvSpPr>
        <p:spPr>
          <a:xfrm>
            <a:off x="5074920" y="4535424"/>
            <a:ext cx="4498848" cy="1618488"/>
          </a:xfrm>
        </p:spPr>
        <p:txBody>
          <a:bodyPr vert="horz" lIns="91440" tIns="45720" rIns="91440" bIns="45720" rtlCol="0">
            <a:normAutofit/>
          </a:bodyPr>
          <a:lstStyle/>
          <a:p>
            <a:pPr indent="-228600">
              <a:buFont typeface="Arial" panose="020B0604020202020204" pitchFamily="34" charset="0"/>
              <a:buChar char="•"/>
            </a:pPr>
            <a:r>
              <a:rPr lang="en-US" sz="2000"/>
              <a:t>Part of a series of four Art Deco-inspired designs; the others feature Medusa, Semele and Daphne.</a:t>
            </a:r>
          </a:p>
          <a:p>
            <a:pPr indent="-228600">
              <a:buFont typeface="Arial" panose="020B0604020202020204" pitchFamily="34" charset="0"/>
              <a:buChar char="•"/>
            </a:pPr>
            <a:r>
              <a:rPr lang="en-US" sz="2000"/>
              <a:t>Based on the Cleveland krater…</a:t>
            </a:r>
          </a:p>
          <a:p>
            <a:pPr indent="-228600">
              <a:buFont typeface="Arial" panose="020B0604020202020204" pitchFamily="34" charset="0"/>
              <a:buChar char="•"/>
            </a:pPr>
            <a:endParaRPr lang="en-US" sz="2000"/>
          </a:p>
        </p:txBody>
      </p:sp>
      <p:grpSp>
        <p:nvGrpSpPr>
          <p:cNvPr id="61" name="Group 60">
            <a:extLst>
              <a:ext uri="{FF2B5EF4-FFF2-40B4-BE49-F238E27FC236}">
                <a16:creationId xmlns:a16="http://schemas.microsoft.com/office/drawing/2014/main" id="{D4469D90-62FA-49B2-981E-5305361D5A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2370" y="4592474"/>
            <a:ext cx="1128382" cy="847206"/>
            <a:chOff x="8183879" y="1000124"/>
            <a:chExt cx="1562267" cy="1172973"/>
          </a:xfrm>
        </p:grpSpPr>
        <p:sp>
          <p:nvSpPr>
            <p:cNvPr id="62" name="Freeform 5">
              <a:extLst>
                <a:ext uri="{FF2B5EF4-FFF2-40B4-BE49-F238E27FC236}">
                  <a16:creationId xmlns:a16="http://schemas.microsoft.com/office/drawing/2014/main" id="{281E6897-9689-4C48-ADC3-9F41AAE3A9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63" name="Freeform 5">
              <a:extLst>
                <a:ext uri="{FF2B5EF4-FFF2-40B4-BE49-F238E27FC236}">
                  <a16:creationId xmlns:a16="http://schemas.microsoft.com/office/drawing/2014/main" id="{404E145C-C4EA-4DED-B029-22B811F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0002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6">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book&#10;&#10;Description automatically generated">
            <a:extLst>
              <a:ext uri="{FF2B5EF4-FFF2-40B4-BE49-F238E27FC236}">
                <a16:creationId xmlns:a16="http://schemas.microsoft.com/office/drawing/2014/main" id="{E9EF1C45-BAB3-60AF-4CC6-D219DF4E78C4}"/>
              </a:ext>
            </a:extLst>
          </p:cNvPr>
          <p:cNvPicPr>
            <a:picLocks noChangeAspect="1"/>
          </p:cNvPicPr>
          <p:nvPr/>
        </p:nvPicPr>
        <p:blipFill rotWithShape="1">
          <a:blip r:embed="rId2">
            <a:extLst>
              <a:ext uri="{28A0092B-C50C-407E-A947-70E740481C1C}">
                <a14:useLocalDpi xmlns:a14="http://schemas.microsoft.com/office/drawing/2010/main" val="0"/>
              </a:ext>
            </a:extLst>
          </a:blip>
          <a:srcRect l="1440" r="2134" b="2"/>
          <a:stretch/>
        </p:blipFill>
        <p:spPr>
          <a:xfrm>
            <a:off x="643467" y="643467"/>
            <a:ext cx="5372099" cy="5571066"/>
          </a:xfrm>
          <a:prstGeom prst="rect">
            <a:avLst/>
          </a:prstGeom>
        </p:spPr>
      </p:pic>
      <p:pic>
        <p:nvPicPr>
          <p:cNvPr id="3" name="Picture 2">
            <a:extLst>
              <a:ext uri="{FF2B5EF4-FFF2-40B4-BE49-F238E27FC236}">
                <a16:creationId xmlns:a16="http://schemas.microsoft.com/office/drawing/2014/main" id="{E72FCDDC-F206-03E7-9FCB-05EB57FEEC28}"/>
              </a:ext>
            </a:extLst>
          </p:cNvPr>
          <p:cNvPicPr>
            <a:picLocks noChangeAspect="1"/>
          </p:cNvPicPr>
          <p:nvPr/>
        </p:nvPicPr>
        <p:blipFill rotWithShape="1">
          <a:blip r:embed="rId3"/>
          <a:srcRect l="11580" r="14412" b="1"/>
          <a:stretch/>
        </p:blipFill>
        <p:spPr>
          <a:xfrm>
            <a:off x="6176432" y="643467"/>
            <a:ext cx="5372100" cy="5571066"/>
          </a:xfrm>
          <a:prstGeom prst="rect">
            <a:avLst/>
          </a:prstGeom>
        </p:spPr>
      </p:pic>
    </p:spTree>
    <p:extLst>
      <p:ext uri="{BB962C8B-B14F-4D97-AF65-F5344CB8AC3E}">
        <p14:creationId xmlns:p14="http://schemas.microsoft.com/office/powerpoint/2010/main" val="609639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513</Words>
  <Application>Microsoft Office PowerPoint</Application>
  <PresentationFormat>Widescreen</PresentationFormat>
  <Paragraphs>39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If you were planning a ‘Medea’ painting, what would you include?</vt:lpstr>
      <vt:lpstr>Picturing Medea</vt:lpstr>
      <vt:lpstr>Gentileschi, A. (1620) Medea [Oil]. Private Collection, Rome.</vt:lpstr>
      <vt:lpstr>Rembrandt (1648) Medea: or The Marriage of Jason and Creusa [Etching with touches of drypoint] The Metropolitan Museum of Art, New York</vt:lpstr>
      <vt:lpstr>Jason swearing Eternal Affection to Medea</vt:lpstr>
      <vt:lpstr>Medea</vt:lpstr>
      <vt:lpstr>Médée</vt:lpstr>
      <vt:lpstr>The Golden Fleece</vt:lpstr>
      <vt:lpstr>Flaroh’s Medea</vt:lpstr>
      <vt:lpstr>Medea by Cora Beth Fraser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Medea</dc:title>
  <dc:creator>Cora Beth Knowles</dc:creator>
  <cp:lastModifiedBy>Cora Beth Knowles</cp:lastModifiedBy>
  <cp:revision>4</cp:revision>
  <dcterms:created xsi:type="dcterms:W3CDTF">2022-09-20T15:35:10Z</dcterms:created>
  <dcterms:modified xsi:type="dcterms:W3CDTF">2022-11-10T19:16:11Z</dcterms:modified>
</cp:coreProperties>
</file>