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sldIdLst>
    <p:sldId id="256" r:id="rId2"/>
    <p:sldId id="258" r:id="rId3"/>
    <p:sldId id="257" r:id="rId4"/>
    <p:sldId id="265" r:id="rId5"/>
    <p:sldId id="267" r:id="rId6"/>
    <p:sldId id="268" r:id="rId7"/>
    <p:sldId id="270" r:id="rId8"/>
    <p:sldId id="271" r:id="rId9"/>
    <p:sldId id="275" r:id="rId10"/>
    <p:sldId id="276" r:id="rId11"/>
    <p:sldId id="272" r:id="rId12"/>
    <p:sldId id="277" r:id="rId13"/>
    <p:sldId id="273" r:id="rId14"/>
    <p:sldId id="259" r:id="rId15"/>
    <p:sldId id="260" r:id="rId16"/>
    <p:sldId id="264" r:id="rId17"/>
    <p:sldId id="261" r:id="rId18"/>
    <p:sldId id="262" r:id="rId19"/>
    <p:sldId id="269" r:id="rId20"/>
    <p:sldId id="263" r:id="rId21"/>
    <p:sldId id="278" r:id="rId22"/>
    <p:sldId id="279" r:id="rId23"/>
    <p:sldId id="280" r:id="rId24"/>
    <p:sldId id="266" r:id="rId25"/>
    <p:sldId id="2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35.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34.png"/><Relationship Id="rId6" Type="http://schemas.openxmlformats.org/officeDocument/2006/relationships/image" Target="../media/image31.svg"/><Relationship Id="rId5" Type="http://schemas.openxmlformats.org/officeDocument/2006/relationships/image" Target="../media/image36.pn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ECA9E5-F74F-4749-BE6E-7FC763D5E00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D580B61-1BE9-4627-AD30-81BFA1563E16}">
      <dgm:prSet/>
      <dgm:spPr/>
      <dgm:t>
        <a:bodyPr/>
        <a:lstStyle/>
        <a:p>
          <a:r>
            <a:rPr lang="en-GB"/>
            <a:t>We’ve always known about the colours.</a:t>
          </a:r>
          <a:endParaRPr lang="en-US"/>
        </a:p>
      </dgm:t>
    </dgm:pt>
    <dgm:pt modelId="{FE46684A-2BD2-4B3A-A435-5175301BB8AA}" type="parTrans" cxnId="{7FC12755-D26C-4D01-B72D-D7B4249C6A10}">
      <dgm:prSet/>
      <dgm:spPr/>
      <dgm:t>
        <a:bodyPr/>
        <a:lstStyle/>
        <a:p>
          <a:endParaRPr lang="en-US"/>
        </a:p>
      </dgm:t>
    </dgm:pt>
    <dgm:pt modelId="{02028D49-79C0-4726-A41C-7608D3E49E66}" type="sibTrans" cxnId="{7FC12755-D26C-4D01-B72D-D7B4249C6A10}">
      <dgm:prSet/>
      <dgm:spPr/>
      <dgm:t>
        <a:bodyPr/>
        <a:lstStyle/>
        <a:p>
          <a:endParaRPr lang="en-US"/>
        </a:p>
      </dgm:t>
    </dgm:pt>
    <dgm:pt modelId="{83AC213C-0B3B-4314-9CF0-D6E1F4087D32}">
      <dgm:prSet/>
      <dgm:spPr/>
      <dgm:t>
        <a:bodyPr/>
        <a:lstStyle/>
        <a:p>
          <a:r>
            <a:rPr lang="en-GB"/>
            <a:t>We’ve known since they were first discovered that Greek and Roman statues and buildings used to be painted.</a:t>
          </a:r>
          <a:endParaRPr lang="en-US"/>
        </a:p>
      </dgm:t>
    </dgm:pt>
    <dgm:pt modelId="{D0A3210F-CA7F-4417-9253-9733165145D8}" type="parTrans" cxnId="{4541D7A6-6177-4099-8AC6-B9B9625BBC0F}">
      <dgm:prSet/>
      <dgm:spPr/>
      <dgm:t>
        <a:bodyPr/>
        <a:lstStyle/>
        <a:p>
          <a:endParaRPr lang="en-US"/>
        </a:p>
      </dgm:t>
    </dgm:pt>
    <dgm:pt modelId="{0DBED113-A121-4A73-95DE-A4FA1E9F92B9}" type="sibTrans" cxnId="{4541D7A6-6177-4099-8AC6-B9B9625BBC0F}">
      <dgm:prSet/>
      <dgm:spPr/>
      <dgm:t>
        <a:bodyPr/>
        <a:lstStyle/>
        <a:p>
          <a:endParaRPr lang="en-US"/>
        </a:p>
      </dgm:t>
    </dgm:pt>
    <dgm:pt modelId="{F2703561-672C-4028-A748-15F60A56E87E}">
      <dgm:prSet/>
      <dgm:spPr/>
      <dgm:t>
        <a:bodyPr/>
        <a:lstStyle/>
        <a:p>
          <a:r>
            <a:rPr lang="en-GB" dirty="0"/>
            <a:t>But we’ve chosen to ignore it and destroy it, and we’ve pretended instead that everything was shiny white.</a:t>
          </a:r>
          <a:endParaRPr lang="en-US" dirty="0"/>
        </a:p>
      </dgm:t>
    </dgm:pt>
    <dgm:pt modelId="{848F2095-D24B-4301-8B35-55F61370CD33}" type="parTrans" cxnId="{8786E7E8-8328-4952-B2FD-1A1FEB6095CA}">
      <dgm:prSet/>
      <dgm:spPr/>
      <dgm:t>
        <a:bodyPr/>
        <a:lstStyle/>
        <a:p>
          <a:endParaRPr lang="en-US"/>
        </a:p>
      </dgm:t>
    </dgm:pt>
    <dgm:pt modelId="{325C7B5B-0420-4848-8A85-207D82E2B557}" type="sibTrans" cxnId="{8786E7E8-8328-4952-B2FD-1A1FEB6095CA}">
      <dgm:prSet/>
      <dgm:spPr/>
      <dgm:t>
        <a:bodyPr/>
        <a:lstStyle/>
        <a:p>
          <a:endParaRPr lang="en-US"/>
        </a:p>
      </dgm:t>
    </dgm:pt>
    <dgm:pt modelId="{8C3F2561-E935-4725-9802-A46383246075}">
      <dgm:prSet/>
      <dgm:spPr/>
      <dgm:t>
        <a:bodyPr/>
        <a:lstStyle/>
        <a:p>
          <a:r>
            <a:rPr lang="en-GB" b="1"/>
            <a:t>Why?</a:t>
          </a:r>
          <a:endParaRPr lang="en-US"/>
        </a:p>
      </dgm:t>
    </dgm:pt>
    <dgm:pt modelId="{46481415-8A6B-4E14-AEA5-3F3A4A218DEA}" type="parTrans" cxnId="{195ED731-B7CB-4106-A75F-58D0704F98F3}">
      <dgm:prSet/>
      <dgm:spPr/>
      <dgm:t>
        <a:bodyPr/>
        <a:lstStyle/>
        <a:p>
          <a:endParaRPr lang="en-US"/>
        </a:p>
      </dgm:t>
    </dgm:pt>
    <dgm:pt modelId="{92625FDF-D17D-4A96-A245-924093CA9412}" type="sibTrans" cxnId="{195ED731-B7CB-4106-A75F-58D0704F98F3}">
      <dgm:prSet/>
      <dgm:spPr/>
      <dgm:t>
        <a:bodyPr/>
        <a:lstStyle/>
        <a:p>
          <a:endParaRPr lang="en-US"/>
        </a:p>
      </dgm:t>
    </dgm:pt>
    <dgm:pt modelId="{B9A59E3D-6EDE-41F8-A881-33AD075311C7}" type="pres">
      <dgm:prSet presAssocID="{12ECA9E5-F74F-4749-BE6E-7FC763D5E006}" presName="root" presStyleCnt="0">
        <dgm:presLayoutVars>
          <dgm:dir/>
          <dgm:resizeHandles val="exact"/>
        </dgm:presLayoutVars>
      </dgm:prSet>
      <dgm:spPr/>
    </dgm:pt>
    <dgm:pt modelId="{D28C9848-A151-418F-B106-076F95AB0E9A}" type="pres">
      <dgm:prSet presAssocID="{BD580B61-1BE9-4627-AD30-81BFA1563E16}" presName="compNode" presStyleCnt="0"/>
      <dgm:spPr/>
    </dgm:pt>
    <dgm:pt modelId="{2A8C1827-90BA-407D-90F4-33E3F7177C66}" type="pres">
      <dgm:prSet presAssocID="{BD580B61-1BE9-4627-AD30-81BFA1563E16}" presName="bgRect" presStyleLbl="bgShp" presStyleIdx="0" presStyleCnt="4"/>
      <dgm:spPr/>
    </dgm:pt>
    <dgm:pt modelId="{9DEE2344-2DF0-495E-8648-6328D7569A98}" type="pres">
      <dgm:prSet presAssocID="{BD580B61-1BE9-4627-AD30-81BFA1563E1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aint"/>
        </a:ext>
      </dgm:extLst>
    </dgm:pt>
    <dgm:pt modelId="{FC84485B-70A3-4FCB-BC2F-69860E507CDD}" type="pres">
      <dgm:prSet presAssocID="{BD580B61-1BE9-4627-AD30-81BFA1563E16}" presName="spaceRect" presStyleCnt="0"/>
      <dgm:spPr/>
    </dgm:pt>
    <dgm:pt modelId="{47E42626-09C7-4F1E-9F77-963AB71CF5D3}" type="pres">
      <dgm:prSet presAssocID="{BD580B61-1BE9-4627-AD30-81BFA1563E16}" presName="parTx" presStyleLbl="revTx" presStyleIdx="0" presStyleCnt="4">
        <dgm:presLayoutVars>
          <dgm:chMax val="0"/>
          <dgm:chPref val="0"/>
        </dgm:presLayoutVars>
      </dgm:prSet>
      <dgm:spPr/>
    </dgm:pt>
    <dgm:pt modelId="{B38EF461-96E4-4992-8F97-5DD1FB247CF5}" type="pres">
      <dgm:prSet presAssocID="{02028D49-79C0-4726-A41C-7608D3E49E66}" presName="sibTrans" presStyleCnt="0"/>
      <dgm:spPr/>
    </dgm:pt>
    <dgm:pt modelId="{F55E06A3-D0B6-4483-99A5-BE51E666B58C}" type="pres">
      <dgm:prSet presAssocID="{83AC213C-0B3B-4314-9CF0-D6E1F4087D32}" presName="compNode" presStyleCnt="0"/>
      <dgm:spPr/>
    </dgm:pt>
    <dgm:pt modelId="{0AAA982A-1DFE-41AE-9F2C-6C411AEBFCF4}" type="pres">
      <dgm:prSet presAssocID="{83AC213C-0B3B-4314-9CF0-D6E1F4087D32}" presName="bgRect" presStyleLbl="bgShp" presStyleIdx="1" presStyleCnt="4"/>
      <dgm:spPr/>
    </dgm:pt>
    <dgm:pt modelId="{B3D895B1-99A7-4173-B613-9A1FA0A43FF4}" type="pres">
      <dgm:prSet presAssocID="{83AC213C-0B3B-4314-9CF0-D6E1F4087D3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reath"/>
        </a:ext>
      </dgm:extLst>
    </dgm:pt>
    <dgm:pt modelId="{9D882E2C-EABC-4191-BF77-44A1157276B9}" type="pres">
      <dgm:prSet presAssocID="{83AC213C-0B3B-4314-9CF0-D6E1F4087D32}" presName="spaceRect" presStyleCnt="0"/>
      <dgm:spPr/>
    </dgm:pt>
    <dgm:pt modelId="{B3C3B9B3-8388-478E-B5AD-330B3D18E0BC}" type="pres">
      <dgm:prSet presAssocID="{83AC213C-0B3B-4314-9CF0-D6E1F4087D32}" presName="parTx" presStyleLbl="revTx" presStyleIdx="1" presStyleCnt="4">
        <dgm:presLayoutVars>
          <dgm:chMax val="0"/>
          <dgm:chPref val="0"/>
        </dgm:presLayoutVars>
      </dgm:prSet>
      <dgm:spPr/>
    </dgm:pt>
    <dgm:pt modelId="{320872C0-7C20-4CAD-B27E-CFBA614C8F46}" type="pres">
      <dgm:prSet presAssocID="{0DBED113-A121-4A73-95DE-A4FA1E9F92B9}" presName="sibTrans" presStyleCnt="0"/>
      <dgm:spPr/>
    </dgm:pt>
    <dgm:pt modelId="{4FD795B7-16D3-4456-B9D4-EFA4F7A9D367}" type="pres">
      <dgm:prSet presAssocID="{F2703561-672C-4028-A748-15F60A56E87E}" presName="compNode" presStyleCnt="0"/>
      <dgm:spPr/>
    </dgm:pt>
    <dgm:pt modelId="{E9A0681D-F980-4550-821E-1C2D8DFC869E}" type="pres">
      <dgm:prSet presAssocID="{F2703561-672C-4028-A748-15F60A56E87E}" presName="bgRect" presStyleLbl="bgShp" presStyleIdx="2" presStyleCnt="4"/>
      <dgm:spPr/>
    </dgm:pt>
    <dgm:pt modelId="{631C86D9-601E-47F0-A787-D6EBE9F8F3D1}" type="pres">
      <dgm:prSet presAssocID="{F2703561-672C-4028-A748-15F60A56E87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DFF8C00E-EC6E-4621-9347-B4E45B7C1B82}" type="pres">
      <dgm:prSet presAssocID="{F2703561-672C-4028-A748-15F60A56E87E}" presName="spaceRect" presStyleCnt="0"/>
      <dgm:spPr/>
    </dgm:pt>
    <dgm:pt modelId="{ED35D554-518E-4B2A-AAAA-BBC7CC4328A5}" type="pres">
      <dgm:prSet presAssocID="{F2703561-672C-4028-A748-15F60A56E87E}" presName="parTx" presStyleLbl="revTx" presStyleIdx="2" presStyleCnt="4">
        <dgm:presLayoutVars>
          <dgm:chMax val="0"/>
          <dgm:chPref val="0"/>
        </dgm:presLayoutVars>
      </dgm:prSet>
      <dgm:spPr/>
    </dgm:pt>
    <dgm:pt modelId="{27A71D91-62F7-4140-A177-24F1E4D6839E}" type="pres">
      <dgm:prSet presAssocID="{325C7B5B-0420-4848-8A85-207D82E2B557}" presName="sibTrans" presStyleCnt="0"/>
      <dgm:spPr/>
    </dgm:pt>
    <dgm:pt modelId="{1520C3A1-FDF8-4A10-A8D0-0CAEA335972B}" type="pres">
      <dgm:prSet presAssocID="{8C3F2561-E935-4725-9802-A46383246075}" presName="compNode" presStyleCnt="0"/>
      <dgm:spPr/>
    </dgm:pt>
    <dgm:pt modelId="{192221B8-DDE8-41A0-A3BF-8632D1177546}" type="pres">
      <dgm:prSet presAssocID="{8C3F2561-E935-4725-9802-A46383246075}" presName="bgRect" presStyleLbl="bgShp" presStyleIdx="3" presStyleCnt="4"/>
      <dgm:spPr/>
    </dgm:pt>
    <dgm:pt modelId="{9146ADFF-EBE9-4173-A33A-215F7C215CBB}" type="pres">
      <dgm:prSet presAssocID="{8C3F2561-E935-4725-9802-A4638324607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ind Chime"/>
        </a:ext>
      </dgm:extLst>
    </dgm:pt>
    <dgm:pt modelId="{B0DE90EF-2DC0-42D1-A127-9451E443CE57}" type="pres">
      <dgm:prSet presAssocID="{8C3F2561-E935-4725-9802-A46383246075}" presName="spaceRect" presStyleCnt="0"/>
      <dgm:spPr/>
    </dgm:pt>
    <dgm:pt modelId="{1560C85B-575C-44C8-91FE-F1F3E25C6BDC}" type="pres">
      <dgm:prSet presAssocID="{8C3F2561-E935-4725-9802-A46383246075}" presName="parTx" presStyleLbl="revTx" presStyleIdx="3" presStyleCnt="4">
        <dgm:presLayoutVars>
          <dgm:chMax val="0"/>
          <dgm:chPref val="0"/>
        </dgm:presLayoutVars>
      </dgm:prSet>
      <dgm:spPr/>
    </dgm:pt>
  </dgm:ptLst>
  <dgm:cxnLst>
    <dgm:cxn modelId="{195ED731-B7CB-4106-A75F-58D0704F98F3}" srcId="{12ECA9E5-F74F-4749-BE6E-7FC763D5E006}" destId="{8C3F2561-E935-4725-9802-A46383246075}" srcOrd="3" destOrd="0" parTransId="{46481415-8A6B-4E14-AEA5-3F3A4A218DEA}" sibTransId="{92625FDF-D17D-4A96-A245-924093CA9412}"/>
    <dgm:cxn modelId="{9C2FB141-6CF2-44E0-BDF8-E7BE31CE5766}" type="presOf" srcId="{F2703561-672C-4028-A748-15F60A56E87E}" destId="{ED35D554-518E-4B2A-AAAA-BBC7CC4328A5}" srcOrd="0" destOrd="0" presId="urn:microsoft.com/office/officeart/2018/2/layout/IconVerticalSolidList"/>
    <dgm:cxn modelId="{7FC12755-D26C-4D01-B72D-D7B4249C6A10}" srcId="{12ECA9E5-F74F-4749-BE6E-7FC763D5E006}" destId="{BD580B61-1BE9-4627-AD30-81BFA1563E16}" srcOrd="0" destOrd="0" parTransId="{FE46684A-2BD2-4B3A-A435-5175301BB8AA}" sibTransId="{02028D49-79C0-4726-A41C-7608D3E49E66}"/>
    <dgm:cxn modelId="{CE0E699A-DA9D-41A7-90BA-FBE51979065A}" type="presOf" srcId="{8C3F2561-E935-4725-9802-A46383246075}" destId="{1560C85B-575C-44C8-91FE-F1F3E25C6BDC}" srcOrd="0" destOrd="0" presId="urn:microsoft.com/office/officeart/2018/2/layout/IconVerticalSolidList"/>
    <dgm:cxn modelId="{4541D7A6-6177-4099-8AC6-B9B9625BBC0F}" srcId="{12ECA9E5-F74F-4749-BE6E-7FC763D5E006}" destId="{83AC213C-0B3B-4314-9CF0-D6E1F4087D32}" srcOrd="1" destOrd="0" parTransId="{D0A3210F-CA7F-4417-9253-9733165145D8}" sibTransId="{0DBED113-A121-4A73-95DE-A4FA1E9F92B9}"/>
    <dgm:cxn modelId="{9C2906E4-1790-4ED8-9917-5D8A71DE7623}" type="presOf" srcId="{12ECA9E5-F74F-4749-BE6E-7FC763D5E006}" destId="{B9A59E3D-6EDE-41F8-A881-33AD075311C7}" srcOrd="0" destOrd="0" presId="urn:microsoft.com/office/officeart/2018/2/layout/IconVerticalSolidList"/>
    <dgm:cxn modelId="{F047D4E4-5126-4816-B9BD-10E12B7DC02B}" type="presOf" srcId="{83AC213C-0B3B-4314-9CF0-D6E1F4087D32}" destId="{B3C3B9B3-8388-478E-B5AD-330B3D18E0BC}" srcOrd="0" destOrd="0" presId="urn:microsoft.com/office/officeart/2018/2/layout/IconVerticalSolidList"/>
    <dgm:cxn modelId="{8786E7E8-8328-4952-B2FD-1A1FEB6095CA}" srcId="{12ECA9E5-F74F-4749-BE6E-7FC763D5E006}" destId="{F2703561-672C-4028-A748-15F60A56E87E}" srcOrd="2" destOrd="0" parTransId="{848F2095-D24B-4301-8B35-55F61370CD33}" sibTransId="{325C7B5B-0420-4848-8A85-207D82E2B557}"/>
    <dgm:cxn modelId="{87B976F0-EFB0-47EB-8890-749083A55282}" type="presOf" srcId="{BD580B61-1BE9-4627-AD30-81BFA1563E16}" destId="{47E42626-09C7-4F1E-9F77-963AB71CF5D3}" srcOrd="0" destOrd="0" presId="urn:microsoft.com/office/officeart/2018/2/layout/IconVerticalSolidList"/>
    <dgm:cxn modelId="{4D5B0DFB-F5EB-4A7F-B202-C0E2C33E10FC}" type="presParOf" srcId="{B9A59E3D-6EDE-41F8-A881-33AD075311C7}" destId="{D28C9848-A151-418F-B106-076F95AB0E9A}" srcOrd="0" destOrd="0" presId="urn:microsoft.com/office/officeart/2018/2/layout/IconVerticalSolidList"/>
    <dgm:cxn modelId="{6100601F-CE1A-43A7-BF82-A667808A0211}" type="presParOf" srcId="{D28C9848-A151-418F-B106-076F95AB0E9A}" destId="{2A8C1827-90BA-407D-90F4-33E3F7177C66}" srcOrd="0" destOrd="0" presId="urn:microsoft.com/office/officeart/2018/2/layout/IconVerticalSolidList"/>
    <dgm:cxn modelId="{410E2301-4E72-481E-B5C6-AA5E4E044E12}" type="presParOf" srcId="{D28C9848-A151-418F-B106-076F95AB0E9A}" destId="{9DEE2344-2DF0-495E-8648-6328D7569A98}" srcOrd="1" destOrd="0" presId="urn:microsoft.com/office/officeart/2018/2/layout/IconVerticalSolidList"/>
    <dgm:cxn modelId="{3635E14E-EDA4-4B84-990A-4529C99E3EFB}" type="presParOf" srcId="{D28C9848-A151-418F-B106-076F95AB0E9A}" destId="{FC84485B-70A3-4FCB-BC2F-69860E507CDD}" srcOrd="2" destOrd="0" presId="urn:microsoft.com/office/officeart/2018/2/layout/IconVerticalSolidList"/>
    <dgm:cxn modelId="{6C50A86D-A460-4E8E-805F-8F807CA9AE00}" type="presParOf" srcId="{D28C9848-A151-418F-B106-076F95AB0E9A}" destId="{47E42626-09C7-4F1E-9F77-963AB71CF5D3}" srcOrd="3" destOrd="0" presId="urn:microsoft.com/office/officeart/2018/2/layout/IconVerticalSolidList"/>
    <dgm:cxn modelId="{E1A7B1E7-543A-4DA1-BF9E-0BA020B60EC9}" type="presParOf" srcId="{B9A59E3D-6EDE-41F8-A881-33AD075311C7}" destId="{B38EF461-96E4-4992-8F97-5DD1FB247CF5}" srcOrd="1" destOrd="0" presId="urn:microsoft.com/office/officeart/2018/2/layout/IconVerticalSolidList"/>
    <dgm:cxn modelId="{3FFC3CA2-914B-4A6D-ADE7-CA75C0A261FE}" type="presParOf" srcId="{B9A59E3D-6EDE-41F8-A881-33AD075311C7}" destId="{F55E06A3-D0B6-4483-99A5-BE51E666B58C}" srcOrd="2" destOrd="0" presId="urn:microsoft.com/office/officeart/2018/2/layout/IconVerticalSolidList"/>
    <dgm:cxn modelId="{76B09F89-0D38-424D-9973-CCB8A92DC82C}" type="presParOf" srcId="{F55E06A3-D0B6-4483-99A5-BE51E666B58C}" destId="{0AAA982A-1DFE-41AE-9F2C-6C411AEBFCF4}" srcOrd="0" destOrd="0" presId="urn:microsoft.com/office/officeart/2018/2/layout/IconVerticalSolidList"/>
    <dgm:cxn modelId="{4386F2E4-BDB6-4F7D-AE3E-31D5FA15EA70}" type="presParOf" srcId="{F55E06A3-D0B6-4483-99A5-BE51E666B58C}" destId="{B3D895B1-99A7-4173-B613-9A1FA0A43FF4}" srcOrd="1" destOrd="0" presId="urn:microsoft.com/office/officeart/2018/2/layout/IconVerticalSolidList"/>
    <dgm:cxn modelId="{3038E174-78EA-4A57-AFFF-DA93663090CE}" type="presParOf" srcId="{F55E06A3-D0B6-4483-99A5-BE51E666B58C}" destId="{9D882E2C-EABC-4191-BF77-44A1157276B9}" srcOrd="2" destOrd="0" presId="urn:microsoft.com/office/officeart/2018/2/layout/IconVerticalSolidList"/>
    <dgm:cxn modelId="{34EBFED6-0658-4CE2-9D66-60394A0A4BD9}" type="presParOf" srcId="{F55E06A3-D0B6-4483-99A5-BE51E666B58C}" destId="{B3C3B9B3-8388-478E-B5AD-330B3D18E0BC}" srcOrd="3" destOrd="0" presId="urn:microsoft.com/office/officeart/2018/2/layout/IconVerticalSolidList"/>
    <dgm:cxn modelId="{E3DD645C-10BD-4B61-8FBD-D31ADF95DCAF}" type="presParOf" srcId="{B9A59E3D-6EDE-41F8-A881-33AD075311C7}" destId="{320872C0-7C20-4CAD-B27E-CFBA614C8F46}" srcOrd="3" destOrd="0" presId="urn:microsoft.com/office/officeart/2018/2/layout/IconVerticalSolidList"/>
    <dgm:cxn modelId="{F619C2F6-754E-4B9E-A2D4-807A8C4D75C5}" type="presParOf" srcId="{B9A59E3D-6EDE-41F8-A881-33AD075311C7}" destId="{4FD795B7-16D3-4456-B9D4-EFA4F7A9D367}" srcOrd="4" destOrd="0" presId="urn:microsoft.com/office/officeart/2018/2/layout/IconVerticalSolidList"/>
    <dgm:cxn modelId="{CEEBCED3-AA18-42A2-98E5-77865632E657}" type="presParOf" srcId="{4FD795B7-16D3-4456-B9D4-EFA4F7A9D367}" destId="{E9A0681D-F980-4550-821E-1C2D8DFC869E}" srcOrd="0" destOrd="0" presId="urn:microsoft.com/office/officeart/2018/2/layout/IconVerticalSolidList"/>
    <dgm:cxn modelId="{D638DE51-B210-4B42-B899-F343DE50C14A}" type="presParOf" srcId="{4FD795B7-16D3-4456-B9D4-EFA4F7A9D367}" destId="{631C86D9-601E-47F0-A787-D6EBE9F8F3D1}" srcOrd="1" destOrd="0" presId="urn:microsoft.com/office/officeart/2018/2/layout/IconVerticalSolidList"/>
    <dgm:cxn modelId="{317D27A2-3E9D-40A5-B64D-B24910C63AB2}" type="presParOf" srcId="{4FD795B7-16D3-4456-B9D4-EFA4F7A9D367}" destId="{DFF8C00E-EC6E-4621-9347-B4E45B7C1B82}" srcOrd="2" destOrd="0" presId="urn:microsoft.com/office/officeart/2018/2/layout/IconVerticalSolidList"/>
    <dgm:cxn modelId="{B9A42848-0896-47B2-8419-F2215BAC7B53}" type="presParOf" srcId="{4FD795B7-16D3-4456-B9D4-EFA4F7A9D367}" destId="{ED35D554-518E-4B2A-AAAA-BBC7CC4328A5}" srcOrd="3" destOrd="0" presId="urn:microsoft.com/office/officeart/2018/2/layout/IconVerticalSolidList"/>
    <dgm:cxn modelId="{4D7C99D7-EAB4-4D31-BB4B-254AEBC98178}" type="presParOf" srcId="{B9A59E3D-6EDE-41F8-A881-33AD075311C7}" destId="{27A71D91-62F7-4140-A177-24F1E4D6839E}" srcOrd="5" destOrd="0" presId="urn:microsoft.com/office/officeart/2018/2/layout/IconVerticalSolidList"/>
    <dgm:cxn modelId="{581AEC68-35AA-40F1-B72C-C441E6278761}" type="presParOf" srcId="{B9A59E3D-6EDE-41F8-A881-33AD075311C7}" destId="{1520C3A1-FDF8-4A10-A8D0-0CAEA335972B}" srcOrd="6" destOrd="0" presId="urn:microsoft.com/office/officeart/2018/2/layout/IconVerticalSolidList"/>
    <dgm:cxn modelId="{E8DBD4B6-AF54-4A37-89F5-15A02A94D8DA}" type="presParOf" srcId="{1520C3A1-FDF8-4A10-A8D0-0CAEA335972B}" destId="{192221B8-DDE8-41A0-A3BF-8632D1177546}" srcOrd="0" destOrd="0" presId="urn:microsoft.com/office/officeart/2018/2/layout/IconVerticalSolidList"/>
    <dgm:cxn modelId="{6477CD15-1FF9-45A8-9FE6-BF4CE64AF213}" type="presParOf" srcId="{1520C3A1-FDF8-4A10-A8D0-0CAEA335972B}" destId="{9146ADFF-EBE9-4173-A33A-215F7C215CBB}" srcOrd="1" destOrd="0" presId="urn:microsoft.com/office/officeart/2018/2/layout/IconVerticalSolidList"/>
    <dgm:cxn modelId="{1207AC05-952B-402F-B5C6-C05A4055E25C}" type="presParOf" srcId="{1520C3A1-FDF8-4A10-A8D0-0CAEA335972B}" destId="{B0DE90EF-2DC0-42D1-A127-9451E443CE57}" srcOrd="2" destOrd="0" presId="urn:microsoft.com/office/officeart/2018/2/layout/IconVerticalSolidList"/>
    <dgm:cxn modelId="{383220CE-1949-4430-A7F2-0E52E9B7150F}" type="presParOf" srcId="{1520C3A1-FDF8-4A10-A8D0-0CAEA335972B}" destId="{1560C85B-575C-44C8-91FE-F1F3E25C6BD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8C1827-90BA-407D-90F4-33E3F7177C66}">
      <dsp:nvSpPr>
        <dsp:cNvPr id="0" name=""/>
        <dsp:cNvSpPr/>
      </dsp:nvSpPr>
      <dsp:spPr>
        <a:xfrm>
          <a:off x="0" y="2344"/>
          <a:ext cx="6797675" cy="118846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EE2344-2DF0-495E-8648-6328D7569A98}">
      <dsp:nvSpPr>
        <dsp:cNvPr id="0" name=""/>
        <dsp:cNvSpPr/>
      </dsp:nvSpPr>
      <dsp:spPr>
        <a:xfrm>
          <a:off x="359511" y="269750"/>
          <a:ext cx="653657" cy="6536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7E42626-09C7-4F1E-9F77-963AB71CF5D3}">
      <dsp:nvSpPr>
        <dsp:cNvPr id="0" name=""/>
        <dsp:cNvSpPr/>
      </dsp:nvSpPr>
      <dsp:spPr>
        <a:xfrm>
          <a:off x="1372680" y="2344"/>
          <a:ext cx="5424994" cy="1188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80" tIns="125780" rIns="125780" bIns="125780" numCol="1" spcCol="1270" anchor="ctr" anchorCtr="0">
          <a:noAutofit/>
        </a:bodyPr>
        <a:lstStyle/>
        <a:p>
          <a:pPr marL="0" lvl="0" indent="0" algn="l" defTabSz="977900">
            <a:lnSpc>
              <a:spcPct val="90000"/>
            </a:lnSpc>
            <a:spcBef>
              <a:spcPct val="0"/>
            </a:spcBef>
            <a:spcAft>
              <a:spcPct val="35000"/>
            </a:spcAft>
            <a:buNone/>
          </a:pPr>
          <a:r>
            <a:rPr lang="en-GB" sz="2200" kern="1200"/>
            <a:t>We’ve always known about the colours.</a:t>
          </a:r>
          <a:endParaRPr lang="en-US" sz="2200" kern="1200"/>
        </a:p>
      </dsp:txBody>
      <dsp:txXfrm>
        <a:off x="1372680" y="2344"/>
        <a:ext cx="5424994" cy="1188467"/>
      </dsp:txXfrm>
    </dsp:sp>
    <dsp:sp modelId="{0AAA982A-1DFE-41AE-9F2C-6C411AEBFCF4}">
      <dsp:nvSpPr>
        <dsp:cNvPr id="0" name=""/>
        <dsp:cNvSpPr/>
      </dsp:nvSpPr>
      <dsp:spPr>
        <a:xfrm>
          <a:off x="0" y="1487929"/>
          <a:ext cx="6797675" cy="118846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D895B1-99A7-4173-B613-9A1FA0A43FF4}">
      <dsp:nvSpPr>
        <dsp:cNvPr id="0" name=""/>
        <dsp:cNvSpPr/>
      </dsp:nvSpPr>
      <dsp:spPr>
        <a:xfrm>
          <a:off x="359511" y="1755334"/>
          <a:ext cx="653657" cy="6536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3C3B9B3-8388-478E-B5AD-330B3D18E0BC}">
      <dsp:nvSpPr>
        <dsp:cNvPr id="0" name=""/>
        <dsp:cNvSpPr/>
      </dsp:nvSpPr>
      <dsp:spPr>
        <a:xfrm>
          <a:off x="1372680" y="1487929"/>
          <a:ext cx="5424994" cy="1188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80" tIns="125780" rIns="125780" bIns="125780" numCol="1" spcCol="1270" anchor="ctr" anchorCtr="0">
          <a:noAutofit/>
        </a:bodyPr>
        <a:lstStyle/>
        <a:p>
          <a:pPr marL="0" lvl="0" indent="0" algn="l" defTabSz="977900">
            <a:lnSpc>
              <a:spcPct val="90000"/>
            </a:lnSpc>
            <a:spcBef>
              <a:spcPct val="0"/>
            </a:spcBef>
            <a:spcAft>
              <a:spcPct val="35000"/>
            </a:spcAft>
            <a:buNone/>
          </a:pPr>
          <a:r>
            <a:rPr lang="en-GB" sz="2200" kern="1200"/>
            <a:t>We’ve known since they were first discovered that Greek and Roman statues and buildings used to be painted.</a:t>
          </a:r>
          <a:endParaRPr lang="en-US" sz="2200" kern="1200"/>
        </a:p>
      </dsp:txBody>
      <dsp:txXfrm>
        <a:off x="1372680" y="1487929"/>
        <a:ext cx="5424994" cy="1188467"/>
      </dsp:txXfrm>
    </dsp:sp>
    <dsp:sp modelId="{E9A0681D-F980-4550-821E-1C2D8DFC869E}">
      <dsp:nvSpPr>
        <dsp:cNvPr id="0" name=""/>
        <dsp:cNvSpPr/>
      </dsp:nvSpPr>
      <dsp:spPr>
        <a:xfrm>
          <a:off x="0" y="2973514"/>
          <a:ext cx="6797675" cy="118846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1C86D9-601E-47F0-A787-D6EBE9F8F3D1}">
      <dsp:nvSpPr>
        <dsp:cNvPr id="0" name=""/>
        <dsp:cNvSpPr/>
      </dsp:nvSpPr>
      <dsp:spPr>
        <a:xfrm>
          <a:off x="359511" y="3240919"/>
          <a:ext cx="653657" cy="6536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D35D554-518E-4B2A-AAAA-BBC7CC4328A5}">
      <dsp:nvSpPr>
        <dsp:cNvPr id="0" name=""/>
        <dsp:cNvSpPr/>
      </dsp:nvSpPr>
      <dsp:spPr>
        <a:xfrm>
          <a:off x="1372680" y="2973514"/>
          <a:ext cx="5424994" cy="1188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80" tIns="125780" rIns="125780" bIns="125780" numCol="1" spcCol="1270" anchor="ctr" anchorCtr="0">
          <a:noAutofit/>
        </a:bodyPr>
        <a:lstStyle/>
        <a:p>
          <a:pPr marL="0" lvl="0" indent="0" algn="l" defTabSz="977900">
            <a:lnSpc>
              <a:spcPct val="90000"/>
            </a:lnSpc>
            <a:spcBef>
              <a:spcPct val="0"/>
            </a:spcBef>
            <a:spcAft>
              <a:spcPct val="35000"/>
            </a:spcAft>
            <a:buNone/>
          </a:pPr>
          <a:r>
            <a:rPr lang="en-GB" sz="2200" kern="1200" dirty="0"/>
            <a:t>But we’ve chosen to ignore it and destroy it, and we’ve pretended instead that everything was shiny white.</a:t>
          </a:r>
          <a:endParaRPr lang="en-US" sz="2200" kern="1200" dirty="0"/>
        </a:p>
      </dsp:txBody>
      <dsp:txXfrm>
        <a:off x="1372680" y="2973514"/>
        <a:ext cx="5424994" cy="1188467"/>
      </dsp:txXfrm>
    </dsp:sp>
    <dsp:sp modelId="{192221B8-DDE8-41A0-A3BF-8632D1177546}">
      <dsp:nvSpPr>
        <dsp:cNvPr id="0" name=""/>
        <dsp:cNvSpPr/>
      </dsp:nvSpPr>
      <dsp:spPr>
        <a:xfrm>
          <a:off x="0" y="4459099"/>
          <a:ext cx="6797675" cy="118846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46ADFF-EBE9-4173-A33A-215F7C215CBB}">
      <dsp:nvSpPr>
        <dsp:cNvPr id="0" name=""/>
        <dsp:cNvSpPr/>
      </dsp:nvSpPr>
      <dsp:spPr>
        <a:xfrm>
          <a:off x="359511" y="4726504"/>
          <a:ext cx="653657" cy="6536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560C85B-575C-44C8-91FE-F1F3E25C6BDC}">
      <dsp:nvSpPr>
        <dsp:cNvPr id="0" name=""/>
        <dsp:cNvSpPr/>
      </dsp:nvSpPr>
      <dsp:spPr>
        <a:xfrm>
          <a:off x="1372680" y="4459099"/>
          <a:ext cx="5424994" cy="1188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80" tIns="125780" rIns="125780" bIns="125780" numCol="1" spcCol="1270" anchor="ctr" anchorCtr="0">
          <a:noAutofit/>
        </a:bodyPr>
        <a:lstStyle/>
        <a:p>
          <a:pPr marL="0" lvl="0" indent="0" algn="l" defTabSz="977900">
            <a:lnSpc>
              <a:spcPct val="90000"/>
            </a:lnSpc>
            <a:spcBef>
              <a:spcPct val="0"/>
            </a:spcBef>
            <a:spcAft>
              <a:spcPct val="35000"/>
            </a:spcAft>
            <a:buNone/>
          </a:pPr>
          <a:r>
            <a:rPr lang="en-GB" sz="2200" b="1" kern="1200"/>
            <a:t>Why?</a:t>
          </a:r>
          <a:endParaRPr lang="en-US" sz="2200" kern="1200"/>
        </a:p>
      </dsp:txBody>
      <dsp:txXfrm>
        <a:off x="1372680" y="4459099"/>
        <a:ext cx="5424994" cy="118846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1/7/2020</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41744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1/7/2020</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62622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1/7/2020</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5180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1/7/2020</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5730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1/7/2020</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71542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1/7/2020</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14512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1/7/2020</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15253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1/7/2020</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117347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1/7/2020</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24534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1/7/2020</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63832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1/7/2020</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96120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1/7/2020</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60058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6" r:id="rId5"/>
    <p:sldLayoutId id="2147483750" r:id="rId6"/>
    <p:sldLayoutId id="2147483751" r:id="rId7"/>
    <p:sldLayoutId id="2147483752" r:id="rId8"/>
    <p:sldLayoutId id="2147483755" r:id="rId9"/>
    <p:sldLayoutId id="2147483753" r:id="rId10"/>
    <p:sldLayoutId id="2147483754" r:id="rId11"/>
  </p:sldLayoutIdLst>
  <p:hf sldNum="0" hdr="0" ftr="0" dt="0"/>
  <p:txStyles>
    <p:titleStyle>
      <a:lvl1pPr algn="l" defTabSz="914400" rtl="0" eaLnBrk="1" latinLnBrk="0" hangingPunct="1">
        <a:lnSpc>
          <a:spcPct val="90000"/>
        </a:lnSpc>
        <a:spcBef>
          <a:spcPct val="0"/>
        </a:spcBef>
        <a:buNone/>
        <a:defRPr sz="55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hyperlink" Target="https://blantonmuseum.org/rotation/lily-cox-richard/"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youtu.be/8P023rBHU84" TargetMode="External"/><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sightlinesmag.org/lily-cox-richard-re-casting-the-blantons-battle-casts" TargetMode="External"/><Relationship Id="rId2" Type="http://schemas.openxmlformats.org/officeDocument/2006/relationships/hyperlink" Target="https://www.vox.com/2019/12/23/21013071/colorful-roman-statues-white-marble" TargetMode="External"/><Relationship Id="rId1" Type="http://schemas.openxmlformats.org/officeDocument/2006/relationships/slideLayout" Target="../slideLayouts/slideLayout2.xml"/><Relationship Id="rId4" Type="http://schemas.openxmlformats.org/officeDocument/2006/relationships/hyperlink" Target="https://hyperallergic.com/383776/why-we-need-to-start-seeing-the-classical-world-in-color/"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https://classicalstudiessupport.files.wordpress.com/2017/05/faces-of-rome.pdf" TargetMode="Externa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F4F2BA-3C03-4E2C-8ABC-0949B61B3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57AE20A-713C-4420-A4A8-F5E2217989F1}"/>
              </a:ext>
            </a:extLst>
          </p:cNvPr>
          <p:cNvPicPr>
            <a:picLocks noChangeAspect="1"/>
          </p:cNvPicPr>
          <p:nvPr/>
        </p:nvPicPr>
        <p:blipFill rotWithShape="1">
          <a:blip r:embed="rId2">
            <a:alphaModFix amt="35000"/>
          </a:blip>
          <a:srcRect t="12332" b="4335"/>
          <a:stretch/>
        </p:blipFill>
        <p:spPr>
          <a:xfrm>
            <a:off x="20" y="10"/>
            <a:ext cx="12191980" cy="6857990"/>
          </a:xfrm>
          <a:prstGeom prst="rect">
            <a:avLst/>
          </a:prstGeom>
        </p:spPr>
      </p:pic>
      <p:sp>
        <p:nvSpPr>
          <p:cNvPr id="2" name="Title 1">
            <a:extLst>
              <a:ext uri="{FF2B5EF4-FFF2-40B4-BE49-F238E27FC236}">
                <a16:creationId xmlns:a16="http://schemas.microsoft.com/office/drawing/2014/main" id="{7F7F6502-D779-46F6-912C-294C87022353}"/>
              </a:ext>
            </a:extLst>
          </p:cNvPr>
          <p:cNvSpPr>
            <a:spLocks noGrp="1"/>
          </p:cNvSpPr>
          <p:nvPr>
            <p:ph type="ctrTitle"/>
          </p:nvPr>
        </p:nvSpPr>
        <p:spPr>
          <a:xfrm>
            <a:off x="1097279" y="758952"/>
            <a:ext cx="10405607" cy="3566160"/>
          </a:xfrm>
        </p:spPr>
        <p:txBody>
          <a:bodyPr>
            <a:normAutofit/>
          </a:bodyPr>
          <a:lstStyle/>
          <a:p>
            <a:r>
              <a:rPr lang="en-GB" sz="7200" dirty="0">
                <a:solidFill>
                  <a:srgbClr val="FFFFFF"/>
                </a:solidFill>
              </a:rPr>
              <a:t>Statues of the Ancient World</a:t>
            </a:r>
          </a:p>
        </p:txBody>
      </p:sp>
      <p:sp>
        <p:nvSpPr>
          <p:cNvPr id="3" name="Subtitle 2">
            <a:extLst>
              <a:ext uri="{FF2B5EF4-FFF2-40B4-BE49-F238E27FC236}">
                <a16:creationId xmlns:a16="http://schemas.microsoft.com/office/drawing/2014/main" id="{AD6AE008-50E3-4786-9591-B3B061576ABD}"/>
              </a:ext>
            </a:extLst>
          </p:cNvPr>
          <p:cNvSpPr>
            <a:spLocks noGrp="1"/>
          </p:cNvSpPr>
          <p:nvPr>
            <p:ph type="subTitle" idx="1"/>
          </p:nvPr>
        </p:nvSpPr>
        <p:spPr>
          <a:xfrm>
            <a:off x="1100051" y="4645152"/>
            <a:ext cx="10058400" cy="1143000"/>
          </a:xfrm>
        </p:spPr>
        <p:txBody>
          <a:bodyPr>
            <a:normAutofit/>
          </a:bodyPr>
          <a:lstStyle/>
          <a:p>
            <a:r>
              <a:rPr lang="en-GB" dirty="0">
                <a:solidFill>
                  <a:srgbClr val="FFFFFF"/>
                </a:solidFill>
              </a:rPr>
              <a:t>The Prima Porta Augustus</a:t>
            </a:r>
          </a:p>
        </p:txBody>
      </p:sp>
      <p:cxnSp>
        <p:nvCxnSpPr>
          <p:cNvPr id="11" name="Straight Connector 10">
            <a:extLst>
              <a:ext uri="{FF2B5EF4-FFF2-40B4-BE49-F238E27FC236}">
                <a16:creationId xmlns:a16="http://schemas.microsoft.com/office/drawing/2014/main" id="{A07787ED-5EDC-4C54-AD87-55B60D0FE3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40A8CA7-7D5A-43B0-A1A0-B558ECA9E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002321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posing for the camera&#10;&#10;Description automatically generated">
            <a:extLst>
              <a:ext uri="{FF2B5EF4-FFF2-40B4-BE49-F238E27FC236}">
                <a16:creationId xmlns:a16="http://schemas.microsoft.com/office/drawing/2014/main" id="{303BA8A4-F61E-4812-A630-DC3B6EB076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2279" y="2531165"/>
            <a:ext cx="2747373" cy="4326835"/>
          </a:xfrm>
          <a:prstGeom prst="rect">
            <a:avLst/>
          </a:prstGeom>
        </p:spPr>
      </p:pic>
      <p:pic>
        <p:nvPicPr>
          <p:cNvPr id="5" name="Picture 4" descr="A picture containing indoor, small, sitting, table&#10;&#10;Description automatically generated">
            <a:extLst>
              <a:ext uri="{FF2B5EF4-FFF2-40B4-BE49-F238E27FC236}">
                <a16:creationId xmlns:a16="http://schemas.microsoft.com/office/drawing/2014/main" id="{0743D038-690E-4A87-9084-671E988D0A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46955">
            <a:off x="6775236" y="-282935"/>
            <a:ext cx="1769045" cy="3425686"/>
          </a:xfrm>
          <a:prstGeom prst="rect">
            <a:avLst/>
          </a:prstGeom>
        </p:spPr>
      </p:pic>
      <p:sp>
        <p:nvSpPr>
          <p:cNvPr id="6" name="TextBox 5">
            <a:extLst>
              <a:ext uri="{FF2B5EF4-FFF2-40B4-BE49-F238E27FC236}">
                <a16:creationId xmlns:a16="http://schemas.microsoft.com/office/drawing/2014/main" id="{602AEF2F-284E-424A-BD9B-7039DDB6AC28}"/>
              </a:ext>
            </a:extLst>
          </p:cNvPr>
          <p:cNvSpPr txBox="1"/>
          <p:nvPr/>
        </p:nvSpPr>
        <p:spPr>
          <a:xfrm>
            <a:off x="318052" y="715617"/>
            <a:ext cx="6239778" cy="830997"/>
          </a:xfrm>
          <a:prstGeom prst="rect">
            <a:avLst/>
          </a:prstGeom>
          <a:noFill/>
        </p:spPr>
        <p:txBody>
          <a:bodyPr wrap="square" rtlCol="0">
            <a:spAutoFit/>
          </a:bodyPr>
          <a:lstStyle/>
          <a:p>
            <a:r>
              <a:rPr lang="en-GB" sz="4800" dirty="0">
                <a:latin typeface="+mj-lt"/>
              </a:rPr>
              <a:t>Who was Augustus?</a:t>
            </a:r>
          </a:p>
        </p:txBody>
      </p:sp>
      <p:sp>
        <p:nvSpPr>
          <p:cNvPr id="7" name="TextBox 6">
            <a:extLst>
              <a:ext uri="{FF2B5EF4-FFF2-40B4-BE49-F238E27FC236}">
                <a16:creationId xmlns:a16="http://schemas.microsoft.com/office/drawing/2014/main" id="{FB59B1CA-3612-415E-BACC-59727CF2F76C}"/>
              </a:ext>
            </a:extLst>
          </p:cNvPr>
          <p:cNvSpPr txBox="1"/>
          <p:nvPr/>
        </p:nvSpPr>
        <p:spPr>
          <a:xfrm>
            <a:off x="848139" y="2173357"/>
            <a:ext cx="5367131" cy="3108543"/>
          </a:xfrm>
          <a:prstGeom prst="rect">
            <a:avLst/>
          </a:prstGeom>
          <a:noFill/>
        </p:spPr>
        <p:txBody>
          <a:bodyPr wrap="square" rtlCol="0">
            <a:spAutoFit/>
          </a:bodyPr>
          <a:lstStyle/>
          <a:p>
            <a:pPr marL="285750" indent="-285750">
              <a:buFont typeface="Arial" panose="020B0604020202020204" pitchFamily="34" charset="0"/>
              <a:buChar char="•"/>
            </a:pPr>
            <a:r>
              <a:rPr lang="en-GB" sz="2800" dirty="0"/>
              <a:t>First Roman Emperor</a:t>
            </a:r>
          </a:p>
          <a:p>
            <a:pPr marL="285750" indent="-285750">
              <a:buFont typeface="Arial" panose="020B0604020202020204" pitchFamily="34" charset="0"/>
              <a:buChar char="•"/>
            </a:pPr>
            <a:r>
              <a:rPr lang="en-GB" sz="2800" dirty="0"/>
              <a:t>Previously known as Octavian</a:t>
            </a:r>
          </a:p>
          <a:p>
            <a:pPr marL="285750" indent="-285750">
              <a:buFont typeface="Arial" panose="020B0604020202020204" pitchFamily="34" charset="0"/>
              <a:buChar char="•"/>
            </a:pPr>
            <a:r>
              <a:rPr lang="en-GB" sz="2800" dirty="0"/>
              <a:t>Adopted son of Julius Caesar</a:t>
            </a:r>
          </a:p>
          <a:p>
            <a:pPr marL="285750" indent="-285750">
              <a:buFont typeface="Arial" panose="020B0604020202020204" pitchFamily="34" charset="0"/>
              <a:buChar char="•"/>
            </a:pPr>
            <a:r>
              <a:rPr lang="en-GB" sz="2800" dirty="0"/>
              <a:t>Enemy of Antony and Cleopatra</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endParaRPr lang="en-GB" sz="2800" dirty="0"/>
          </a:p>
          <a:p>
            <a:r>
              <a:rPr lang="en-GB" sz="2800" b="1" dirty="0"/>
              <a:t>			</a:t>
            </a:r>
          </a:p>
        </p:txBody>
      </p:sp>
    </p:spTree>
    <p:extLst>
      <p:ext uri="{BB962C8B-B14F-4D97-AF65-F5344CB8AC3E}">
        <p14:creationId xmlns:p14="http://schemas.microsoft.com/office/powerpoint/2010/main" val="210615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ECE9D-58E0-4DE6-895D-50C42DC70592}"/>
              </a:ext>
            </a:extLst>
          </p:cNvPr>
          <p:cNvSpPr>
            <a:spLocks noGrp="1"/>
          </p:cNvSpPr>
          <p:nvPr>
            <p:ph type="title"/>
          </p:nvPr>
        </p:nvSpPr>
        <p:spPr/>
        <p:txBody>
          <a:bodyPr/>
          <a:lstStyle/>
          <a:p>
            <a:r>
              <a:rPr lang="en-GB" dirty="0"/>
              <a:t>Augustus supposedly said…</a:t>
            </a:r>
          </a:p>
        </p:txBody>
      </p:sp>
      <p:sp>
        <p:nvSpPr>
          <p:cNvPr id="3" name="Content Placeholder 2">
            <a:extLst>
              <a:ext uri="{FF2B5EF4-FFF2-40B4-BE49-F238E27FC236}">
                <a16:creationId xmlns:a16="http://schemas.microsoft.com/office/drawing/2014/main" id="{F9922F35-34E4-41A5-876C-800293639E32}"/>
              </a:ext>
            </a:extLst>
          </p:cNvPr>
          <p:cNvSpPr>
            <a:spLocks noGrp="1"/>
          </p:cNvSpPr>
          <p:nvPr>
            <p:ph idx="1"/>
          </p:nvPr>
        </p:nvSpPr>
        <p:spPr>
          <a:xfrm>
            <a:off x="911749" y="2996097"/>
            <a:ext cx="10058400" cy="2331277"/>
          </a:xfrm>
        </p:spPr>
        <p:txBody>
          <a:bodyPr/>
          <a:lstStyle/>
          <a:p>
            <a:r>
              <a:rPr lang="en-GB" sz="2400" b="1" dirty="0"/>
              <a:t>…that he found Rome a city of brick, and left it a city of marble.</a:t>
            </a:r>
          </a:p>
          <a:p>
            <a:endParaRPr lang="en-GB" dirty="0"/>
          </a:p>
          <a:p>
            <a:r>
              <a:rPr lang="en-GB" dirty="0"/>
              <a:t>There are a lot of ways we can look at the Prima Porta statue</a:t>
            </a:r>
            <a:r>
              <a:rPr lang="en-GB" i="1" dirty="0"/>
              <a:t> through </a:t>
            </a:r>
            <a:r>
              <a:rPr lang="en-GB" dirty="0"/>
              <a:t>this statement – and in this session we’ll examine just a few.</a:t>
            </a:r>
          </a:p>
        </p:txBody>
      </p:sp>
    </p:spTree>
    <p:extLst>
      <p:ext uri="{BB962C8B-B14F-4D97-AF65-F5344CB8AC3E}">
        <p14:creationId xmlns:p14="http://schemas.microsoft.com/office/powerpoint/2010/main" val="2966099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4" name="Straight Connector 2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8A19209-25D6-4BE3-AD5F-801BE0D25FD9}"/>
              </a:ext>
            </a:extLst>
          </p:cNvPr>
          <p:cNvPicPr>
            <a:picLocks noChangeAspect="1"/>
          </p:cNvPicPr>
          <p:nvPr/>
        </p:nvPicPr>
        <p:blipFill rotWithShape="1">
          <a:blip r:embed="rId2"/>
          <a:srcRect b="15730"/>
          <a:stretch/>
        </p:blipFill>
        <p:spPr>
          <a:xfrm>
            <a:off x="20" y="10"/>
            <a:ext cx="12191980" cy="6857990"/>
          </a:xfrm>
          <a:prstGeom prst="rect">
            <a:avLst/>
          </a:prstGeom>
        </p:spPr>
      </p:pic>
      <p:sp>
        <p:nvSpPr>
          <p:cNvPr id="26" name="Rectangle 25">
            <a:extLst>
              <a:ext uri="{FF2B5EF4-FFF2-40B4-BE49-F238E27FC236}">
                <a16:creationId xmlns:a16="http://schemas.microsoft.com/office/drawing/2014/main" id="{7319A1DD-F557-4EC6-8A8C-F7617B4CD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118982"/>
            <a:ext cx="7537704" cy="246266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F6C077-C089-4968-A008-05ED1109AB2B}"/>
              </a:ext>
            </a:extLst>
          </p:cNvPr>
          <p:cNvSpPr>
            <a:spLocks noGrp="1"/>
          </p:cNvSpPr>
          <p:nvPr>
            <p:ph type="title"/>
          </p:nvPr>
        </p:nvSpPr>
        <p:spPr>
          <a:xfrm>
            <a:off x="735791" y="3331444"/>
            <a:ext cx="6470692" cy="1229306"/>
          </a:xfrm>
        </p:spPr>
        <p:txBody>
          <a:bodyPr vert="horz" lIns="91440" tIns="45720" rIns="91440" bIns="45720" rtlCol="0" anchor="b">
            <a:normAutofit/>
          </a:bodyPr>
          <a:lstStyle/>
          <a:p>
            <a:r>
              <a:rPr lang="en-US" sz="3800" dirty="0">
                <a:solidFill>
                  <a:schemeClr val="tx1"/>
                </a:solidFill>
              </a:rPr>
              <a:t>First: why did Augustus </a:t>
            </a:r>
            <a:r>
              <a:rPr lang="en-US" sz="3800" i="1" dirty="0">
                <a:solidFill>
                  <a:schemeClr val="tx1"/>
                </a:solidFill>
              </a:rPr>
              <a:t>want </a:t>
            </a:r>
            <a:r>
              <a:rPr lang="en-US" sz="3800" dirty="0">
                <a:solidFill>
                  <a:schemeClr val="tx1"/>
                </a:solidFill>
              </a:rPr>
              <a:t>to leave Rome built of marble?</a:t>
            </a:r>
          </a:p>
        </p:txBody>
      </p:sp>
      <p:sp>
        <p:nvSpPr>
          <p:cNvPr id="3" name="Text Placeholder 2">
            <a:extLst>
              <a:ext uri="{FF2B5EF4-FFF2-40B4-BE49-F238E27FC236}">
                <a16:creationId xmlns:a16="http://schemas.microsoft.com/office/drawing/2014/main" id="{50655573-7D2D-4380-88FC-9522BE438A1A}"/>
              </a:ext>
            </a:extLst>
          </p:cNvPr>
          <p:cNvSpPr>
            <a:spLocks noGrp="1"/>
          </p:cNvSpPr>
          <p:nvPr>
            <p:ph type="body" idx="1"/>
          </p:nvPr>
        </p:nvSpPr>
        <p:spPr>
          <a:xfrm>
            <a:off x="735791" y="4735799"/>
            <a:ext cx="6470693" cy="605256"/>
          </a:xfrm>
        </p:spPr>
        <p:txBody>
          <a:bodyPr vert="horz" lIns="91440" tIns="45720" rIns="91440" bIns="45720" rtlCol="0">
            <a:normAutofit/>
          </a:bodyPr>
          <a:lstStyle/>
          <a:p>
            <a:pPr>
              <a:lnSpc>
                <a:spcPct val="90000"/>
              </a:lnSpc>
            </a:pPr>
            <a:r>
              <a:rPr lang="en-US" sz="1700" dirty="0"/>
              <a:t>…and what does this have to do with the Prima Porta statue?</a:t>
            </a:r>
          </a:p>
        </p:txBody>
      </p:sp>
      <p:cxnSp>
        <p:nvCxnSpPr>
          <p:cNvPr id="28" name="Straight Connector 27">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2429" y="4641183"/>
            <a:ext cx="6309360" cy="0"/>
          </a:xfrm>
          <a:prstGeom prst="line">
            <a:avLst/>
          </a:prstGeom>
          <a:ln w="190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C390A367-0330-4E03-9D5F-40308A797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992173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ABF82EE-6210-4F72-9E4B-F6D505AF0DB7}"/>
              </a:ext>
            </a:extLst>
          </p:cNvPr>
          <p:cNvSpPr>
            <a:spLocks noGrp="1"/>
          </p:cNvSpPr>
          <p:nvPr>
            <p:ph type="title"/>
          </p:nvPr>
        </p:nvSpPr>
        <p:spPr>
          <a:xfrm>
            <a:off x="643467" y="516835"/>
            <a:ext cx="3448259" cy="1666501"/>
          </a:xfrm>
        </p:spPr>
        <p:txBody>
          <a:bodyPr>
            <a:normAutofit/>
          </a:bodyPr>
          <a:lstStyle/>
          <a:p>
            <a:r>
              <a:rPr lang="en-GB" sz="4000">
                <a:solidFill>
                  <a:srgbClr val="FFFFFF"/>
                </a:solidFill>
              </a:rPr>
              <a:t>Public Image</a:t>
            </a:r>
          </a:p>
        </p:txBody>
      </p:sp>
      <p:cxnSp>
        <p:nvCxnSpPr>
          <p:cNvPr id="11" name="Straight Connector 10">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8590015-CAF5-4D46-8BF9-1880038013D4}"/>
              </a:ext>
            </a:extLst>
          </p:cNvPr>
          <p:cNvSpPr>
            <a:spLocks noGrp="1"/>
          </p:cNvSpPr>
          <p:nvPr>
            <p:ph idx="1"/>
          </p:nvPr>
        </p:nvSpPr>
        <p:spPr>
          <a:xfrm>
            <a:off x="643467" y="2546224"/>
            <a:ext cx="3619044" cy="4023388"/>
          </a:xfrm>
        </p:spPr>
        <p:txBody>
          <a:bodyPr>
            <a:normAutofit fontScale="92500" lnSpcReduction="20000"/>
          </a:bodyPr>
          <a:lstStyle/>
          <a:p>
            <a:r>
              <a:rPr lang="en-GB" dirty="0">
                <a:solidFill>
                  <a:srgbClr val="FFFFFF"/>
                </a:solidFill>
              </a:rPr>
              <a:t>Augustus had a public relations nightmare on his hands.</a:t>
            </a:r>
          </a:p>
          <a:p>
            <a:endParaRPr lang="en-GB" dirty="0">
              <a:solidFill>
                <a:srgbClr val="FFFFFF"/>
              </a:solidFill>
            </a:endParaRPr>
          </a:p>
          <a:p>
            <a:r>
              <a:rPr lang="en-GB" dirty="0">
                <a:solidFill>
                  <a:srgbClr val="FFFFFF"/>
                </a:solidFill>
              </a:rPr>
              <a:t>The Romans had kicked out their kings hundreds of years before, and Julius Caesar had only recently been assassinated for acting like a king.</a:t>
            </a:r>
          </a:p>
          <a:p>
            <a:endParaRPr lang="en-GB" dirty="0">
              <a:solidFill>
                <a:srgbClr val="FFFFFF"/>
              </a:solidFill>
            </a:endParaRPr>
          </a:p>
          <a:p>
            <a:r>
              <a:rPr lang="en-GB" dirty="0">
                <a:solidFill>
                  <a:srgbClr val="FFFFFF"/>
                </a:solidFill>
              </a:rPr>
              <a:t>Kings were BAD. So how could Augustus be a king without being stabbed in the back or chased out of Rome by an angry mob?</a:t>
            </a:r>
          </a:p>
        </p:txBody>
      </p:sp>
      <p:pic>
        <p:nvPicPr>
          <p:cNvPr id="5" name="Picture 4">
            <a:extLst>
              <a:ext uri="{FF2B5EF4-FFF2-40B4-BE49-F238E27FC236}">
                <a16:creationId xmlns:a16="http://schemas.microsoft.com/office/drawing/2014/main" id="{EF97915F-900E-43DC-BD89-5E8B2814A82D}"/>
              </a:ext>
            </a:extLst>
          </p:cNvPr>
          <p:cNvPicPr>
            <a:picLocks noChangeAspect="1"/>
          </p:cNvPicPr>
          <p:nvPr/>
        </p:nvPicPr>
        <p:blipFill rotWithShape="1">
          <a:blip r:embed="rId2"/>
          <a:srcRect l="20515" r="898"/>
          <a:stretch/>
        </p:blipFill>
        <p:spPr>
          <a:xfrm>
            <a:off x="4654296" y="10"/>
            <a:ext cx="7537703" cy="6857990"/>
          </a:xfrm>
          <a:prstGeom prst="rect">
            <a:avLst/>
          </a:prstGeom>
        </p:spPr>
      </p:pic>
    </p:spTree>
    <p:extLst>
      <p:ext uri="{BB962C8B-B14F-4D97-AF65-F5344CB8AC3E}">
        <p14:creationId xmlns:p14="http://schemas.microsoft.com/office/powerpoint/2010/main" val="361564726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E9BA134F-37B6-498A-B46D-040B86E5D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C408C31-F640-49F2-A6B1-E810C7402093}"/>
              </a:ext>
            </a:extLst>
          </p:cNvPr>
          <p:cNvPicPr>
            <a:picLocks noChangeAspect="1"/>
          </p:cNvPicPr>
          <p:nvPr/>
        </p:nvPicPr>
        <p:blipFill rotWithShape="1">
          <a:blip r:embed="rId2"/>
          <a:srcRect r="1" b="4919"/>
          <a:stretch/>
        </p:blipFill>
        <p:spPr>
          <a:xfrm>
            <a:off x="645764" y="951773"/>
            <a:ext cx="3294253" cy="4932662"/>
          </a:xfrm>
          <a:prstGeom prst="rect">
            <a:avLst/>
          </a:prstGeom>
        </p:spPr>
      </p:pic>
      <p:sp>
        <p:nvSpPr>
          <p:cNvPr id="28" name="Rectangle 27">
            <a:extLst>
              <a:ext uri="{FF2B5EF4-FFF2-40B4-BE49-F238E27FC236}">
                <a16:creationId xmlns:a16="http://schemas.microsoft.com/office/drawing/2014/main" id="{2BFE3F30-11E0-4842-8523-7222538C8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44106" y="0"/>
            <a:ext cx="7547879" cy="6858000"/>
          </a:xfrm>
          <a:prstGeom prst="rect">
            <a:avLst/>
          </a:prstGeom>
          <a:solidFill>
            <a:srgbClr val="7A6E5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855117F-DC0A-478A-9405-C044504E2AE3}"/>
              </a:ext>
            </a:extLst>
          </p:cNvPr>
          <p:cNvSpPr>
            <a:spLocks noGrp="1"/>
          </p:cNvSpPr>
          <p:nvPr>
            <p:ph type="title"/>
          </p:nvPr>
        </p:nvSpPr>
        <p:spPr>
          <a:xfrm>
            <a:off x="5315801" y="516835"/>
            <a:ext cx="5778919" cy="1666501"/>
          </a:xfrm>
        </p:spPr>
        <p:txBody>
          <a:bodyPr>
            <a:normAutofit/>
          </a:bodyPr>
          <a:lstStyle/>
          <a:p>
            <a:r>
              <a:rPr lang="en-GB" sz="4000">
                <a:solidFill>
                  <a:srgbClr val="FFFFFF"/>
                </a:solidFill>
              </a:rPr>
              <a:t>The answer was simple: </a:t>
            </a:r>
            <a:r>
              <a:rPr lang="en-GB" sz="4000" b="1" i="1">
                <a:solidFill>
                  <a:srgbClr val="FFFFFF"/>
                </a:solidFill>
              </a:rPr>
              <a:t>Control The Media</a:t>
            </a:r>
          </a:p>
        </p:txBody>
      </p:sp>
      <p:cxnSp>
        <p:nvCxnSpPr>
          <p:cNvPr id="30" name="Straight Connector 29">
            <a:extLst>
              <a:ext uri="{FF2B5EF4-FFF2-40B4-BE49-F238E27FC236}">
                <a16:creationId xmlns:a16="http://schemas.microsoft.com/office/drawing/2014/main" id="{67E7D319-545A-41CD-95DF-4DE4FA8A46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5892" y="2344202"/>
            <a:ext cx="5577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7997C6A-91AC-49F6-AAC3-E0944CD2E72E}"/>
              </a:ext>
            </a:extLst>
          </p:cNvPr>
          <p:cNvSpPr>
            <a:spLocks noGrp="1"/>
          </p:cNvSpPr>
          <p:nvPr>
            <p:ph idx="1"/>
          </p:nvPr>
        </p:nvSpPr>
        <p:spPr>
          <a:xfrm>
            <a:off x="5315802" y="2505069"/>
            <a:ext cx="6360383" cy="3383902"/>
          </a:xfrm>
        </p:spPr>
        <p:txBody>
          <a:bodyPr>
            <a:normAutofit/>
          </a:bodyPr>
          <a:lstStyle/>
          <a:p>
            <a:pPr>
              <a:lnSpc>
                <a:spcPct val="110000"/>
              </a:lnSpc>
            </a:pPr>
            <a:r>
              <a:rPr lang="en-GB" dirty="0">
                <a:solidFill>
                  <a:srgbClr val="FFFFFF"/>
                </a:solidFill>
              </a:rPr>
              <a:t>There were no newspapers, no TV, no internet.</a:t>
            </a:r>
          </a:p>
          <a:p>
            <a:pPr>
              <a:lnSpc>
                <a:spcPct val="110000"/>
              </a:lnSpc>
            </a:pPr>
            <a:r>
              <a:rPr lang="en-GB" dirty="0">
                <a:solidFill>
                  <a:srgbClr val="FFFFFF"/>
                </a:solidFill>
              </a:rPr>
              <a:t>But people would see public buildings, statues and monuments.</a:t>
            </a:r>
          </a:p>
          <a:p>
            <a:pPr>
              <a:lnSpc>
                <a:spcPct val="110000"/>
              </a:lnSpc>
            </a:pPr>
            <a:r>
              <a:rPr lang="en-GB" dirty="0">
                <a:solidFill>
                  <a:srgbClr val="FFFFFF"/>
                </a:solidFill>
              </a:rPr>
              <a:t>They would read poetry and see plays.</a:t>
            </a:r>
          </a:p>
          <a:p>
            <a:pPr>
              <a:lnSpc>
                <a:spcPct val="110000"/>
              </a:lnSpc>
            </a:pPr>
            <a:r>
              <a:rPr lang="en-GB" dirty="0">
                <a:solidFill>
                  <a:srgbClr val="FFFFFF"/>
                </a:solidFill>
              </a:rPr>
              <a:t>They would use coins.</a:t>
            </a:r>
          </a:p>
          <a:p>
            <a:pPr>
              <a:lnSpc>
                <a:spcPct val="110000"/>
              </a:lnSpc>
            </a:pPr>
            <a:endParaRPr lang="en-GB" dirty="0">
              <a:solidFill>
                <a:srgbClr val="FFFFFF"/>
              </a:solidFill>
            </a:endParaRPr>
          </a:p>
          <a:p>
            <a:pPr>
              <a:lnSpc>
                <a:spcPct val="110000"/>
              </a:lnSpc>
            </a:pPr>
            <a:r>
              <a:rPr lang="en-GB" b="1" dirty="0">
                <a:solidFill>
                  <a:srgbClr val="FFFFFF"/>
                </a:solidFill>
              </a:rPr>
              <a:t>By controlling all of these media, Augustus could put his own spin on his rule, as a rule that reclaimed traditional values.</a:t>
            </a:r>
          </a:p>
        </p:txBody>
      </p:sp>
    </p:spTree>
    <p:extLst>
      <p:ext uri="{BB962C8B-B14F-4D97-AF65-F5344CB8AC3E}">
        <p14:creationId xmlns:p14="http://schemas.microsoft.com/office/powerpoint/2010/main" val="2854138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6"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Rectangle 13">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548C583-4021-4A53-91B5-A44D9D21B12F}"/>
              </a:ext>
            </a:extLst>
          </p:cNvPr>
          <p:cNvSpPr>
            <a:spLocks noGrp="1"/>
          </p:cNvSpPr>
          <p:nvPr>
            <p:ph type="title"/>
          </p:nvPr>
        </p:nvSpPr>
        <p:spPr>
          <a:xfrm>
            <a:off x="484814" y="640080"/>
            <a:ext cx="3659246" cy="2850319"/>
          </a:xfrm>
        </p:spPr>
        <p:txBody>
          <a:bodyPr vert="horz" lIns="91440" tIns="45720" rIns="91440" bIns="45720" rtlCol="0" anchor="b">
            <a:normAutofit fontScale="90000"/>
          </a:bodyPr>
          <a:lstStyle/>
          <a:p>
            <a:r>
              <a:rPr lang="en-US" sz="4600" dirty="0">
                <a:solidFill>
                  <a:srgbClr val="FFFFFF"/>
                </a:solidFill>
              </a:rPr>
              <a:t>Which elements of his image is he controlling with the Prima Porta statue?</a:t>
            </a:r>
          </a:p>
        </p:txBody>
      </p:sp>
      <p:sp>
        <p:nvSpPr>
          <p:cNvPr id="3" name="Text Placeholder 2">
            <a:extLst>
              <a:ext uri="{FF2B5EF4-FFF2-40B4-BE49-F238E27FC236}">
                <a16:creationId xmlns:a16="http://schemas.microsoft.com/office/drawing/2014/main" id="{A495ADEF-1862-4E47-A278-2035E53A28B6}"/>
              </a:ext>
            </a:extLst>
          </p:cNvPr>
          <p:cNvSpPr>
            <a:spLocks noGrp="1"/>
          </p:cNvSpPr>
          <p:nvPr>
            <p:ph type="body" idx="1"/>
          </p:nvPr>
        </p:nvSpPr>
        <p:spPr>
          <a:xfrm>
            <a:off x="484814" y="4240700"/>
            <a:ext cx="3659246" cy="1921257"/>
          </a:xfrm>
        </p:spPr>
        <p:txBody>
          <a:bodyPr vert="horz" lIns="91440" tIns="45720" rIns="91440" bIns="45720" rtlCol="0">
            <a:normAutofit/>
          </a:bodyPr>
          <a:lstStyle/>
          <a:p>
            <a:pPr>
              <a:lnSpc>
                <a:spcPct val="100000"/>
              </a:lnSpc>
            </a:pPr>
            <a:r>
              <a:rPr lang="en-US" sz="1800" dirty="0">
                <a:solidFill>
                  <a:srgbClr val="FFFFFF"/>
                </a:solidFill>
              </a:rPr>
              <a:t>Let’s take a look at some of the details…</a:t>
            </a:r>
          </a:p>
        </p:txBody>
      </p:sp>
      <p:cxnSp>
        <p:nvCxnSpPr>
          <p:cNvPr id="28" name="Straight Connector 15">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descr="A person posing for the camera&#10;&#10;Description automatically generated">
            <a:extLst>
              <a:ext uri="{FF2B5EF4-FFF2-40B4-BE49-F238E27FC236}">
                <a16:creationId xmlns:a16="http://schemas.microsoft.com/office/drawing/2014/main" id="{FF88CDAF-3D35-444A-808C-6D2540FAD33A}"/>
              </a:ext>
            </a:extLst>
          </p:cNvPr>
          <p:cNvPicPr>
            <a:picLocks noChangeAspect="1"/>
          </p:cNvPicPr>
          <p:nvPr/>
        </p:nvPicPr>
        <p:blipFill rotWithShape="1">
          <a:blip r:embed="rId2">
            <a:extLst>
              <a:ext uri="{28A0092B-C50C-407E-A947-70E740481C1C}">
                <a14:useLocalDpi xmlns:a14="http://schemas.microsoft.com/office/drawing/2010/main" val="0"/>
              </a:ext>
            </a:extLst>
          </a:blip>
          <a:srcRect r="1" b="42377"/>
          <a:stretch/>
        </p:blipFill>
        <p:spPr>
          <a:xfrm>
            <a:off x="6513342" y="1707414"/>
            <a:ext cx="5675483" cy="5150586"/>
          </a:xfrm>
          <a:prstGeom prst="rect">
            <a:avLst/>
          </a:prstGeom>
        </p:spPr>
      </p:pic>
      <p:pic>
        <p:nvPicPr>
          <p:cNvPr id="7" name="Picture 6" descr="A close up of a piece of cake&#10;&#10;Description automatically generated">
            <a:extLst>
              <a:ext uri="{FF2B5EF4-FFF2-40B4-BE49-F238E27FC236}">
                <a16:creationId xmlns:a16="http://schemas.microsoft.com/office/drawing/2014/main" id="{98CCD6F2-4B4D-4236-8168-C1062C463C7E}"/>
              </a:ext>
            </a:extLst>
          </p:cNvPr>
          <p:cNvPicPr>
            <a:picLocks noChangeAspect="1"/>
          </p:cNvPicPr>
          <p:nvPr/>
        </p:nvPicPr>
        <p:blipFill rotWithShape="1">
          <a:blip r:embed="rId3">
            <a:extLst>
              <a:ext uri="{28A0092B-C50C-407E-A947-70E740481C1C}">
                <a14:useLocalDpi xmlns:a14="http://schemas.microsoft.com/office/drawing/2010/main" val="0"/>
              </a:ext>
            </a:extLst>
          </a:blip>
          <a:srcRect l="2879"/>
          <a:stretch/>
        </p:blipFill>
        <p:spPr>
          <a:xfrm rot="738832">
            <a:off x="6517649" y="1024086"/>
            <a:ext cx="735481" cy="1704621"/>
          </a:xfrm>
          <a:prstGeom prst="rect">
            <a:avLst/>
          </a:prstGeom>
        </p:spPr>
      </p:pic>
      <p:pic>
        <p:nvPicPr>
          <p:cNvPr id="9" name="Picture 8" descr="A close up of a flower&#10;&#10;Description automatically generated">
            <a:extLst>
              <a:ext uri="{FF2B5EF4-FFF2-40B4-BE49-F238E27FC236}">
                <a16:creationId xmlns:a16="http://schemas.microsoft.com/office/drawing/2014/main" id="{D9AA1346-C62D-4AF8-924D-9BAD1D18FB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18364">
            <a:off x="11037387" y="1243883"/>
            <a:ext cx="1619860" cy="2460547"/>
          </a:xfrm>
          <a:prstGeom prst="rect">
            <a:avLst/>
          </a:prstGeom>
        </p:spPr>
      </p:pic>
      <p:pic>
        <p:nvPicPr>
          <p:cNvPr id="13" name="Picture 12" descr="A picture containing large, tower&#10;&#10;Description automatically generated">
            <a:extLst>
              <a:ext uri="{FF2B5EF4-FFF2-40B4-BE49-F238E27FC236}">
                <a16:creationId xmlns:a16="http://schemas.microsoft.com/office/drawing/2014/main" id="{337C9EFF-00F8-49C5-81B1-AC37C0F325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9503">
            <a:off x="9559674" y="665289"/>
            <a:ext cx="1418464" cy="1836088"/>
          </a:xfrm>
          <a:prstGeom prst="rect">
            <a:avLst/>
          </a:prstGeom>
        </p:spPr>
      </p:pic>
    </p:spTree>
    <p:extLst>
      <p:ext uri="{BB962C8B-B14F-4D97-AF65-F5344CB8AC3E}">
        <p14:creationId xmlns:p14="http://schemas.microsoft.com/office/powerpoint/2010/main" val="111273209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rima porta">
            <a:extLst>
              <a:ext uri="{FF2B5EF4-FFF2-40B4-BE49-F238E27FC236}">
                <a16:creationId xmlns:a16="http://schemas.microsoft.com/office/drawing/2014/main" id="{F7DC9D60-D0E6-4A0F-9153-5B41379D20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92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855AAC-E521-402D-9EE4-F2567F871072}"/>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6700">
                <a:solidFill>
                  <a:srgbClr val="FFFFFF"/>
                </a:solidFill>
              </a:rPr>
              <a:t>For comparison – this is what Roman statues looked like </a:t>
            </a:r>
            <a:r>
              <a:rPr lang="en-US" sz="6700" i="1">
                <a:solidFill>
                  <a:srgbClr val="FFFFFF"/>
                </a:solidFill>
              </a:rPr>
              <a:t>before </a:t>
            </a:r>
            <a:r>
              <a:rPr lang="en-US" sz="6700">
                <a:solidFill>
                  <a:srgbClr val="FFFFFF"/>
                </a:solidFill>
              </a:rPr>
              <a:t>Augustus…</a:t>
            </a:r>
          </a:p>
        </p:txBody>
      </p:sp>
      <p:sp>
        <p:nvSpPr>
          <p:cNvPr id="14" name="Rectangle 13">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a:extLst>
              <a:ext uri="{FF2B5EF4-FFF2-40B4-BE49-F238E27FC236}">
                <a16:creationId xmlns:a16="http://schemas.microsoft.com/office/drawing/2014/main" id="{C8C735FD-0505-497B-BC20-8501688301F0}"/>
              </a:ext>
            </a:extLst>
          </p:cNvPr>
          <p:cNvSpPr>
            <a:spLocks noGrp="1"/>
          </p:cNvSpPr>
          <p:nvPr>
            <p:ph type="body" idx="1"/>
          </p:nvPr>
        </p:nvSpPr>
        <p:spPr>
          <a:xfrm>
            <a:off x="1100051" y="5225240"/>
            <a:ext cx="10058400" cy="1143000"/>
          </a:xfrm>
        </p:spPr>
        <p:txBody>
          <a:bodyPr vert="horz" lIns="91440" tIns="45720" rIns="91440" bIns="45720" rtlCol="0">
            <a:normAutofit/>
          </a:bodyPr>
          <a:lstStyle/>
          <a:p>
            <a:pPr>
              <a:lnSpc>
                <a:spcPct val="100000"/>
              </a:lnSpc>
            </a:pPr>
            <a:endParaRPr lang="en-US">
              <a:solidFill>
                <a:srgbClr val="FFFFFF"/>
              </a:solidFill>
            </a:endParaRPr>
          </a:p>
        </p:txBody>
      </p:sp>
    </p:spTree>
    <p:extLst>
      <p:ext uri="{BB962C8B-B14F-4D97-AF65-F5344CB8AC3E}">
        <p14:creationId xmlns:p14="http://schemas.microsoft.com/office/powerpoint/2010/main" val="438289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A1DEB-D8B2-4267-B1E3-DF9903353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D039821-71E6-4D14-A6A3-00E3400406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343B04F-B5E0-41BD-BEEA-A4E6B79F2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4" descr="hb_12.233.jpg">
            <a:extLst>
              <a:ext uri="{FF2B5EF4-FFF2-40B4-BE49-F238E27FC236}">
                <a16:creationId xmlns:a16="http://schemas.microsoft.com/office/drawing/2014/main" id="{BA7E5889-27A7-4659-8B5B-EA36D9C983D6}"/>
              </a:ext>
            </a:extLst>
          </p:cNvPr>
          <p:cNvPicPr>
            <a:picLocks noChangeAspect="1"/>
          </p:cNvPicPr>
          <p:nvPr/>
        </p:nvPicPr>
        <p:blipFill rotWithShape="1">
          <a:blip r:embed="rId2" cstate="print"/>
          <a:srcRect r="2348" b="4"/>
          <a:stretch/>
        </p:blipFill>
        <p:spPr>
          <a:xfrm>
            <a:off x="842772" y="841248"/>
            <a:ext cx="5092361" cy="5175504"/>
          </a:xfrm>
          <a:prstGeom prst="rect">
            <a:avLst/>
          </a:prstGeom>
        </p:spPr>
      </p:pic>
      <p:pic>
        <p:nvPicPr>
          <p:cNvPr id="3" name="Picture 2">
            <a:extLst>
              <a:ext uri="{FF2B5EF4-FFF2-40B4-BE49-F238E27FC236}">
                <a16:creationId xmlns:a16="http://schemas.microsoft.com/office/drawing/2014/main" id="{5C0AF7E8-81F5-481D-9A78-4DD4DF216C68}"/>
              </a:ext>
            </a:extLst>
          </p:cNvPr>
          <p:cNvPicPr>
            <a:picLocks noChangeAspect="1"/>
          </p:cNvPicPr>
          <p:nvPr/>
        </p:nvPicPr>
        <p:blipFill rotWithShape="1">
          <a:blip r:embed="rId3"/>
          <a:srcRect t="18675" r="2" b="2053"/>
          <a:stretch/>
        </p:blipFill>
        <p:spPr>
          <a:xfrm>
            <a:off x="6255173" y="841248"/>
            <a:ext cx="5092361" cy="5175504"/>
          </a:xfrm>
          <a:prstGeom prst="rect">
            <a:avLst/>
          </a:prstGeom>
        </p:spPr>
      </p:pic>
    </p:spTree>
    <p:extLst>
      <p:ext uri="{BB962C8B-B14F-4D97-AF65-F5344CB8AC3E}">
        <p14:creationId xmlns:p14="http://schemas.microsoft.com/office/powerpoint/2010/main" val="3158767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7689D4-5694-4129-9F28-5B499AFD5404}"/>
              </a:ext>
            </a:extLst>
          </p:cNvPr>
          <p:cNvPicPr>
            <a:picLocks noChangeAspect="1"/>
          </p:cNvPicPr>
          <p:nvPr/>
        </p:nvPicPr>
        <p:blipFill rotWithShape="1">
          <a:blip r:embed="rId2"/>
          <a:srcRect t="19280" b="24471"/>
          <a:stretch/>
        </p:blipFill>
        <p:spPr>
          <a:xfrm>
            <a:off x="20" y="10"/>
            <a:ext cx="12191980" cy="6857990"/>
          </a:xfrm>
          <a:prstGeom prst="rect">
            <a:avLst/>
          </a:prstGeom>
        </p:spPr>
      </p:pic>
    </p:spTree>
    <p:extLst>
      <p:ext uri="{BB962C8B-B14F-4D97-AF65-F5344CB8AC3E}">
        <p14:creationId xmlns:p14="http://schemas.microsoft.com/office/powerpoint/2010/main" val="3764555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pic>
        <p:nvPicPr>
          <p:cNvPr id="1026" name="Picture 2" descr="Image result for ara pacis">
            <a:extLst>
              <a:ext uri="{FF2B5EF4-FFF2-40B4-BE49-F238E27FC236}">
                <a16:creationId xmlns:a16="http://schemas.microsoft.com/office/drawing/2014/main" id="{08A29EE6-3AD3-46B6-AC0E-8B55F68358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5375"/>
          <a:stretch/>
        </p:blipFill>
        <p:spPr bwMode="auto">
          <a:xfrm>
            <a:off x="2843" y="10"/>
            <a:ext cx="12186315"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95B38FD6-641F-41BF-B466-C1C636642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474"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80C4B5-5436-4AE0-8D61-405D5ED264F8}"/>
              </a:ext>
            </a:extLst>
          </p:cNvPr>
          <p:cNvSpPr>
            <a:spLocks noGrp="1"/>
          </p:cNvSpPr>
          <p:nvPr>
            <p:ph type="title"/>
          </p:nvPr>
        </p:nvSpPr>
        <p:spPr>
          <a:xfrm>
            <a:off x="948648" y="1419273"/>
            <a:ext cx="3153580" cy="1358188"/>
          </a:xfrm>
        </p:spPr>
        <p:txBody>
          <a:bodyPr>
            <a:normAutofit/>
          </a:bodyPr>
          <a:lstStyle/>
          <a:p>
            <a:r>
              <a:rPr lang="en-GB" sz="3600" dirty="0">
                <a:solidFill>
                  <a:srgbClr val="FFFFFF"/>
                </a:solidFill>
              </a:rPr>
              <a:t>The key theme here is Peace</a:t>
            </a:r>
          </a:p>
        </p:txBody>
      </p:sp>
      <p:cxnSp>
        <p:nvCxnSpPr>
          <p:cNvPr id="75" name="Straight Connector 74">
            <a:extLst>
              <a:ext uri="{FF2B5EF4-FFF2-40B4-BE49-F238E27FC236}">
                <a16:creationId xmlns:a16="http://schemas.microsoft.com/office/drawing/2014/main" id="{6BF9119E-766E-4526-AAE5-639F577C04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8277" y="2865016"/>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C2A2CB0-B862-4815-B779-EA97B5BEB362}"/>
              </a:ext>
            </a:extLst>
          </p:cNvPr>
          <p:cNvSpPr>
            <a:spLocks noGrp="1"/>
          </p:cNvSpPr>
          <p:nvPr>
            <p:ph idx="1"/>
          </p:nvPr>
        </p:nvSpPr>
        <p:spPr>
          <a:xfrm>
            <a:off x="948648" y="2978254"/>
            <a:ext cx="3153580" cy="2444238"/>
          </a:xfrm>
        </p:spPr>
        <p:txBody>
          <a:bodyPr>
            <a:normAutofit/>
          </a:bodyPr>
          <a:lstStyle/>
          <a:p>
            <a:r>
              <a:rPr lang="en-GB" sz="1500">
                <a:solidFill>
                  <a:srgbClr val="FFFFFF"/>
                </a:solidFill>
              </a:rPr>
              <a:t>Augustus presented himself as the bringer of peace.</a:t>
            </a:r>
          </a:p>
          <a:p>
            <a:r>
              <a:rPr lang="en-GB" sz="1500">
                <a:solidFill>
                  <a:srgbClr val="FFFFFF"/>
                </a:solidFill>
              </a:rPr>
              <a:t>It was referred to as the Pax Romana, but also as the Pax Augusta.</a:t>
            </a:r>
          </a:p>
          <a:p>
            <a:r>
              <a:rPr lang="en-GB" sz="1500">
                <a:solidFill>
                  <a:srgbClr val="FFFFFF"/>
                </a:solidFill>
              </a:rPr>
              <a:t>Augustus set up an altar in Rome which was known as the Ara Pacis Augustae.</a:t>
            </a:r>
          </a:p>
        </p:txBody>
      </p:sp>
      <p:sp>
        <p:nvSpPr>
          <p:cNvPr id="77" name="Rectangle 76">
            <a:extLst>
              <a:ext uri="{FF2B5EF4-FFF2-40B4-BE49-F238E27FC236}">
                <a16:creationId xmlns:a16="http://schemas.microsoft.com/office/drawing/2014/main" id="{1FE461C7-FF45-427F-83D7-18DFBD481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5507392"/>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BCD2D517-BC35-4439-AC31-06DF764F2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2DD3F846-0483-40F5-A881-0C1AD2A0C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Image result for prima porta dolphin">
            <a:extLst>
              <a:ext uri="{FF2B5EF4-FFF2-40B4-BE49-F238E27FC236}">
                <a16:creationId xmlns:a16="http://schemas.microsoft.com/office/drawing/2014/main" id="{5E6011E5-A29F-40B2-B081-E78FDC81E17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69459" y="801793"/>
            <a:ext cx="7453082" cy="5273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124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3" name="Straight Connector 2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D59718-A34A-435C-BB48-DD87F834E48C}"/>
              </a:ext>
            </a:extLst>
          </p:cNvPr>
          <p:cNvSpPr>
            <a:spLocks noGrp="1"/>
          </p:cNvSpPr>
          <p:nvPr>
            <p:ph type="title"/>
          </p:nvPr>
        </p:nvSpPr>
        <p:spPr>
          <a:xfrm>
            <a:off x="8141110" y="639098"/>
            <a:ext cx="3401961" cy="3494790"/>
          </a:xfrm>
        </p:spPr>
        <p:txBody>
          <a:bodyPr vert="horz" lIns="91440" tIns="45720" rIns="91440" bIns="45720" rtlCol="0" anchor="b">
            <a:normAutofit/>
          </a:bodyPr>
          <a:lstStyle/>
          <a:p>
            <a:r>
              <a:rPr lang="en-US" sz="5400" dirty="0">
                <a:solidFill>
                  <a:schemeClr val="tx1">
                    <a:lumMod val="85000"/>
                    <a:lumOff val="15000"/>
                  </a:schemeClr>
                </a:solidFill>
              </a:rPr>
              <a:t>Next: what might a city of marble look like?</a:t>
            </a:r>
          </a:p>
        </p:txBody>
      </p:sp>
      <p:pic>
        <p:nvPicPr>
          <p:cNvPr id="5" name="Picture 4" descr="A picture containing building, arch, clock, tower&#10;&#10;Description automatically generated">
            <a:extLst>
              <a:ext uri="{FF2B5EF4-FFF2-40B4-BE49-F238E27FC236}">
                <a16:creationId xmlns:a16="http://schemas.microsoft.com/office/drawing/2014/main" id="{BBF3D5F4-895E-41E5-BC34-0C7BADFE9E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99" y="1223098"/>
            <a:ext cx="6912217" cy="3888122"/>
          </a:xfrm>
          <a:prstGeom prst="rect">
            <a:avLst/>
          </a:prstGeom>
        </p:spPr>
      </p:pic>
      <p:cxnSp>
        <p:nvCxnSpPr>
          <p:cNvPr id="27" name="Straight Connector 26">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294754"/>
            <a:ext cx="32004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2FA54FBA-21C0-44C9-AD0D-565DB1ACAC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36483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3" name="Rectangle 22">
            <a:extLst>
              <a:ext uri="{FF2B5EF4-FFF2-40B4-BE49-F238E27FC236}">
                <a16:creationId xmlns:a16="http://schemas.microsoft.com/office/drawing/2014/main" id="{25ED69BC-66D4-439D-9739-69DA08317B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D7312F7-2B85-4A98-BE37-BB99514D3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FFFE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06B52099-B00E-4E50-BA3D-F29F4DF24D3E}"/>
              </a:ext>
            </a:extLst>
          </p:cNvPr>
          <p:cNvPicPr>
            <a:picLocks noGrp="1" noChangeAspect="1"/>
          </p:cNvPicPr>
          <p:nvPr>
            <p:ph idx="1"/>
          </p:nvPr>
        </p:nvPicPr>
        <p:blipFill rotWithShape="1">
          <a:blip r:embed="rId2"/>
          <a:srcRect t="8140" r="1" b="15612"/>
          <a:stretch/>
        </p:blipFill>
        <p:spPr>
          <a:xfrm>
            <a:off x="643467" y="643467"/>
            <a:ext cx="10905066" cy="5571066"/>
          </a:xfrm>
          <a:prstGeom prst="rect">
            <a:avLst/>
          </a:prstGeom>
        </p:spPr>
      </p:pic>
    </p:spTree>
    <p:extLst>
      <p:ext uri="{BB962C8B-B14F-4D97-AF65-F5344CB8AC3E}">
        <p14:creationId xmlns:p14="http://schemas.microsoft.com/office/powerpoint/2010/main" val="2671273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3" name="Straight Connector 7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5" name="Rectangle 74">
            <a:extLst>
              <a:ext uri="{FF2B5EF4-FFF2-40B4-BE49-F238E27FC236}">
                <a16:creationId xmlns:a16="http://schemas.microsoft.com/office/drawing/2014/main" id="{26CE8DA8-AD47-452A-8C15-DCEE28D10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E5CCC77-8BC2-4CDB-AE94-3A1D484033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4903376"/>
            <a:ext cx="12188952" cy="1954624"/>
          </a:xfrm>
          <a:prstGeom prst="rect">
            <a:avLst/>
          </a:prstGeom>
          <a:solidFill>
            <a:srgbClr val="874A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16BE48C-301F-4CAB-8E6C-6148859F6719}"/>
              </a:ext>
            </a:extLst>
          </p:cNvPr>
          <p:cNvSpPr>
            <a:spLocks noGrp="1"/>
          </p:cNvSpPr>
          <p:nvPr>
            <p:ph type="title"/>
          </p:nvPr>
        </p:nvSpPr>
        <p:spPr>
          <a:xfrm>
            <a:off x="340966" y="5131030"/>
            <a:ext cx="11608904" cy="1497933"/>
          </a:xfrm>
        </p:spPr>
        <p:txBody>
          <a:bodyPr vert="horz" lIns="91440" tIns="45720" rIns="91440" bIns="45720" rtlCol="0" anchor="b">
            <a:normAutofit fontScale="90000"/>
          </a:bodyPr>
          <a:lstStyle/>
          <a:p>
            <a:pPr algn="ctr"/>
            <a:r>
              <a:rPr lang="en-US" sz="3600" dirty="0">
                <a:solidFill>
                  <a:schemeClr val="bg1"/>
                </a:solidFill>
              </a:rPr>
              <a:t>That shining white image isn’t accurate. It’s a fantasy sold to us over the centuries, through paintings, movies and the deliberate cleaning of monuments.</a:t>
            </a:r>
          </a:p>
        </p:txBody>
      </p:sp>
      <p:pic>
        <p:nvPicPr>
          <p:cNvPr id="1026" name="Picture 2" descr="Image result for sword and sandals movies">
            <a:extLst>
              <a:ext uri="{FF2B5EF4-FFF2-40B4-BE49-F238E27FC236}">
                <a16:creationId xmlns:a16="http://schemas.microsoft.com/office/drawing/2014/main" id="{299D90A9-461F-4EEA-BCCF-BCB78503231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8982"/>
          <a:stretch/>
        </p:blipFill>
        <p:spPr bwMode="auto">
          <a:xfrm>
            <a:off x="4" y="10"/>
            <a:ext cx="3987103" cy="48393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D690438-C3F5-4686-BBEC-00B3001C26A8}"/>
              </a:ext>
            </a:extLst>
          </p:cNvPr>
          <p:cNvPicPr>
            <a:picLocks noChangeAspect="1"/>
          </p:cNvPicPr>
          <p:nvPr/>
        </p:nvPicPr>
        <p:blipFill rotWithShape="1">
          <a:blip r:embed="rId3"/>
          <a:srcRect t="13146" r="3" b="3"/>
          <a:stretch/>
        </p:blipFill>
        <p:spPr>
          <a:xfrm>
            <a:off x="4080083" y="-509"/>
            <a:ext cx="4025669" cy="4839368"/>
          </a:xfrm>
          <a:prstGeom prst="rect">
            <a:avLst/>
          </a:prstGeom>
        </p:spPr>
      </p:pic>
      <p:pic>
        <p:nvPicPr>
          <p:cNvPr id="4" name="Picture 3">
            <a:extLst>
              <a:ext uri="{FF2B5EF4-FFF2-40B4-BE49-F238E27FC236}">
                <a16:creationId xmlns:a16="http://schemas.microsoft.com/office/drawing/2014/main" id="{28DEF787-B49A-48E4-888F-DAFAB9652FA6}"/>
              </a:ext>
            </a:extLst>
          </p:cNvPr>
          <p:cNvPicPr>
            <a:picLocks noChangeAspect="1"/>
          </p:cNvPicPr>
          <p:nvPr/>
        </p:nvPicPr>
        <p:blipFill rotWithShape="1">
          <a:blip r:embed="rId4"/>
          <a:srcRect b="19148"/>
          <a:stretch/>
        </p:blipFill>
        <p:spPr>
          <a:xfrm>
            <a:off x="8198728" y="1965"/>
            <a:ext cx="3993268" cy="4836894"/>
          </a:xfrm>
          <a:prstGeom prst="rect">
            <a:avLst/>
          </a:prstGeom>
        </p:spPr>
      </p:pic>
    </p:spTree>
    <p:extLst>
      <p:ext uri="{BB962C8B-B14F-4D97-AF65-F5344CB8AC3E}">
        <p14:creationId xmlns:p14="http://schemas.microsoft.com/office/powerpoint/2010/main" val="2263209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4E201-164F-4793-895E-C149B2F2F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60711" y="3506289"/>
            <a:ext cx="7210670" cy="2967839"/>
          </a:xfrm>
          <a:prstGeom prst="rect">
            <a:avLst/>
          </a:prstGeom>
          <a:solidFill>
            <a:srgbClr val="63653E"/>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289F79-2BDB-4796-B4DD-3643FC5B6594}"/>
              </a:ext>
            </a:extLst>
          </p:cNvPr>
          <p:cNvSpPr>
            <a:spLocks noGrp="1"/>
          </p:cNvSpPr>
          <p:nvPr>
            <p:ph type="title"/>
          </p:nvPr>
        </p:nvSpPr>
        <p:spPr>
          <a:xfrm>
            <a:off x="5021821" y="3812955"/>
            <a:ext cx="6465287" cy="1486192"/>
          </a:xfrm>
        </p:spPr>
        <p:txBody>
          <a:bodyPr vert="horz" lIns="91440" tIns="45720" rIns="91440" bIns="45720" rtlCol="0" anchor="b">
            <a:normAutofit/>
          </a:bodyPr>
          <a:lstStyle/>
          <a:p>
            <a:r>
              <a:rPr lang="en-US" sz="5000" dirty="0">
                <a:solidFill>
                  <a:schemeClr val="bg1"/>
                </a:solidFill>
              </a:rPr>
              <a:t>In reality, the Romans loved </a:t>
            </a:r>
            <a:r>
              <a:rPr lang="en-US" sz="5000" dirty="0" err="1">
                <a:solidFill>
                  <a:schemeClr val="bg1"/>
                </a:solidFill>
              </a:rPr>
              <a:t>colour</a:t>
            </a:r>
            <a:r>
              <a:rPr lang="en-US" sz="5000" dirty="0">
                <a:solidFill>
                  <a:schemeClr val="bg1"/>
                </a:solidFill>
              </a:rPr>
              <a:t>…</a:t>
            </a:r>
          </a:p>
        </p:txBody>
      </p:sp>
      <p:pic>
        <p:nvPicPr>
          <p:cNvPr id="5" name="Picture 4">
            <a:extLst>
              <a:ext uri="{FF2B5EF4-FFF2-40B4-BE49-F238E27FC236}">
                <a16:creationId xmlns:a16="http://schemas.microsoft.com/office/drawing/2014/main" id="{EE4D9BD4-6358-4BE7-B2B3-EEA3C4D5E180}"/>
              </a:ext>
            </a:extLst>
          </p:cNvPr>
          <p:cNvPicPr>
            <a:picLocks noChangeAspect="1"/>
          </p:cNvPicPr>
          <p:nvPr/>
        </p:nvPicPr>
        <p:blipFill rotWithShape="1">
          <a:blip r:embed="rId2"/>
          <a:srcRect l="23034" r="23074" b="1"/>
          <a:stretch/>
        </p:blipFill>
        <p:spPr>
          <a:xfrm>
            <a:off x="13624" y="0"/>
            <a:ext cx="4591234" cy="6858000"/>
          </a:xfrm>
          <a:prstGeom prst="rect">
            <a:avLst/>
          </a:prstGeom>
        </p:spPr>
      </p:pic>
      <p:pic>
        <p:nvPicPr>
          <p:cNvPr id="4" name="Content Placeholder 3">
            <a:extLst>
              <a:ext uri="{FF2B5EF4-FFF2-40B4-BE49-F238E27FC236}">
                <a16:creationId xmlns:a16="http://schemas.microsoft.com/office/drawing/2014/main" id="{1FC27455-2414-4118-B362-1EF2203BC9A5}"/>
              </a:ext>
            </a:extLst>
          </p:cNvPr>
          <p:cNvPicPr>
            <a:picLocks noGrp="1" noChangeAspect="1"/>
          </p:cNvPicPr>
          <p:nvPr>
            <p:ph idx="1"/>
          </p:nvPr>
        </p:nvPicPr>
        <p:blipFill rotWithShape="1">
          <a:blip r:embed="rId3"/>
          <a:srcRect t="26756" r="2" b="10801"/>
          <a:stretch/>
        </p:blipFill>
        <p:spPr>
          <a:xfrm>
            <a:off x="4704750" y="207557"/>
            <a:ext cx="7120282" cy="2967839"/>
          </a:xfrm>
          <a:prstGeom prst="rect">
            <a:avLst/>
          </a:prstGeom>
        </p:spPr>
      </p:pic>
      <p:cxnSp>
        <p:nvCxnSpPr>
          <p:cNvPr id="18" name="Straight Connector 17">
            <a:extLst>
              <a:ext uri="{FF2B5EF4-FFF2-40B4-BE49-F238E27FC236}">
                <a16:creationId xmlns:a16="http://schemas.microsoft.com/office/drawing/2014/main" id="{FACE2D80-77E9-4433-B62B-693C5B7B2A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0211" y="5393160"/>
            <a:ext cx="6309360" cy="0"/>
          </a:xfrm>
          <a:prstGeom prst="line">
            <a:avLst/>
          </a:prstGeom>
          <a:ln w="190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2732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19">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1FB4454-EA21-4596-8744-3489BD6941D6}"/>
              </a:ext>
            </a:extLst>
          </p:cNvPr>
          <p:cNvSpPr>
            <a:spLocks noGrp="1"/>
          </p:cNvSpPr>
          <p:nvPr>
            <p:ph type="title"/>
          </p:nvPr>
        </p:nvSpPr>
        <p:spPr>
          <a:xfrm>
            <a:off x="643467" y="516835"/>
            <a:ext cx="3548705" cy="1666501"/>
          </a:xfrm>
        </p:spPr>
        <p:txBody>
          <a:bodyPr vert="horz" lIns="91440" tIns="45720" rIns="91440" bIns="45720" rtlCol="0" anchor="b">
            <a:normAutofit/>
          </a:bodyPr>
          <a:lstStyle/>
          <a:p>
            <a:r>
              <a:rPr lang="en-US" sz="2200" dirty="0">
                <a:solidFill>
                  <a:srgbClr val="FFFFFF"/>
                </a:solidFill>
              </a:rPr>
              <a:t>All of their statues and temples and walls and floors and ceilings were covered with </a:t>
            </a:r>
            <a:r>
              <a:rPr lang="en-US" sz="2200" dirty="0" err="1">
                <a:solidFill>
                  <a:srgbClr val="FFFFFF"/>
                </a:solidFill>
              </a:rPr>
              <a:t>colour</a:t>
            </a:r>
            <a:r>
              <a:rPr lang="en-US" sz="2200" dirty="0">
                <a:solidFill>
                  <a:srgbClr val="FFFFFF"/>
                </a:solidFill>
              </a:rPr>
              <a:t> and pattern and mosaics.</a:t>
            </a:r>
          </a:p>
        </p:txBody>
      </p:sp>
      <p:cxnSp>
        <p:nvCxnSpPr>
          <p:cNvPr id="29" name="Straight Connector 21">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FBA890E-043F-4EE4-B008-70F6DDBEB576}"/>
              </a:ext>
            </a:extLst>
          </p:cNvPr>
          <p:cNvSpPr txBox="1"/>
          <p:nvPr/>
        </p:nvSpPr>
        <p:spPr>
          <a:xfrm>
            <a:off x="643467" y="3429000"/>
            <a:ext cx="3448259" cy="2459971"/>
          </a:xfrm>
          <a:prstGeom prst="rect">
            <a:avLst/>
          </a:prstGeom>
        </p:spPr>
        <p:txBody>
          <a:bodyPr vert="horz" lIns="0" tIns="45720" rIns="0" bIns="45720" rtlCol="0">
            <a:normAutofit/>
          </a:bodyPr>
          <a:lstStyle/>
          <a:p>
            <a:pPr>
              <a:spcAft>
                <a:spcPts val="600"/>
              </a:spcAft>
              <a:buFont typeface="Calibri" panose="020F0502020204030204" pitchFamily="34" charset="0"/>
            </a:pPr>
            <a:r>
              <a:rPr lang="en-US" dirty="0">
                <a:solidFill>
                  <a:srgbClr val="FFFFFF"/>
                </a:solidFill>
              </a:rPr>
              <a:t>People in the ancient world wouldn’t think of marble as white. A city built of marble would be glossy, clean, strong – and very bright!</a:t>
            </a:r>
          </a:p>
        </p:txBody>
      </p:sp>
      <p:pic>
        <p:nvPicPr>
          <p:cNvPr id="4" name="Content Placeholder 3">
            <a:extLst>
              <a:ext uri="{FF2B5EF4-FFF2-40B4-BE49-F238E27FC236}">
                <a16:creationId xmlns:a16="http://schemas.microsoft.com/office/drawing/2014/main" id="{BFB7B519-85BA-4C09-A6E0-0167D980CCCB}"/>
              </a:ext>
            </a:extLst>
          </p:cNvPr>
          <p:cNvPicPr>
            <a:picLocks noGrp="1" noChangeAspect="1"/>
          </p:cNvPicPr>
          <p:nvPr>
            <p:ph idx="1"/>
          </p:nvPr>
        </p:nvPicPr>
        <p:blipFill rotWithShape="1">
          <a:blip r:embed="rId2"/>
          <a:srcRect l="17196" r="9165" b="2"/>
          <a:stretch/>
        </p:blipFill>
        <p:spPr>
          <a:xfrm>
            <a:off x="4654296" y="10"/>
            <a:ext cx="7537703" cy="6857990"/>
          </a:xfrm>
          <a:prstGeom prst="rect">
            <a:avLst/>
          </a:prstGeom>
        </p:spPr>
      </p:pic>
    </p:spTree>
    <p:extLst>
      <p:ext uri="{BB962C8B-B14F-4D97-AF65-F5344CB8AC3E}">
        <p14:creationId xmlns:p14="http://schemas.microsoft.com/office/powerpoint/2010/main" val="1102973356"/>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07E65F-9832-4043-AFD7-2635CCB7BFBE}"/>
              </a:ext>
            </a:extLst>
          </p:cNvPr>
          <p:cNvPicPr>
            <a:picLocks noChangeAspect="1"/>
          </p:cNvPicPr>
          <p:nvPr/>
        </p:nvPicPr>
        <p:blipFill rotWithShape="1">
          <a:blip r:embed="rId2"/>
          <a:srcRect t="10743" b="14257"/>
          <a:stretch/>
        </p:blipFill>
        <p:spPr>
          <a:xfrm>
            <a:off x="20" y="10"/>
            <a:ext cx="12191980" cy="6857990"/>
          </a:xfrm>
          <a:prstGeom prst="rect">
            <a:avLst/>
          </a:prstGeom>
        </p:spPr>
      </p:pic>
      <p:sp>
        <p:nvSpPr>
          <p:cNvPr id="3" name="TextBox 2">
            <a:extLst>
              <a:ext uri="{FF2B5EF4-FFF2-40B4-BE49-F238E27FC236}">
                <a16:creationId xmlns:a16="http://schemas.microsoft.com/office/drawing/2014/main" id="{513C7084-8B78-4557-B582-E5AF63DEA0ED}"/>
              </a:ext>
            </a:extLst>
          </p:cNvPr>
          <p:cNvSpPr txBox="1"/>
          <p:nvPr/>
        </p:nvSpPr>
        <p:spPr>
          <a:xfrm>
            <a:off x="1921565" y="6348657"/>
            <a:ext cx="9528313" cy="461665"/>
          </a:xfrm>
          <a:prstGeom prst="rect">
            <a:avLst/>
          </a:prstGeom>
          <a:noFill/>
        </p:spPr>
        <p:txBody>
          <a:bodyPr wrap="square" rtlCol="0">
            <a:spAutoFit/>
          </a:bodyPr>
          <a:lstStyle/>
          <a:p>
            <a:r>
              <a:rPr lang="en-GB" sz="2400" dirty="0">
                <a:solidFill>
                  <a:schemeClr val="bg1">
                    <a:lumMod val="95000"/>
                  </a:schemeClr>
                </a:solidFill>
              </a:rPr>
              <a:t>What is your reaction to these versions of the Prima Porta statue?</a:t>
            </a:r>
            <a:endParaRPr lang="en-GB" sz="2400" dirty="0"/>
          </a:p>
        </p:txBody>
      </p:sp>
    </p:spTree>
    <p:extLst>
      <p:ext uri="{BB962C8B-B14F-4D97-AF65-F5344CB8AC3E}">
        <p14:creationId xmlns:p14="http://schemas.microsoft.com/office/powerpoint/2010/main" val="3705507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1000" b="-31000"/>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1FB2928-9911-4FA2-ABB9-185D88C6C52B}"/>
              </a:ext>
            </a:extLst>
          </p:cNvPr>
          <p:cNvSpPr>
            <a:spLocks noGrp="1"/>
          </p:cNvSpPr>
          <p:nvPr>
            <p:ph type="title"/>
          </p:nvPr>
        </p:nvSpPr>
        <p:spPr>
          <a:xfrm>
            <a:off x="492370" y="516835"/>
            <a:ext cx="3084844" cy="5772840"/>
          </a:xfrm>
        </p:spPr>
        <p:txBody>
          <a:bodyPr anchor="ctr">
            <a:normAutofit/>
          </a:bodyPr>
          <a:lstStyle/>
          <a:p>
            <a:r>
              <a:rPr lang="en-GB" sz="3600">
                <a:solidFill>
                  <a:schemeClr val="bg1"/>
                </a:solidFill>
              </a:rPr>
              <a:t>This is not a new discovery.</a:t>
            </a:r>
          </a:p>
        </p:txBody>
      </p:sp>
      <p:graphicFrame>
        <p:nvGraphicFramePr>
          <p:cNvPr id="5" name="Content Placeholder 2">
            <a:extLst>
              <a:ext uri="{FF2B5EF4-FFF2-40B4-BE49-F238E27FC236}">
                <a16:creationId xmlns:a16="http://schemas.microsoft.com/office/drawing/2014/main" id="{FAC8DF62-19CC-4A88-AB99-97AF4CEF6681}"/>
              </a:ext>
            </a:extLst>
          </p:cNvPr>
          <p:cNvGraphicFramePr>
            <a:graphicFrameLocks noGrp="1"/>
          </p:cNvGraphicFramePr>
          <p:nvPr>
            <p:ph idx="1"/>
            <p:extLst>
              <p:ext uri="{D42A27DB-BD31-4B8C-83A1-F6EECF244321}">
                <p14:modId xmlns:p14="http://schemas.microsoft.com/office/powerpoint/2010/main" val="2434663305"/>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6484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592739-B2C7-435A-A4CA-8C6C6974C371}"/>
              </a:ext>
            </a:extLst>
          </p:cNvPr>
          <p:cNvPicPr>
            <a:picLocks noChangeAspect="1"/>
          </p:cNvPicPr>
          <p:nvPr/>
        </p:nvPicPr>
        <p:blipFill rotWithShape="1">
          <a:blip r:embed="rId2"/>
          <a:srcRect l="9461" t="17145" r="63308" b="7728"/>
          <a:stretch/>
        </p:blipFill>
        <p:spPr>
          <a:xfrm>
            <a:off x="497670" y="2229424"/>
            <a:ext cx="2870295" cy="4220307"/>
          </a:xfrm>
          <a:prstGeom prst="rect">
            <a:avLst/>
          </a:prstGeom>
          <a:ln w="228600" cap="sq" cmpd="thickThin">
            <a:solidFill>
              <a:srgbClr val="000000"/>
            </a:solidFill>
            <a:prstDash val="solid"/>
            <a:miter lim="800000"/>
          </a:ln>
          <a:effectLst>
            <a:innerShdw blurRad="76200">
              <a:srgbClr val="000000"/>
            </a:innerShdw>
          </a:effectLst>
        </p:spPr>
      </p:pic>
      <p:pic>
        <p:nvPicPr>
          <p:cNvPr id="3" name="Picture 2">
            <a:extLst>
              <a:ext uri="{FF2B5EF4-FFF2-40B4-BE49-F238E27FC236}">
                <a16:creationId xmlns:a16="http://schemas.microsoft.com/office/drawing/2014/main" id="{9146D298-0759-4692-95B0-CA41C810B5CC}"/>
              </a:ext>
            </a:extLst>
          </p:cNvPr>
          <p:cNvPicPr>
            <a:picLocks noChangeAspect="1"/>
          </p:cNvPicPr>
          <p:nvPr/>
        </p:nvPicPr>
        <p:blipFill rotWithShape="1">
          <a:blip r:embed="rId3"/>
          <a:srcRect l="28269" t="19527" r="29500" b="9243"/>
          <a:stretch/>
        </p:blipFill>
        <p:spPr>
          <a:xfrm>
            <a:off x="5064369" y="1055077"/>
            <a:ext cx="6153142" cy="5531103"/>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7B6ABDAA-F788-4199-B0BB-FE3EFDF599F4}"/>
              </a:ext>
            </a:extLst>
          </p:cNvPr>
          <p:cNvSpPr txBox="1"/>
          <p:nvPr/>
        </p:nvSpPr>
        <p:spPr>
          <a:xfrm>
            <a:off x="126609" y="283923"/>
            <a:ext cx="9903655" cy="923330"/>
          </a:xfrm>
          <a:prstGeom prst="rect">
            <a:avLst/>
          </a:prstGeom>
          <a:noFill/>
        </p:spPr>
        <p:txBody>
          <a:bodyPr wrap="square" rtlCol="0">
            <a:spAutoFit/>
          </a:bodyPr>
          <a:lstStyle/>
          <a:p>
            <a:r>
              <a:rPr lang="en-GB" dirty="0"/>
              <a:t>In the Blanton exhibition </a:t>
            </a:r>
            <a:r>
              <a:rPr lang="en-GB" dirty="0">
                <a:hlinkClick r:id="rId4"/>
              </a:rPr>
              <a:t>“Lily Cox-Richard: She-Wolf + Lower Figs,”</a:t>
            </a:r>
            <a:r>
              <a:rPr lang="en-GB" dirty="0"/>
              <a:t> one of many ideas questioned by the artist is exactly who has an interest in maintaining the view of white marble as more beautiful and why are we so reluctant to let go of it?</a:t>
            </a:r>
          </a:p>
        </p:txBody>
      </p:sp>
    </p:spTree>
    <p:extLst>
      <p:ext uri="{BB962C8B-B14F-4D97-AF65-F5344CB8AC3E}">
        <p14:creationId xmlns:p14="http://schemas.microsoft.com/office/powerpoint/2010/main" val="2015337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AAD2CA-D921-43D3-BB4D-1075A0C11F97}"/>
              </a:ext>
            </a:extLst>
          </p:cNvPr>
          <p:cNvPicPr>
            <a:picLocks noChangeAspect="1"/>
          </p:cNvPicPr>
          <p:nvPr/>
        </p:nvPicPr>
        <p:blipFill rotWithShape="1">
          <a:blip r:embed="rId2"/>
          <a:srcRect t="4303" b="11742"/>
          <a:stretch/>
        </p:blipFill>
        <p:spPr>
          <a:xfrm>
            <a:off x="20" y="10"/>
            <a:ext cx="12191980" cy="6857990"/>
          </a:xfrm>
          <a:prstGeom prst="rect">
            <a:avLst/>
          </a:prstGeom>
        </p:spPr>
      </p:pic>
    </p:spTree>
    <p:extLst>
      <p:ext uri="{BB962C8B-B14F-4D97-AF65-F5344CB8AC3E}">
        <p14:creationId xmlns:p14="http://schemas.microsoft.com/office/powerpoint/2010/main" val="1075020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a16="http://schemas.microsoft.com/office/drawing/2014/main" id="{4197C5C0-2C19-4B7E-866D-0C85838C1E47}"/>
              </a:ext>
            </a:extLst>
          </p:cNvPr>
          <p:cNvPicPr>
            <a:picLocks noGrp="1" noChangeAspect="1"/>
          </p:cNvPicPr>
          <p:nvPr>
            <p:ph idx="1"/>
          </p:nvPr>
        </p:nvPicPr>
        <p:blipFill rotWithShape="1">
          <a:blip r:embed="rId2"/>
          <a:srcRect b="28331"/>
          <a:stretch/>
        </p:blipFill>
        <p:spPr>
          <a:xfrm>
            <a:off x="-32" y="10"/>
            <a:ext cx="12192031" cy="4915066"/>
          </a:xfrm>
          <a:prstGeom prst="rect">
            <a:avLst/>
          </a:prstGeom>
        </p:spPr>
      </p:pic>
      <p:sp>
        <p:nvSpPr>
          <p:cNvPr id="13" name="Rectangle 12">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15076"/>
            <a:ext cx="12188952" cy="194292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7DA683C-4244-43D3-B7ED-F9DB06A3F92B}"/>
              </a:ext>
            </a:extLst>
          </p:cNvPr>
          <p:cNvSpPr>
            <a:spLocks noGrp="1"/>
          </p:cNvSpPr>
          <p:nvPr>
            <p:ph type="title"/>
          </p:nvPr>
        </p:nvSpPr>
        <p:spPr>
          <a:xfrm>
            <a:off x="365761" y="5355409"/>
            <a:ext cx="7600178" cy="1383015"/>
          </a:xfrm>
        </p:spPr>
        <p:txBody>
          <a:bodyPr vert="horz" lIns="91440" tIns="45720" rIns="91440" bIns="45720" rtlCol="0" anchor="ctr">
            <a:normAutofit/>
          </a:bodyPr>
          <a:lstStyle/>
          <a:p>
            <a:pPr algn="r"/>
            <a:r>
              <a:rPr lang="en-US" sz="4100" dirty="0">
                <a:solidFill>
                  <a:srgbClr val="FFFFFF"/>
                </a:solidFill>
                <a:hlinkClick r:id="rId3"/>
              </a:rPr>
              <a:t>https://youtu.be/8P023rBHU84</a:t>
            </a:r>
            <a:br>
              <a:rPr lang="en-US" sz="4100" dirty="0">
                <a:solidFill>
                  <a:srgbClr val="FFFFFF"/>
                </a:solidFill>
              </a:rPr>
            </a:br>
            <a:endParaRPr lang="en-US" sz="4100" dirty="0">
              <a:solidFill>
                <a:srgbClr val="FFFFFF"/>
              </a:solidFill>
            </a:endParaRPr>
          </a:p>
        </p:txBody>
      </p:sp>
      <p:cxnSp>
        <p:nvCxnSpPr>
          <p:cNvPr id="15" name="Straight Connector 14">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93048"/>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9358-35FB-4D5B-9888-811E864B78BF}"/>
              </a:ext>
            </a:extLst>
          </p:cNvPr>
          <p:cNvSpPr>
            <a:spLocks noGrp="1"/>
          </p:cNvSpPr>
          <p:nvPr>
            <p:ph type="title"/>
          </p:nvPr>
        </p:nvSpPr>
        <p:spPr/>
        <p:txBody>
          <a:bodyPr/>
          <a:lstStyle/>
          <a:p>
            <a:r>
              <a:rPr lang="en-GB" dirty="0"/>
              <a:t>Further reading</a:t>
            </a:r>
          </a:p>
        </p:txBody>
      </p:sp>
      <p:sp>
        <p:nvSpPr>
          <p:cNvPr id="3" name="Content Placeholder 2">
            <a:extLst>
              <a:ext uri="{FF2B5EF4-FFF2-40B4-BE49-F238E27FC236}">
                <a16:creationId xmlns:a16="http://schemas.microsoft.com/office/drawing/2014/main" id="{4367FEC5-C3C5-4824-8013-D0C23D021602}"/>
              </a:ext>
            </a:extLst>
          </p:cNvPr>
          <p:cNvSpPr>
            <a:spLocks noGrp="1"/>
          </p:cNvSpPr>
          <p:nvPr>
            <p:ph idx="1"/>
          </p:nvPr>
        </p:nvSpPr>
        <p:spPr/>
        <p:txBody>
          <a:bodyPr>
            <a:normAutofit/>
          </a:bodyPr>
          <a:lstStyle/>
          <a:p>
            <a:r>
              <a:rPr lang="en-GB" dirty="0"/>
              <a:t>‘The white lie…’, a video from Vox: </a:t>
            </a:r>
            <a:r>
              <a:rPr lang="en-GB" dirty="0">
                <a:hlinkClick r:id="rId2"/>
              </a:rPr>
              <a:t>https://www.vox.com/2019/12/23/21013071/colorful-roman-statues-white-marble</a:t>
            </a:r>
            <a:endParaRPr lang="en-GB" dirty="0"/>
          </a:p>
          <a:p>
            <a:endParaRPr lang="en-GB" u="sng" dirty="0">
              <a:hlinkClick r:id="rId3"/>
            </a:endParaRPr>
          </a:p>
          <a:p>
            <a:r>
              <a:rPr lang="en-GB" dirty="0"/>
              <a:t>‘Lily Cox-Richard: Re-casting the Blanton’s Battle casts’, from Sight Lines Magazine: </a:t>
            </a:r>
            <a:r>
              <a:rPr lang="en-GB" u="sng" dirty="0">
                <a:hlinkClick r:id="rId3"/>
              </a:rPr>
              <a:t>https://sightlinesmag.org/lily-cox-richard-re-casting-the-blantons-battle-casts</a:t>
            </a:r>
            <a:endParaRPr lang="en-GB" dirty="0"/>
          </a:p>
          <a:p>
            <a:endParaRPr lang="en-GB" dirty="0"/>
          </a:p>
          <a:p>
            <a:r>
              <a:rPr lang="en-GB" dirty="0"/>
              <a:t>‘Why we need to start seeing the Classical World in </a:t>
            </a:r>
            <a:r>
              <a:rPr lang="en-GB" dirty="0" err="1"/>
              <a:t>color</a:t>
            </a:r>
            <a:r>
              <a:rPr lang="en-GB" dirty="0"/>
              <a:t>’, from Hyperallergic: </a:t>
            </a:r>
            <a:r>
              <a:rPr lang="en-GB" dirty="0">
                <a:hlinkClick r:id="rId4"/>
              </a:rPr>
              <a:t>https://hyperallergic.com/383776/why-we-need-to-start-seeing-the-classical-world-in-color/</a:t>
            </a:r>
            <a:endParaRPr lang="en-GB" dirty="0"/>
          </a:p>
        </p:txBody>
      </p:sp>
    </p:spTree>
    <p:extLst>
      <p:ext uri="{BB962C8B-B14F-4D97-AF65-F5344CB8AC3E}">
        <p14:creationId xmlns:p14="http://schemas.microsoft.com/office/powerpoint/2010/main" val="1687534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posing for the camera&#10;&#10;Description automatically generated">
            <a:extLst>
              <a:ext uri="{FF2B5EF4-FFF2-40B4-BE49-F238E27FC236}">
                <a16:creationId xmlns:a16="http://schemas.microsoft.com/office/drawing/2014/main" id="{379B5288-ECD2-44DA-9DD4-6FFA68D648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2034" y="1740041"/>
            <a:ext cx="3249706" cy="5117959"/>
          </a:xfrm>
          <a:prstGeom prst="rect">
            <a:avLst/>
          </a:prstGeom>
        </p:spPr>
      </p:pic>
      <p:pic>
        <p:nvPicPr>
          <p:cNvPr id="5" name="Picture 4" descr="A close up of a sign&#10;&#10;Description automatically generated">
            <a:extLst>
              <a:ext uri="{FF2B5EF4-FFF2-40B4-BE49-F238E27FC236}">
                <a16:creationId xmlns:a16="http://schemas.microsoft.com/office/drawing/2014/main" id="{DF939FD7-160E-41EF-BE85-799DC57CCE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6717">
            <a:off x="9747332" y="222021"/>
            <a:ext cx="1689387" cy="2815646"/>
          </a:xfrm>
          <a:prstGeom prst="rect">
            <a:avLst/>
          </a:prstGeom>
        </p:spPr>
      </p:pic>
      <p:pic>
        <p:nvPicPr>
          <p:cNvPr id="7" name="Picture 6" descr="A glass of wine&#10;&#10;Description automatically generated">
            <a:extLst>
              <a:ext uri="{FF2B5EF4-FFF2-40B4-BE49-F238E27FC236}">
                <a16:creationId xmlns:a16="http://schemas.microsoft.com/office/drawing/2014/main" id="{371F1580-9527-463E-9390-C58A91CE5E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49585">
            <a:off x="6997774" y="1104397"/>
            <a:ext cx="928517" cy="1508840"/>
          </a:xfrm>
          <a:prstGeom prst="rect">
            <a:avLst/>
          </a:prstGeom>
        </p:spPr>
      </p:pic>
      <p:sp>
        <p:nvSpPr>
          <p:cNvPr id="2" name="TextBox 1">
            <a:extLst>
              <a:ext uri="{FF2B5EF4-FFF2-40B4-BE49-F238E27FC236}">
                <a16:creationId xmlns:a16="http://schemas.microsoft.com/office/drawing/2014/main" id="{D07BFE7E-4B32-4D32-A7B8-037BDD26853D}"/>
              </a:ext>
            </a:extLst>
          </p:cNvPr>
          <p:cNvSpPr txBox="1"/>
          <p:nvPr/>
        </p:nvSpPr>
        <p:spPr>
          <a:xfrm>
            <a:off x="503581" y="4876801"/>
            <a:ext cx="7901205" cy="369332"/>
          </a:xfrm>
          <a:prstGeom prst="rect">
            <a:avLst/>
          </a:prstGeom>
          <a:noFill/>
        </p:spPr>
        <p:txBody>
          <a:bodyPr wrap="square" rtlCol="0">
            <a:spAutoFit/>
          </a:bodyPr>
          <a:lstStyle/>
          <a:p>
            <a:r>
              <a:rPr lang="en-GB" dirty="0">
                <a:hlinkClick r:id="rId5"/>
              </a:rPr>
              <a:t>https://classicalstudiessupport.files.wordpress.com/2017/05/faces-of-rome.pdf</a:t>
            </a:r>
            <a:endParaRPr lang="en-GB" dirty="0"/>
          </a:p>
        </p:txBody>
      </p:sp>
    </p:spTree>
    <p:extLst>
      <p:ext uri="{BB962C8B-B14F-4D97-AF65-F5344CB8AC3E}">
        <p14:creationId xmlns:p14="http://schemas.microsoft.com/office/powerpoint/2010/main" val="4056542561"/>
      </p:ext>
    </p:extLst>
  </p:cSld>
  <p:clrMapOvr>
    <a:masterClrMapping/>
  </p:clrMapOvr>
</p:sld>
</file>

<file path=ppt/theme/theme1.xml><?xml version="1.0" encoding="utf-8"?>
<a:theme xmlns:a="http://schemas.openxmlformats.org/drawingml/2006/main" name="RetrospectVTI">
  <a:themeElements>
    <a:clrScheme name="AnalogousFromLightSeed_2SEEDS">
      <a:dk1>
        <a:srgbClr val="000000"/>
      </a:dk1>
      <a:lt1>
        <a:srgbClr val="FFFFFF"/>
      </a:lt1>
      <a:dk2>
        <a:srgbClr val="272441"/>
      </a:dk2>
      <a:lt2>
        <a:srgbClr val="E8E4E2"/>
      </a:lt2>
      <a:accent1>
        <a:srgbClr val="80A9A5"/>
      </a:accent1>
      <a:accent2>
        <a:srgbClr val="7FA8BA"/>
      </a:accent2>
      <a:accent3>
        <a:srgbClr val="93A1C4"/>
      </a:accent3>
      <a:accent4>
        <a:srgbClr val="BA7F85"/>
      </a:accent4>
      <a:accent5>
        <a:srgbClr val="BF9A88"/>
      </a:accent5>
      <a:accent6>
        <a:srgbClr val="AFA077"/>
      </a:accent6>
      <a:hlink>
        <a:srgbClr val="A9765F"/>
      </a:hlink>
      <a:folHlink>
        <a:srgbClr val="7F7F7F"/>
      </a:folHlink>
    </a:clrScheme>
    <a:fontScheme name="Retrospect">
      <a:majorFont>
        <a:latin typeface="Bembo"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0</TotalTime>
  <Words>635</Words>
  <Application>Microsoft Office PowerPoint</Application>
  <PresentationFormat>Widescreen</PresentationFormat>
  <Paragraphs>56</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Arial Nova Light</vt:lpstr>
      <vt:lpstr>Bembo</vt:lpstr>
      <vt:lpstr>Calibri</vt:lpstr>
      <vt:lpstr>RetrospectVTI</vt:lpstr>
      <vt:lpstr>Statues of the Ancient World</vt:lpstr>
      <vt:lpstr>PowerPoint Presentation</vt:lpstr>
      <vt:lpstr>Augustus supposedly said…</vt:lpstr>
      <vt:lpstr>First: why did Augustus want to leave Rome built of marble?</vt:lpstr>
      <vt:lpstr>Public Image</vt:lpstr>
      <vt:lpstr>The answer was simple: Control The Media</vt:lpstr>
      <vt:lpstr>Which elements of his image is he controlling with the Prima Porta statue?</vt:lpstr>
      <vt:lpstr>PowerPoint Presentation</vt:lpstr>
      <vt:lpstr>For comparison – this is what Roman statues looked like before Augustus…</vt:lpstr>
      <vt:lpstr>PowerPoint Presentation</vt:lpstr>
      <vt:lpstr>PowerPoint Presentation</vt:lpstr>
      <vt:lpstr>The key theme here is Peace</vt:lpstr>
      <vt:lpstr>PowerPoint Presentation</vt:lpstr>
      <vt:lpstr>Next: what might a city of marble look like?</vt:lpstr>
      <vt:lpstr>PowerPoint Presentation</vt:lpstr>
      <vt:lpstr>That shining white image isn’t accurate. It’s a fantasy sold to us over the centuries, through paintings, movies and the deliberate cleaning of monuments.</vt:lpstr>
      <vt:lpstr>In reality, the Romans loved colour…</vt:lpstr>
      <vt:lpstr>All of their statues and temples and walls and floors and ceilings were covered with colour and pattern and mosaics.</vt:lpstr>
      <vt:lpstr>PowerPoint Presentation</vt:lpstr>
      <vt:lpstr>This is not a new discovery.</vt:lpstr>
      <vt:lpstr>PowerPoint Presentation</vt:lpstr>
      <vt:lpstr>PowerPoint Presentation</vt:lpstr>
      <vt:lpstr>https://youtu.be/8P023rBHU84 </vt:lpstr>
      <vt:lpstr>Further reading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Statues of the Ancient World</dc:title>
  <dc:creator>Cora Beth Knowles</dc:creator>
  <cp:lastModifiedBy>Cora Beth Knowles</cp:lastModifiedBy>
  <cp:revision>3</cp:revision>
  <dcterms:created xsi:type="dcterms:W3CDTF">2020-01-07T16:22:42Z</dcterms:created>
  <dcterms:modified xsi:type="dcterms:W3CDTF">2020-01-07T16:26:09Z</dcterms:modified>
</cp:coreProperties>
</file>