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63" r:id="rId3"/>
    <p:sldId id="264" r:id="rId4"/>
    <p:sldId id="265" r:id="rId5"/>
    <p:sldId id="270" r:id="rId6"/>
    <p:sldId id="257" r:id="rId7"/>
    <p:sldId id="266" r:id="rId8"/>
    <p:sldId id="268" r:id="rId9"/>
    <p:sldId id="267" r:id="rId10"/>
    <p:sldId id="269" r:id="rId11"/>
    <p:sldId id="271" r:id="rId12"/>
    <p:sldId id="258" r:id="rId13"/>
    <p:sldId id="262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59" autoAdjust="0"/>
    <p:restoredTop sz="94660"/>
  </p:normalViewPr>
  <p:slideViewPr>
    <p:cSldViewPr snapToGrid="0">
      <p:cViewPr varScale="1">
        <p:scale>
          <a:sx n="72" d="100"/>
          <a:sy n="72" d="100"/>
        </p:scale>
        <p:origin x="1038" y="-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E4B5649-477A-42FF-907B-48D6CC6B794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643043E-C036-4A55-8C00-5CD1BFDC7F5D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01370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B5649-477A-42FF-907B-48D6CC6B794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043E-C036-4A55-8C00-5CD1BFDC7F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902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E4B5649-477A-42FF-907B-48D6CC6B794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643043E-C036-4A55-8C00-5CD1BFDC7F5D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4485275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B5649-477A-42FF-907B-48D6CC6B794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043E-C036-4A55-8C00-5CD1BFDC7F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39520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B5649-477A-42FF-907B-48D6CC6B794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043E-C036-4A55-8C00-5CD1BFDC7F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67534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B5649-477A-42FF-907B-48D6CC6B794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043E-C036-4A55-8C00-5CD1BFDC7F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1301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B5649-477A-42FF-907B-48D6CC6B794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043E-C036-4A55-8C00-5CD1BFDC7F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680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2E4B5649-477A-42FF-907B-48D6CC6B794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F643043E-C036-4A55-8C00-5CD1BFDC7F5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4807073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2E4B5649-477A-42FF-907B-48D6CC6B794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F643043E-C036-4A55-8C00-5CD1BFDC7F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504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B5649-477A-42FF-907B-48D6CC6B794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043E-C036-4A55-8C00-5CD1BFDC7F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826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B5649-477A-42FF-907B-48D6CC6B794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043E-C036-4A55-8C00-5CD1BFDC7F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678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E4B5649-477A-42FF-907B-48D6CC6B7942}" type="datetimeFigureOut">
              <a:rPr lang="en-GB" smtClean="0"/>
              <a:t>20/02/2019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643043E-C036-4A55-8C00-5CD1BFDC7F5D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90236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ayfaringpath.coetail.com/2014/10/14/the-profile-of-a-modern-teacher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creativecommons.org/licenses/by-nc-nd/3.0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lassicalstudies.support/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lassicsandcoffee.co.uk/about/" TargetMode="External"/><Relationship Id="rId5" Type="http://schemas.openxmlformats.org/officeDocument/2006/relationships/hyperlink" Target="https://letempsrevientblog.wordpress.com/" TargetMode="External"/><Relationship Id="rId4" Type="http://schemas.openxmlformats.org/officeDocument/2006/relationships/hyperlink" Target="https://classicalfix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F0A36-724D-48AE-AF34-65C2CE7A32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0257" y="864911"/>
            <a:ext cx="9031484" cy="3467282"/>
          </a:xfrm>
        </p:spPr>
        <p:txBody>
          <a:bodyPr anchor="b">
            <a:normAutofit/>
          </a:bodyPr>
          <a:lstStyle/>
          <a:p>
            <a:r>
              <a:rPr lang="en-GB" sz="5600" cap="small" dirty="0"/>
              <a:t>The Authority of Sharing: postgraduate blogging in Classics</a:t>
            </a:r>
            <a:br>
              <a:rPr lang="en-GB" sz="5600" cap="small" dirty="0"/>
            </a:br>
            <a:endParaRPr lang="en-GB" sz="5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CF91E9-5E8B-435F-A13F-F68A7605B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73314" y="5493376"/>
            <a:ext cx="8045373" cy="742279"/>
          </a:xfrm>
        </p:spPr>
        <p:txBody>
          <a:bodyPr anchor="ctr">
            <a:normAutofit/>
          </a:bodyPr>
          <a:lstStyle/>
          <a:p>
            <a:r>
              <a:rPr lang="en-GB" sz="1800" dirty="0">
                <a:solidFill>
                  <a:srgbClr val="2A1A00"/>
                </a:solidFill>
              </a:rPr>
              <a:t>Dr Cora Beth Knowles</a:t>
            </a:r>
          </a:p>
          <a:p>
            <a:r>
              <a:rPr lang="en-GB" sz="1800" dirty="0">
                <a:solidFill>
                  <a:srgbClr val="2A1A00"/>
                </a:solidFill>
              </a:rPr>
              <a:t>The Open University, UK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110EEC-3598-4B2B-8047-6FF75CBA5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843" y="2595946"/>
            <a:ext cx="2706240" cy="426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034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B2367AC5-FA91-46F0-9C0A-E91580FD75A9}"/>
              </a:ext>
            </a:extLst>
          </p:cNvPr>
          <p:cNvSpPr/>
          <p:nvPr/>
        </p:nvSpPr>
        <p:spPr>
          <a:xfrm>
            <a:off x="4068417" y="1441174"/>
            <a:ext cx="4055165" cy="39756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B3CA91-6509-4064-84BA-6B7ECECE5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3104" y="3000986"/>
            <a:ext cx="1822826" cy="1492132"/>
          </a:xfrm>
        </p:spPr>
        <p:txBody>
          <a:bodyPr/>
          <a:lstStyle/>
          <a:p>
            <a:r>
              <a:rPr lang="en-GB" dirty="0"/>
              <a:t>Or…</a:t>
            </a:r>
          </a:p>
        </p:txBody>
      </p:sp>
    </p:spTree>
    <p:extLst>
      <p:ext uri="{BB962C8B-B14F-4D97-AF65-F5344CB8AC3E}">
        <p14:creationId xmlns:p14="http://schemas.microsoft.com/office/powerpoint/2010/main" val="2828139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FF3B2-D07E-4E58-997F-6346255222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Blogito</a:t>
            </a:r>
            <a:br>
              <a:rPr lang="en-GB" dirty="0"/>
            </a:br>
            <a:r>
              <a:rPr lang="en-GB" dirty="0"/>
              <a:t>ergo</a:t>
            </a:r>
            <a:br>
              <a:rPr lang="en-GB" dirty="0"/>
            </a:br>
            <a:r>
              <a:rPr lang="en-GB" dirty="0"/>
              <a:t>sum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D9B61A-A8B2-49C6-80C7-C349A079A5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114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550B608-6211-42C1-817F-FFF07826FFF5}"/>
              </a:ext>
            </a:extLst>
          </p:cNvPr>
          <p:cNvSpPr/>
          <p:nvPr/>
        </p:nvSpPr>
        <p:spPr>
          <a:xfrm>
            <a:off x="682487" y="120157"/>
            <a:ext cx="10827026" cy="661768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2" descr="Apollo gees">
            <a:extLst>
              <a:ext uri="{FF2B5EF4-FFF2-40B4-BE49-F238E27FC236}">
                <a16:creationId xmlns:a16="http://schemas.microsoft.com/office/drawing/2014/main" id="{0DB7D182-A93A-4DBD-B818-43D2A1B96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861" y="790278"/>
            <a:ext cx="8998226" cy="5277441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2091198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F0A36-724D-48AE-AF34-65C2CE7A32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0257" y="864911"/>
            <a:ext cx="9031484" cy="3467282"/>
          </a:xfrm>
        </p:spPr>
        <p:txBody>
          <a:bodyPr anchor="b">
            <a:normAutofit/>
          </a:bodyPr>
          <a:lstStyle/>
          <a:p>
            <a:r>
              <a:rPr lang="en-GB" sz="5600" cap="small"/>
              <a:t>The Authority of Sharing: postgraduate blogging in Classics</a:t>
            </a:r>
            <a:br>
              <a:rPr lang="en-GB" sz="5600" cap="small"/>
            </a:br>
            <a:endParaRPr lang="en-GB" sz="56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CF91E9-5E8B-435F-A13F-F68A7605B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73314" y="5493376"/>
            <a:ext cx="8045373" cy="742279"/>
          </a:xfrm>
        </p:spPr>
        <p:txBody>
          <a:bodyPr anchor="ctr">
            <a:normAutofit/>
          </a:bodyPr>
          <a:lstStyle/>
          <a:p>
            <a:endParaRPr lang="en-GB" sz="1800" dirty="0">
              <a:solidFill>
                <a:srgbClr val="2A1A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110EEC-3598-4B2B-8047-6FF75CBA5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843" y="2595946"/>
            <a:ext cx="2706240" cy="426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361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923E2BD-0AA1-4BE5-A007-F4EB52CF4B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5" r="26014"/>
          <a:stretch/>
        </p:blipFill>
        <p:spPr>
          <a:xfrm>
            <a:off x="7338646" y="10"/>
            <a:ext cx="4853354" cy="68579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21B6C24-8013-4DF8-938E-F687461F6F80}"/>
              </a:ext>
            </a:extLst>
          </p:cNvPr>
          <p:cNvSpPr/>
          <p:nvPr/>
        </p:nvSpPr>
        <p:spPr>
          <a:xfrm>
            <a:off x="993913" y="278296"/>
            <a:ext cx="9183757" cy="1139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4386EF-6F85-41E0-B7FC-58D515589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722" y="488403"/>
            <a:ext cx="10031895" cy="1492132"/>
          </a:xfrm>
        </p:spPr>
        <p:txBody>
          <a:bodyPr>
            <a:normAutofit/>
          </a:bodyPr>
          <a:lstStyle/>
          <a:p>
            <a:r>
              <a:rPr lang="en-GB" dirty="0"/>
              <a:t>Why don’t academics blog?</a:t>
            </a:r>
            <a:br>
              <a:rPr lang="en-GB" sz="2000" dirty="0"/>
            </a:br>
            <a:endParaRPr lang="en-GB" sz="2000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052BC06-C9CC-4825-B266-9CF6C3B7A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5948" y="2286001"/>
            <a:ext cx="5575000" cy="4189614"/>
          </a:xfrm>
        </p:spPr>
        <p:txBody>
          <a:bodyPr>
            <a:normAutofit/>
          </a:bodyPr>
          <a:lstStyle/>
          <a:p>
            <a:r>
              <a:rPr lang="en-GB" sz="1900" i="1" dirty="0"/>
              <a:t>The most common audience was academic (73%) followed by professional (38%), and the least common was researchers (6%), followed by students (15%). The educated public was marginally more common than students at 17% of blogs. We concluded from this analysis that most academic bloggers were actually writing for themselves – or people like themselves – rather than explicitly trying to reach a group of people differently circumstanced.</a:t>
            </a:r>
          </a:p>
          <a:p>
            <a:endParaRPr lang="en-GB" sz="1900" i="1" dirty="0"/>
          </a:p>
          <a:p>
            <a:r>
              <a:rPr lang="en-GB" sz="1900" dirty="0" err="1"/>
              <a:t>Mewburn</a:t>
            </a:r>
            <a:r>
              <a:rPr lang="en-GB" sz="1900" dirty="0"/>
              <a:t> and Thomson 2013 p.1113</a:t>
            </a:r>
          </a:p>
        </p:txBody>
      </p:sp>
    </p:spTree>
    <p:extLst>
      <p:ext uri="{BB962C8B-B14F-4D97-AF65-F5344CB8AC3E}">
        <p14:creationId xmlns:p14="http://schemas.microsoft.com/office/powerpoint/2010/main" val="1207212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96C873-3EC0-4049-A002-3A42AD693515}"/>
              </a:ext>
            </a:extLst>
          </p:cNvPr>
          <p:cNvSpPr/>
          <p:nvPr/>
        </p:nvSpPr>
        <p:spPr>
          <a:xfrm>
            <a:off x="993913" y="278296"/>
            <a:ext cx="9670906" cy="1139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9E4DA8-D737-4F3E-8CC1-2A5527A02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948" y="437322"/>
            <a:ext cx="10178322" cy="1437195"/>
          </a:xfrm>
        </p:spPr>
        <p:txBody>
          <a:bodyPr/>
          <a:lstStyle/>
          <a:p>
            <a:r>
              <a:rPr lang="en-GB" dirty="0"/>
              <a:t>Why do postgraduates blog?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D9F7A-70F9-4997-9AEE-590BCCDCE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948" y="2331051"/>
            <a:ext cx="10178322" cy="3593591"/>
          </a:xfrm>
        </p:spPr>
        <p:txBody>
          <a:bodyPr>
            <a:normAutofit/>
          </a:bodyPr>
          <a:lstStyle/>
          <a:p>
            <a:r>
              <a:rPr lang="en-GB" sz="4400" dirty="0"/>
              <a:t>Control</a:t>
            </a:r>
          </a:p>
          <a:p>
            <a:r>
              <a:rPr lang="en-GB" sz="4400" dirty="0"/>
              <a:t>Identity</a:t>
            </a:r>
          </a:p>
          <a:p>
            <a:r>
              <a:rPr lang="en-GB" sz="4400" dirty="0"/>
              <a:t>Authority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2B79E5-D94C-44AA-843F-0933FACFAB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5" t="15873"/>
          <a:stretch/>
        </p:blipFill>
        <p:spPr>
          <a:xfrm>
            <a:off x="6981709" y="1874517"/>
            <a:ext cx="3683110" cy="40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105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D42BB-C4D6-4671-9908-9DBA8D102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29377"/>
            <a:ext cx="10178322" cy="1492132"/>
          </a:xfrm>
        </p:spPr>
        <p:txBody>
          <a:bodyPr/>
          <a:lstStyle/>
          <a:p>
            <a:r>
              <a:rPr lang="en-GB" dirty="0"/>
              <a:t>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3A7D-6947-4AF6-944F-404CFCB5A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0764" y="1719270"/>
            <a:ext cx="10178321" cy="5138730"/>
          </a:xfrm>
        </p:spPr>
        <p:txBody>
          <a:bodyPr>
            <a:normAutofit/>
          </a:bodyPr>
          <a:lstStyle/>
          <a:p>
            <a:r>
              <a:rPr lang="en-GB" sz="3200" b="1" dirty="0"/>
              <a:t>Professional insecurity as a built-in feature of postgraduate recruitment…</a:t>
            </a:r>
          </a:p>
          <a:p>
            <a:endParaRPr lang="en-GB" b="1" dirty="0"/>
          </a:p>
          <a:p>
            <a:r>
              <a:rPr lang="en-GB" b="1" dirty="0"/>
              <a:t>‘There is a good possibility that you will never obtain a permanent position teaching Classics at a college or university, even if you successfully complete a PhD in Classics in a first-rate program’ </a:t>
            </a:r>
            <a:r>
              <a:rPr lang="en-GB" dirty="0"/>
              <a:t>(Washington University in St. Louis 2019)</a:t>
            </a:r>
          </a:p>
          <a:p>
            <a:endParaRPr lang="en-GB" dirty="0"/>
          </a:p>
          <a:p>
            <a:r>
              <a:rPr lang="en-GB" b="1" dirty="0"/>
              <a:t>‘…luck plays a large role in most careers, which is another way of saying that even with hard work a classicist may fail to complete a degree, or fail to find a job after completing a degree, for reasons that are completely beyond his or her control’ </a:t>
            </a:r>
            <a:r>
              <a:rPr lang="en-GB" dirty="0"/>
              <a:t>(University of Florida 2019). </a:t>
            </a:r>
          </a:p>
        </p:txBody>
      </p:sp>
    </p:spTree>
    <p:extLst>
      <p:ext uri="{BB962C8B-B14F-4D97-AF65-F5344CB8AC3E}">
        <p14:creationId xmlns:p14="http://schemas.microsoft.com/office/powerpoint/2010/main" val="1776972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8C9F02-F5B1-43D8-BB6A-81C16F50C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460" y="0"/>
            <a:ext cx="4598505" cy="70311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8DE6CF-3131-4CAE-90B5-81627DE41638}"/>
              </a:ext>
            </a:extLst>
          </p:cNvPr>
          <p:cNvSpPr txBox="1"/>
          <p:nvPr/>
        </p:nvSpPr>
        <p:spPr>
          <a:xfrm>
            <a:off x="1258956" y="543339"/>
            <a:ext cx="55261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/>
              <a:t>WHICH TRANSLATES AS…</a:t>
            </a:r>
          </a:p>
        </p:txBody>
      </p:sp>
    </p:spTree>
    <p:extLst>
      <p:ext uri="{BB962C8B-B14F-4D97-AF65-F5344CB8AC3E}">
        <p14:creationId xmlns:p14="http://schemas.microsoft.com/office/powerpoint/2010/main" val="1221573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02BB6-1C06-4C0F-B924-9EA625F97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Identity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0351744-DD20-4C58-818F-584C8771E7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892" t="43291" r="11304" b="796"/>
          <a:stretch/>
        </p:blipFill>
        <p:spPr>
          <a:xfrm>
            <a:off x="1860573" y="1995720"/>
            <a:ext cx="9569427" cy="4849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2C2A3A-5C28-4E13-87F4-2552C192312D}"/>
              </a:ext>
            </a:extLst>
          </p:cNvPr>
          <p:cNvSpPr txBox="1"/>
          <p:nvPr/>
        </p:nvSpPr>
        <p:spPr>
          <a:xfrm>
            <a:off x="4496409" y="6475615"/>
            <a:ext cx="8424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https://classics.ufl.edu/programs-2/graduate/applying_graduate_schools/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65714F4-F1F9-4E2A-8CD7-6F8AC782CC57}"/>
              </a:ext>
            </a:extLst>
          </p:cNvPr>
          <p:cNvCxnSpPr/>
          <p:nvPr/>
        </p:nvCxnSpPr>
        <p:spPr>
          <a:xfrm>
            <a:off x="2345635" y="2928731"/>
            <a:ext cx="306125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E336AC5-ABC8-429A-B6BF-76F4CCC41285}"/>
              </a:ext>
            </a:extLst>
          </p:cNvPr>
          <p:cNvCxnSpPr/>
          <p:nvPr/>
        </p:nvCxnSpPr>
        <p:spPr>
          <a:xfrm>
            <a:off x="6096000" y="6475615"/>
            <a:ext cx="2676939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EA90F70-0D9C-4E0D-B755-1A19E13406BC}"/>
              </a:ext>
            </a:extLst>
          </p:cNvPr>
          <p:cNvSpPr txBox="1"/>
          <p:nvPr/>
        </p:nvSpPr>
        <p:spPr>
          <a:xfrm>
            <a:off x="1251677" y="1361993"/>
            <a:ext cx="66068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Stay away from postgraduate Classics if you:</a:t>
            </a:r>
          </a:p>
        </p:txBody>
      </p:sp>
    </p:spTree>
    <p:extLst>
      <p:ext uri="{BB962C8B-B14F-4D97-AF65-F5344CB8AC3E}">
        <p14:creationId xmlns:p14="http://schemas.microsoft.com/office/powerpoint/2010/main" val="2056194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06F13-F310-45D7-9719-4D5E3FE84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Authority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2E680-40D1-4E39-B997-800760080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7599" y="2054087"/>
            <a:ext cx="6408079" cy="3065849"/>
          </a:xfrm>
        </p:spPr>
        <p:txBody>
          <a:bodyPr>
            <a:normAutofit/>
          </a:bodyPr>
          <a:lstStyle/>
          <a:p>
            <a:r>
              <a:rPr lang="en-GB" sz="3600" dirty="0"/>
              <a:t>Moral authority?</a:t>
            </a:r>
          </a:p>
          <a:p>
            <a:r>
              <a:rPr lang="en-GB" sz="3600" dirty="0"/>
              <a:t>Educative authority</a:t>
            </a:r>
          </a:p>
          <a:p>
            <a:r>
              <a:rPr lang="en-GB" sz="3600" dirty="0"/>
              <a:t>Authority through vulnerability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95C7F7-7102-42FA-9D3F-0776337FD2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49" r="10411"/>
          <a:stretch/>
        </p:blipFill>
        <p:spPr>
          <a:xfrm>
            <a:off x="7791599" y="0"/>
            <a:ext cx="4129822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667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6787DE-28FD-453F-A597-21020592A487}"/>
              </a:ext>
            </a:extLst>
          </p:cNvPr>
          <p:cNvSpPr/>
          <p:nvPr/>
        </p:nvSpPr>
        <p:spPr>
          <a:xfrm>
            <a:off x="7169426" y="1895061"/>
            <a:ext cx="4465983" cy="359359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CB4498-B02E-4A6A-B65E-267E98EC7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3496" y="2723321"/>
            <a:ext cx="3836504" cy="2678867"/>
          </a:xfrm>
        </p:spPr>
        <p:txBody>
          <a:bodyPr anchor="b">
            <a:noAutofit/>
          </a:bodyPr>
          <a:lstStyle/>
          <a:p>
            <a:pPr algn="ctr"/>
            <a:r>
              <a:rPr lang="en-GB" sz="4000" dirty="0">
                <a:solidFill>
                  <a:schemeClr val="accent1"/>
                </a:solidFill>
              </a:rPr>
              <a:t>postgraduate bloggers and the ‘modern educator’</a:t>
            </a:r>
            <a:br>
              <a:rPr lang="en-GB" sz="4000" dirty="0">
                <a:solidFill>
                  <a:schemeClr val="accent1"/>
                </a:solidFill>
              </a:rPr>
            </a:b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A41C0-E722-439B-839B-01890F800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101122" y="2272749"/>
            <a:ext cx="9482583" cy="3593591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6DB6CD7A-6825-4D84-88ED-8A335F11BDF2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29415" t="3843" r="29370" b="3645"/>
          <a:stretch/>
        </p:blipFill>
        <p:spPr bwMode="auto">
          <a:xfrm>
            <a:off x="-185530" y="-1815548"/>
            <a:ext cx="7573617" cy="9077739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40CAE1-1F5A-4B72-9A9E-AA7360BDFB62}"/>
              </a:ext>
            </a:extLst>
          </p:cNvPr>
          <p:cNvSpPr txBox="1"/>
          <p:nvPr/>
        </p:nvSpPr>
        <p:spPr>
          <a:xfrm>
            <a:off x="7487478" y="5866340"/>
            <a:ext cx="446598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From Reid Wilson at </a:t>
            </a:r>
            <a:r>
              <a:rPr lang="en-GB" sz="1400" u="sng" dirty="0">
                <a:hlinkClick r:id="rId3"/>
              </a:rPr>
              <a:t>https://wayfaringpath.coetail.com/2014/10/14/the-profile-of-a-modern-teacher/</a:t>
            </a:r>
            <a:r>
              <a:rPr lang="en-GB" sz="1400" dirty="0"/>
              <a:t> </a:t>
            </a:r>
            <a:r>
              <a:rPr lang="en-GB" sz="1400" u="sng" dirty="0">
                <a:hlinkClick r:id="rId4"/>
              </a:rPr>
              <a:t>https://creativecommons.org/licenses/by-nc-nd/3.0/</a:t>
            </a:r>
            <a:endParaRPr lang="en-GB" sz="1400" dirty="0"/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382111-B09C-41A6-9A29-F8A1E416515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693" t="42541" r="29961" b="47240"/>
          <a:stretch/>
        </p:blipFill>
        <p:spPr>
          <a:xfrm>
            <a:off x="7053470" y="184117"/>
            <a:ext cx="4899991" cy="63018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0449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6">
            <a:extLst>
              <a:ext uri="{FF2B5EF4-FFF2-40B4-BE49-F238E27FC236}">
                <a16:creationId xmlns:a16="http://schemas.microsoft.com/office/drawing/2014/main" id="{AD447701-5C61-47D2-A56F-5FDCC5440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5ECDCF-19AC-4A65-B2EF-088F9B7E1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B1FB24-B47C-4C95-AC2E-DA3E24A11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0BDB50-F937-40A2-B621-4B95E6841D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50" r="22375"/>
          <a:stretch/>
        </p:blipFill>
        <p:spPr>
          <a:xfrm>
            <a:off x="8362943" y="10"/>
            <a:ext cx="3829057" cy="6857990"/>
          </a:xfrm>
          <a:prstGeom prst="rect">
            <a:avLst/>
          </a:prstGeom>
        </p:spPr>
      </p:pic>
      <p:sp>
        <p:nvSpPr>
          <p:cNvPr id="22" name="Freeform 13">
            <a:extLst>
              <a:ext uri="{FF2B5EF4-FFF2-40B4-BE49-F238E27FC236}">
                <a16:creationId xmlns:a16="http://schemas.microsoft.com/office/drawing/2014/main" id="{B8581221-9FAB-4072-A580-D6F96297A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flipH="1">
            <a:off x="0" y="0"/>
            <a:ext cx="9807836" cy="6858000"/>
          </a:xfrm>
          <a:custGeom>
            <a:avLst/>
            <a:gdLst>
              <a:gd name="connsiteX0" fmla="*/ 9807836 w 9807836"/>
              <a:gd name="connsiteY0" fmla="*/ 0 h 6858000"/>
              <a:gd name="connsiteX1" fmla="*/ 0 w 9807836"/>
              <a:gd name="connsiteY1" fmla="*/ 0 h 6858000"/>
              <a:gd name="connsiteX2" fmla="*/ 26987 w 9807836"/>
              <a:gd name="connsiteY2" fmla="*/ 87312 h 6858000"/>
              <a:gd name="connsiteX3" fmla="*/ 52387 w 9807836"/>
              <a:gd name="connsiteY3" fmla="*/ 174625 h 6858000"/>
              <a:gd name="connsiteX4" fmla="*/ 77787 w 9807836"/>
              <a:gd name="connsiteY4" fmla="*/ 263525 h 6858000"/>
              <a:gd name="connsiteX5" fmla="*/ 100012 w 9807836"/>
              <a:gd name="connsiteY5" fmla="*/ 354012 h 6858000"/>
              <a:gd name="connsiteX6" fmla="*/ 127000 w 9807836"/>
              <a:gd name="connsiteY6" fmla="*/ 441325 h 6858000"/>
              <a:gd name="connsiteX7" fmla="*/ 155575 w 9807836"/>
              <a:gd name="connsiteY7" fmla="*/ 525462 h 6858000"/>
              <a:gd name="connsiteX8" fmla="*/ 192087 w 9807836"/>
              <a:gd name="connsiteY8" fmla="*/ 604837 h 6858000"/>
              <a:gd name="connsiteX9" fmla="*/ 234950 w 9807836"/>
              <a:gd name="connsiteY9" fmla="*/ 677862 h 6858000"/>
              <a:gd name="connsiteX10" fmla="*/ 282575 w 9807836"/>
              <a:gd name="connsiteY10" fmla="*/ 739775 h 6858000"/>
              <a:gd name="connsiteX11" fmla="*/ 334962 w 9807836"/>
              <a:gd name="connsiteY11" fmla="*/ 798512 h 6858000"/>
              <a:gd name="connsiteX12" fmla="*/ 395287 w 9807836"/>
              <a:gd name="connsiteY12" fmla="*/ 852487 h 6858000"/>
              <a:gd name="connsiteX13" fmla="*/ 458787 w 9807836"/>
              <a:gd name="connsiteY13" fmla="*/ 906462 h 6858000"/>
              <a:gd name="connsiteX14" fmla="*/ 525462 w 9807836"/>
              <a:gd name="connsiteY14" fmla="*/ 957262 h 6858000"/>
              <a:gd name="connsiteX15" fmla="*/ 592137 w 9807836"/>
              <a:gd name="connsiteY15" fmla="*/ 1008062 h 6858000"/>
              <a:gd name="connsiteX16" fmla="*/ 660400 w 9807836"/>
              <a:gd name="connsiteY16" fmla="*/ 1060450 h 6858000"/>
              <a:gd name="connsiteX17" fmla="*/ 725487 w 9807836"/>
              <a:gd name="connsiteY17" fmla="*/ 1111250 h 6858000"/>
              <a:gd name="connsiteX18" fmla="*/ 787400 w 9807836"/>
              <a:gd name="connsiteY18" fmla="*/ 1165225 h 6858000"/>
              <a:gd name="connsiteX19" fmla="*/ 844550 w 9807836"/>
              <a:gd name="connsiteY19" fmla="*/ 1223962 h 6858000"/>
              <a:gd name="connsiteX20" fmla="*/ 896937 w 9807836"/>
              <a:gd name="connsiteY20" fmla="*/ 1282700 h 6858000"/>
              <a:gd name="connsiteX21" fmla="*/ 939800 w 9807836"/>
              <a:gd name="connsiteY21" fmla="*/ 1346200 h 6858000"/>
              <a:gd name="connsiteX22" fmla="*/ 976312 w 9807836"/>
              <a:gd name="connsiteY22" fmla="*/ 1417637 h 6858000"/>
              <a:gd name="connsiteX23" fmla="*/ 998537 w 9807836"/>
              <a:gd name="connsiteY23" fmla="*/ 1487487 h 6858000"/>
              <a:gd name="connsiteX24" fmla="*/ 1012825 w 9807836"/>
              <a:gd name="connsiteY24" fmla="*/ 1565275 h 6858000"/>
              <a:gd name="connsiteX25" fmla="*/ 1019175 w 9807836"/>
              <a:gd name="connsiteY25" fmla="*/ 1641475 h 6858000"/>
              <a:gd name="connsiteX26" fmla="*/ 1017587 w 9807836"/>
              <a:gd name="connsiteY26" fmla="*/ 1722437 h 6858000"/>
              <a:gd name="connsiteX27" fmla="*/ 1011237 w 9807836"/>
              <a:gd name="connsiteY27" fmla="*/ 1803400 h 6858000"/>
              <a:gd name="connsiteX28" fmla="*/ 1003300 w 9807836"/>
              <a:gd name="connsiteY28" fmla="*/ 1887537 h 6858000"/>
              <a:gd name="connsiteX29" fmla="*/ 992187 w 9807836"/>
              <a:gd name="connsiteY29" fmla="*/ 1971675 h 6858000"/>
              <a:gd name="connsiteX30" fmla="*/ 979487 w 9807836"/>
              <a:gd name="connsiteY30" fmla="*/ 2055812 h 6858000"/>
              <a:gd name="connsiteX31" fmla="*/ 969962 w 9807836"/>
              <a:gd name="connsiteY31" fmla="*/ 2139950 h 6858000"/>
              <a:gd name="connsiteX32" fmla="*/ 963612 w 9807836"/>
              <a:gd name="connsiteY32" fmla="*/ 2224087 h 6858000"/>
              <a:gd name="connsiteX33" fmla="*/ 958850 w 9807836"/>
              <a:gd name="connsiteY33" fmla="*/ 2305050 h 6858000"/>
              <a:gd name="connsiteX34" fmla="*/ 963612 w 9807836"/>
              <a:gd name="connsiteY34" fmla="*/ 2384425 h 6858000"/>
              <a:gd name="connsiteX35" fmla="*/ 973137 w 9807836"/>
              <a:gd name="connsiteY35" fmla="*/ 2462212 h 6858000"/>
              <a:gd name="connsiteX36" fmla="*/ 993775 w 9807836"/>
              <a:gd name="connsiteY36" fmla="*/ 2543175 h 6858000"/>
              <a:gd name="connsiteX37" fmla="*/ 1025525 w 9807836"/>
              <a:gd name="connsiteY37" fmla="*/ 2622550 h 6858000"/>
              <a:gd name="connsiteX38" fmla="*/ 1063625 w 9807836"/>
              <a:gd name="connsiteY38" fmla="*/ 2701925 h 6858000"/>
              <a:gd name="connsiteX39" fmla="*/ 1106487 w 9807836"/>
              <a:gd name="connsiteY39" fmla="*/ 2781300 h 6858000"/>
              <a:gd name="connsiteX40" fmla="*/ 1150937 w 9807836"/>
              <a:gd name="connsiteY40" fmla="*/ 2859087 h 6858000"/>
              <a:gd name="connsiteX41" fmla="*/ 1198562 w 9807836"/>
              <a:gd name="connsiteY41" fmla="*/ 2938462 h 6858000"/>
              <a:gd name="connsiteX42" fmla="*/ 1241425 w 9807836"/>
              <a:gd name="connsiteY42" fmla="*/ 3017837 h 6858000"/>
              <a:gd name="connsiteX43" fmla="*/ 1284288 w 9807836"/>
              <a:gd name="connsiteY43" fmla="*/ 3098800 h 6858000"/>
              <a:gd name="connsiteX44" fmla="*/ 1320800 w 9807836"/>
              <a:gd name="connsiteY44" fmla="*/ 3179762 h 6858000"/>
              <a:gd name="connsiteX45" fmla="*/ 1349375 w 9807836"/>
              <a:gd name="connsiteY45" fmla="*/ 3260725 h 6858000"/>
              <a:gd name="connsiteX46" fmla="*/ 1365250 w 9807836"/>
              <a:gd name="connsiteY46" fmla="*/ 3343275 h 6858000"/>
              <a:gd name="connsiteX47" fmla="*/ 1374775 w 9807836"/>
              <a:gd name="connsiteY47" fmla="*/ 3429000 h 6858000"/>
              <a:gd name="connsiteX48" fmla="*/ 1365250 w 9807836"/>
              <a:gd name="connsiteY48" fmla="*/ 3514725 h 6858000"/>
              <a:gd name="connsiteX49" fmla="*/ 1349375 w 9807836"/>
              <a:gd name="connsiteY49" fmla="*/ 3597275 h 6858000"/>
              <a:gd name="connsiteX50" fmla="*/ 1320800 w 9807836"/>
              <a:gd name="connsiteY50" fmla="*/ 3678237 h 6858000"/>
              <a:gd name="connsiteX51" fmla="*/ 1284288 w 9807836"/>
              <a:gd name="connsiteY51" fmla="*/ 3759200 h 6858000"/>
              <a:gd name="connsiteX52" fmla="*/ 1241425 w 9807836"/>
              <a:gd name="connsiteY52" fmla="*/ 3840162 h 6858000"/>
              <a:gd name="connsiteX53" fmla="*/ 1198562 w 9807836"/>
              <a:gd name="connsiteY53" fmla="*/ 3919537 h 6858000"/>
              <a:gd name="connsiteX54" fmla="*/ 1150937 w 9807836"/>
              <a:gd name="connsiteY54" fmla="*/ 3998912 h 6858000"/>
              <a:gd name="connsiteX55" fmla="*/ 1106487 w 9807836"/>
              <a:gd name="connsiteY55" fmla="*/ 4076700 h 6858000"/>
              <a:gd name="connsiteX56" fmla="*/ 1063625 w 9807836"/>
              <a:gd name="connsiteY56" fmla="*/ 4156075 h 6858000"/>
              <a:gd name="connsiteX57" fmla="*/ 1025525 w 9807836"/>
              <a:gd name="connsiteY57" fmla="*/ 4235450 h 6858000"/>
              <a:gd name="connsiteX58" fmla="*/ 993775 w 9807836"/>
              <a:gd name="connsiteY58" fmla="*/ 4314825 h 6858000"/>
              <a:gd name="connsiteX59" fmla="*/ 973137 w 9807836"/>
              <a:gd name="connsiteY59" fmla="*/ 4395787 h 6858000"/>
              <a:gd name="connsiteX60" fmla="*/ 963612 w 9807836"/>
              <a:gd name="connsiteY60" fmla="*/ 4473575 h 6858000"/>
              <a:gd name="connsiteX61" fmla="*/ 958850 w 9807836"/>
              <a:gd name="connsiteY61" fmla="*/ 4552950 h 6858000"/>
              <a:gd name="connsiteX62" fmla="*/ 963612 w 9807836"/>
              <a:gd name="connsiteY62" fmla="*/ 4633912 h 6858000"/>
              <a:gd name="connsiteX63" fmla="*/ 969962 w 9807836"/>
              <a:gd name="connsiteY63" fmla="*/ 4718050 h 6858000"/>
              <a:gd name="connsiteX64" fmla="*/ 979487 w 9807836"/>
              <a:gd name="connsiteY64" fmla="*/ 4802187 h 6858000"/>
              <a:gd name="connsiteX65" fmla="*/ 992187 w 9807836"/>
              <a:gd name="connsiteY65" fmla="*/ 4886325 h 6858000"/>
              <a:gd name="connsiteX66" fmla="*/ 1003300 w 9807836"/>
              <a:gd name="connsiteY66" fmla="*/ 4970462 h 6858000"/>
              <a:gd name="connsiteX67" fmla="*/ 1011237 w 9807836"/>
              <a:gd name="connsiteY67" fmla="*/ 5054600 h 6858000"/>
              <a:gd name="connsiteX68" fmla="*/ 1017587 w 9807836"/>
              <a:gd name="connsiteY68" fmla="*/ 5135562 h 6858000"/>
              <a:gd name="connsiteX69" fmla="*/ 1019175 w 9807836"/>
              <a:gd name="connsiteY69" fmla="*/ 5216525 h 6858000"/>
              <a:gd name="connsiteX70" fmla="*/ 1012825 w 9807836"/>
              <a:gd name="connsiteY70" fmla="*/ 5292725 h 6858000"/>
              <a:gd name="connsiteX71" fmla="*/ 998537 w 9807836"/>
              <a:gd name="connsiteY71" fmla="*/ 5370512 h 6858000"/>
              <a:gd name="connsiteX72" fmla="*/ 976312 w 9807836"/>
              <a:gd name="connsiteY72" fmla="*/ 5440362 h 6858000"/>
              <a:gd name="connsiteX73" fmla="*/ 939800 w 9807836"/>
              <a:gd name="connsiteY73" fmla="*/ 5511800 h 6858000"/>
              <a:gd name="connsiteX74" fmla="*/ 896937 w 9807836"/>
              <a:gd name="connsiteY74" fmla="*/ 5575300 h 6858000"/>
              <a:gd name="connsiteX75" fmla="*/ 844550 w 9807836"/>
              <a:gd name="connsiteY75" fmla="*/ 5634037 h 6858000"/>
              <a:gd name="connsiteX76" fmla="*/ 787400 w 9807836"/>
              <a:gd name="connsiteY76" fmla="*/ 5692775 h 6858000"/>
              <a:gd name="connsiteX77" fmla="*/ 725487 w 9807836"/>
              <a:gd name="connsiteY77" fmla="*/ 5746750 h 6858000"/>
              <a:gd name="connsiteX78" fmla="*/ 660400 w 9807836"/>
              <a:gd name="connsiteY78" fmla="*/ 5797550 h 6858000"/>
              <a:gd name="connsiteX79" fmla="*/ 592137 w 9807836"/>
              <a:gd name="connsiteY79" fmla="*/ 5849937 h 6858000"/>
              <a:gd name="connsiteX80" fmla="*/ 525462 w 9807836"/>
              <a:gd name="connsiteY80" fmla="*/ 5900737 h 6858000"/>
              <a:gd name="connsiteX81" fmla="*/ 458787 w 9807836"/>
              <a:gd name="connsiteY81" fmla="*/ 5951537 h 6858000"/>
              <a:gd name="connsiteX82" fmla="*/ 395287 w 9807836"/>
              <a:gd name="connsiteY82" fmla="*/ 6005512 h 6858000"/>
              <a:gd name="connsiteX83" fmla="*/ 334962 w 9807836"/>
              <a:gd name="connsiteY83" fmla="*/ 6059487 h 6858000"/>
              <a:gd name="connsiteX84" fmla="*/ 282575 w 9807836"/>
              <a:gd name="connsiteY84" fmla="*/ 6118225 h 6858000"/>
              <a:gd name="connsiteX85" fmla="*/ 234950 w 9807836"/>
              <a:gd name="connsiteY85" fmla="*/ 6180137 h 6858000"/>
              <a:gd name="connsiteX86" fmla="*/ 192087 w 9807836"/>
              <a:gd name="connsiteY86" fmla="*/ 6253162 h 6858000"/>
              <a:gd name="connsiteX87" fmla="*/ 155575 w 9807836"/>
              <a:gd name="connsiteY87" fmla="*/ 6332537 h 6858000"/>
              <a:gd name="connsiteX88" fmla="*/ 127000 w 9807836"/>
              <a:gd name="connsiteY88" fmla="*/ 6416675 h 6858000"/>
              <a:gd name="connsiteX89" fmla="*/ 100012 w 9807836"/>
              <a:gd name="connsiteY89" fmla="*/ 6503987 h 6858000"/>
              <a:gd name="connsiteX90" fmla="*/ 77787 w 9807836"/>
              <a:gd name="connsiteY90" fmla="*/ 6594475 h 6858000"/>
              <a:gd name="connsiteX91" fmla="*/ 52387 w 9807836"/>
              <a:gd name="connsiteY91" fmla="*/ 6683375 h 6858000"/>
              <a:gd name="connsiteX92" fmla="*/ 26987 w 9807836"/>
              <a:gd name="connsiteY92" fmla="*/ 6770687 h 6858000"/>
              <a:gd name="connsiteX93" fmla="*/ 0 w 9807836"/>
              <a:gd name="connsiteY93" fmla="*/ 6858000 h 6858000"/>
              <a:gd name="connsiteX94" fmla="*/ 9807836 w 9807836"/>
              <a:gd name="connsiteY94" fmla="*/ 6858000 h 6858000"/>
              <a:gd name="connsiteX95" fmla="*/ 9807836 w 9807836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9807836" h="6858000">
                <a:moveTo>
                  <a:pt x="9807836" y="0"/>
                </a:moveTo>
                <a:lnTo>
                  <a:pt x="0" y="0"/>
                </a:lnTo>
                <a:lnTo>
                  <a:pt x="26987" y="87312"/>
                </a:lnTo>
                <a:lnTo>
                  <a:pt x="52387" y="174625"/>
                </a:lnTo>
                <a:lnTo>
                  <a:pt x="77787" y="263525"/>
                </a:lnTo>
                <a:lnTo>
                  <a:pt x="100012" y="354012"/>
                </a:lnTo>
                <a:lnTo>
                  <a:pt x="127000" y="441325"/>
                </a:lnTo>
                <a:lnTo>
                  <a:pt x="155575" y="525462"/>
                </a:lnTo>
                <a:lnTo>
                  <a:pt x="192087" y="604837"/>
                </a:lnTo>
                <a:lnTo>
                  <a:pt x="234950" y="677862"/>
                </a:lnTo>
                <a:lnTo>
                  <a:pt x="282575" y="739775"/>
                </a:lnTo>
                <a:lnTo>
                  <a:pt x="334962" y="798512"/>
                </a:lnTo>
                <a:lnTo>
                  <a:pt x="395287" y="852487"/>
                </a:lnTo>
                <a:lnTo>
                  <a:pt x="458787" y="906462"/>
                </a:lnTo>
                <a:lnTo>
                  <a:pt x="525462" y="957262"/>
                </a:lnTo>
                <a:lnTo>
                  <a:pt x="592137" y="1008062"/>
                </a:lnTo>
                <a:lnTo>
                  <a:pt x="660400" y="1060450"/>
                </a:lnTo>
                <a:lnTo>
                  <a:pt x="725487" y="1111250"/>
                </a:lnTo>
                <a:lnTo>
                  <a:pt x="787400" y="1165225"/>
                </a:lnTo>
                <a:lnTo>
                  <a:pt x="844550" y="1223962"/>
                </a:lnTo>
                <a:lnTo>
                  <a:pt x="896937" y="1282700"/>
                </a:lnTo>
                <a:lnTo>
                  <a:pt x="939800" y="1346200"/>
                </a:lnTo>
                <a:lnTo>
                  <a:pt x="976312" y="1417637"/>
                </a:lnTo>
                <a:lnTo>
                  <a:pt x="998537" y="1487487"/>
                </a:lnTo>
                <a:lnTo>
                  <a:pt x="1012825" y="1565275"/>
                </a:lnTo>
                <a:lnTo>
                  <a:pt x="1019175" y="1641475"/>
                </a:lnTo>
                <a:lnTo>
                  <a:pt x="1017587" y="1722437"/>
                </a:lnTo>
                <a:lnTo>
                  <a:pt x="1011237" y="1803400"/>
                </a:lnTo>
                <a:lnTo>
                  <a:pt x="1003300" y="1887537"/>
                </a:lnTo>
                <a:lnTo>
                  <a:pt x="992187" y="1971675"/>
                </a:lnTo>
                <a:lnTo>
                  <a:pt x="979487" y="2055812"/>
                </a:lnTo>
                <a:lnTo>
                  <a:pt x="969962" y="2139950"/>
                </a:lnTo>
                <a:lnTo>
                  <a:pt x="963612" y="2224087"/>
                </a:lnTo>
                <a:lnTo>
                  <a:pt x="958850" y="2305050"/>
                </a:lnTo>
                <a:lnTo>
                  <a:pt x="963612" y="2384425"/>
                </a:lnTo>
                <a:lnTo>
                  <a:pt x="973137" y="2462212"/>
                </a:lnTo>
                <a:lnTo>
                  <a:pt x="993775" y="2543175"/>
                </a:lnTo>
                <a:lnTo>
                  <a:pt x="1025525" y="2622550"/>
                </a:lnTo>
                <a:lnTo>
                  <a:pt x="1063625" y="2701925"/>
                </a:lnTo>
                <a:lnTo>
                  <a:pt x="1106487" y="2781300"/>
                </a:lnTo>
                <a:lnTo>
                  <a:pt x="1150937" y="2859087"/>
                </a:lnTo>
                <a:lnTo>
                  <a:pt x="1198562" y="2938462"/>
                </a:lnTo>
                <a:lnTo>
                  <a:pt x="1241425" y="3017837"/>
                </a:lnTo>
                <a:lnTo>
                  <a:pt x="1284288" y="3098800"/>
                </a:lnTo>
                <a:lnTo>
                  <a:pt x="1320800" y="3179762"/>
                </a:lnTo>
                <a:lnTo>
                  <a:pt x="1349375" y="3260725"/>
                </a:lnTo>
                <a:lnTo>
                  <a:pt x="1365250" y="3343275"/>
                </a:lnTo>
                <a:lnTo>
                  <a:pt x="1374775" y="3429000"/>
                </a:lnTo>
                <a:lnTo>
                  <a:pt x="1365250" y="3514725"/>
                </a:lnTo>
                <a:lnTo>
                  <a:pt x="1349375" y="3597275"/>
                </a:lnTo>
                <a:lnTo>
                  <a:pt x="1320800" y="3678237"/>
                </a:lnTo>
                <a:lnTo>
                  <a:pt x="1284288" y="3759200"/>
                </a:lnTo>
                <a:lnTo>
                  <a:pt x="1241425" y="3840162"/>
                </a:lnTo>
                <a:lnTo>
                  <a:pt x="1198562" y="3919537"/>
                </a:lnTo>
                <a:lnTo>
                  <a:pt x="1150937" y="3998912"/>
                </a:lnTo>
                <a:lnTo>
                  <a:pt x="1106487" y="4076700"/>
                </a:lnTo>
                <a:lnTo>
                  <a:pt x="1063625" y="4156075"/>
                </a:lnTo>
                <a:lnTo>
                  <a:pt x="1025525" y="4235450"/>
                </a:lnTo>
                <a:lnTo>
                  <a:pt x="993775" y="4314825"/>
                </a:lnTo>
                <a:lnTo>
                  <a:pt x="973137" y="4395787"/>
                </a:lnTo>
                <a:lnTo>
                  <a:pt x="963612" y="4473575"/>
                </a:lnTo>
                <a:lnTo>
                  <a:pt x="958850" y="4552950"/>
                </a:lnTo>
                <a:lnTo>
                  <a:pt x="963612" y="4633912"/>
                </a:lnTo>
                <a:lnTo>
                  <a:pt x="969962" y="4718050"/>
                </a:lnTo>
                <a:lnTo>
                  <a:pt x="979487" y="4802187"/>
                </a:lnTo>
                <a:lnTo>
                  <a:pt x="992187" y="4886325"/>
                </a:lnTo>
                <a:lnTo>
                  <a:pt x="1003300" y="4970462"/>
                </a:lnTo>
                <a:lnTo>
                  <a:pt x="1011237" y="5054600"/>
                </a:lnTo>
                <a:lnTo>
                  <a:pt x="1017587" y="5135562"/>
                </a:lnTo>
                <a:lnTo>
                  <a:pt x="1019175" y="5216525"/>
                </a:lnTo>
                <a:lnTo>
                  <a:pt x="1012825" y="5292725"/>
                </a:lnTo>
                <a:lnTo>
                  <a:pt x="998537" y="5370512"/>
                </a:lnTo>
                <a:lnTo>
                  <a:pt x="976312" y="5440362"/>
                </a:lnTo>
                <a:lnTo>
                  <a:pt x="939800" y="5511800"/>
                </a:lnTo>
                <a:lnTo>
                  <a:pt x="896937" y="5575300"/>
                </a:lnTo>
                <a:lnTo>
                  <a:pt x="844550" y="5634037"/>
                </a:lnTo>
                <a:lnTo>
                  <a:pt x="787400" y="5692775"/>
                </a:lnTo>
                <a:lnTo>
                  <a:pt x="725487" y="5746750"/>
                </a:lnTo>
                <a:lnTo>
                  <a:pt x="660400" y="5797550"/>
                </a:lnTo>
                <a:lnTo>
                  <a:pt x="592137" y="5849937"/>
                </a:lnTo>
                <a:lnTo>
                  <a:pt x="525462" y="5900737"/>
                </a:lnTo>
                <a:lnTo>
                  <a:pt x="458787" y="5951537"/>
                </a:lnTo>
                <a:lnTo>
                  <a:pt x="395287" y="6005512"/>
                </a:lnTo>
                <a:lnTo>
                  <a:pt x="334962" y="6059487"/>
                </a:lnTo>
                <a:lnTo>
                  <a:pt x="282575" y="6118225"/>
                </a:lnTo>
                <a:lnTo>
                  <a:pt x="234950" y="6180137"/>
                </a:lnTo>
                <a:lnTo>
                  <a:pt x="192087" y="6253162"/>
                </a:lnTo>
                <a:lnTo>
                  <a:pt x="155575" y="6332537"/>
                </a:lnTo>
                <a:lnTo>
                  <a:pt x="127000" y="6416675"/>
                </a:lnTo>
                <a:lnTo>
                  <a:pt x="100012" y="6503987"/>
                </a:lnTo>
                <a:lnTo>
                  <a:pt x="77787" y="6594475"/>
                </a:lnTo>
                <a:lnTo>
                  <a:pt x="52387" y="6683375"/>
                </a:lnTo>
                <a:lnTo>
                  <a:pt x="26987" y="6770687"/>
                </a:lnTo>
                <a:lnTo>
                  <a:pt x="0" y="6858000"/>
                </a:lnTo>
                <a:lnTo>
                  <a:pt x="9807836" y="6858000"/>
                </a:lnTo>
                <a:lnTo>
                  <a:pt x="980783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33EF96-2C97-4DE3-B440-54AED5674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609" y="276755"/>
            <a:ext cx="9416690" cy="234177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dirty="0"/>
              <a:t>Blogs to check out…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3CF6B-77B6-4418-9ABE-8574EED42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2609" y="2716696"/>
            <a:ext cx="7946817" cy="3610917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lnSpc>
                <a:spcPct val="160000"/>
              </a:lnSpc>
            </a:pPr>
            <a:r>
              <a:rPr lang="en-US" cap="none" dirty="0">
                <a:solidFill>
                  <a:schemeClr val="bg2"/>
                </a:solidFill>
              </a:rPr>
              <a:t>My website, including postgraduate articles: </a:t>
            </a:r>
            <a:r>
              <a:rPr lang="en-US" cap="none" dirty="0">
                <a:solidFill>
                  <a:schemeClr val="tx2">
                    <a:lumMod val="9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https://classicalstudies.support/</a:t>
            </a:r>
            <a:endParaRPr lang="en-US" cap="none" dirty="0">
              <a:solidFill>
                <a:schemeClr val="tx2">
                  <a:lumMod val="90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en-US" cap="none" dirty="0">
              <a:solidFill>
                <a:schemeClr val="tx2">
                  <a:lumMod val="9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cap="none" dirty="0">
                <a:solidFill>
                  <a:schemeClr val="bg2"/>
                </a:solidFill>
              </a:rPr>
              <a:t>Classical Fix:</a:t>
            </a:r>
          </a:p>
          <a:p>
            <a:pPr>
              <a:lnSpc>
                <a:spcPct val="90000"/>
              </a:lnSpc>
            </a:pPr>
            <a:r>
              <a:rPr lang="en-US" cap="none" dirty="0">
                <a:solidFill>
                  <a:schemeClr val="tx2">
                    <a:lumMod val="9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https://classicalfix.Com/</a:t>
            </a:r>
            <a:endParaRPr lang="en-US" cap="none" dirty="0">
              <a:solidFill>
                <a:schemeClr val="tx2">
                  <a:lumMod val="90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en-US" cap="none" dirty="0">
              <a:solidFill>
                <a:schemeClr val="tx2">
                  <a:lumMod val="9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cap="none" dirty="0">
                <a:solidFill>
                  <a:schemeClr val="bg2"/>
                </a:solidFill>
              </a:rPr>
              <a:t>Le Temps </a:t>
            </a:r>
            <a:r>
              <a:rPr lang="en-US" cap="none" dirty="0" err="1">
                <a:solidFill>
                  <a:schemeClr val="bg2"/>
                </a:solidFill>
              </a:rPr>
              <a:t>Revient</a:t>
            </a:r>
            <a:r>
              <a:rPr lang="en-US" cap="none" dirty="0">
                <a:solidFill>
                  <a:schemeClr val="bg2"/>
                </a:solidFill>
              </a:rPr>
              <a:t>:</a:t>
            </a:r>
          </a:p>
          <a:p>
            <a:pPr>
              <a:lnSpc>
                <a:spcPct val="90000"/>
              </a:lnSpc>
            </a:pPr>
            <a:r>
              <a:rPr lang="en-US" cap="none" dirty="0">
                <a:solidFill>
                  <a:schemeClr val="tx2">
                    <a:lumMod val="9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https://letempsrevientblog.Wordpress.Com/</a:t>
            </a:r>
            <a:endParaRPr lang="en-US" cap="none" dirty="0">
              <a:solidFill>
                <a:schemeClr val="tx2">
                  <a:lumMod val="90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en-US" cap="none" dirty="0">
              <a:solidFill>
                <a:schemeClr val="tx2">
                  <a:lumMod val="9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cap="none" dirty="0">
                <a:solidFill>
                  <a:schemeClr val="bg2"/>
                </a:solidFill>
              </a:rPr>
              <a:t>Classics and Coffee:</a:t>
            </a:r>
          </a:p>
          <a:p>
            <a:pPr>
              <a:lnSpc>
                <a:spcPct val="90000"/>
              </a:lnSpc>
            </a:pPr>
            <a:r>
              <a:rPr lang="en-US" cap="none" dirty="0">
                <a:solidFill>
                  <a:schemeClr val="tx2">
                    <a:lumMod val="9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http://www.classicsandcoffee.co.uk/about/</a:t>
            </a:r>
            <a:endParaRPr lang="en-US" cap="none" dirty="0">
              <a:solidFill>
                <a:schemeClr val="tx2">
                  <a:lumMod val="90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en-US" cap="none" dirty="0">
              <a:solidFill>
                <a:schemeClr val="bg2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4081010-C028-4ADE-A7EE-86B0C3B102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Freeform 16">
            <a:extLst>
              <a:ext uri="{FF2B5EF4-FFF2-40B4-BE49-F238E27FC236}">
                <a16:creationId xmlns:a16="http://schemas.microsoft.com/office/drawing/2014/main" id="{5C1D8395-911F-47B1-94E7-E092C8536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33061" y="0"/>
            <a:ext cx="1646238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591394400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373</Words>
  <Application>Microsoft Office PowerPoint</Application>
  <PresentationFormat>Widescreen</PresentationFormat>
  <Paragraphs>41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Gill Sans MT</vt:lpstr>
      <vt:lpstr>Impact</vt:lpstr>
      <vt:lpstr>Badge</vt:lpstr>
      <vt:lpstr>The Authority of Sharing: postgraduate blogging in Classics </vt:lpstr>
      <vt:lpstr>Or…</vt:lpstr>
      <vt:lpstr>Blogito ergo sum</vt:lpstr>
      <vt:lpstr>PowerPoint Presentation</vt:lpstr>
      <vt:lpstr>The Authority of Sharing: postgraduate blogging in Classics </vt:lpstr>
      <vt:lpstr>Why don’t academics blog? </vt:lpstr>
      <vt:lpstr>Why do postgraduates blog?</vt:lpstr>
      <vt:lpstr>Control</vt:lpstr>
      <vt:lpstr>PowerPoint Presentation</vt:lpstr>
      <vt:lpstr>Identity</vt:lpstr>
      <vt:lpstr>Authority</vt:lpstr>
      <vt:lpstr>postgraduate bloggers and the ‘modern educator’ </vt:lpstr>
      <vt:lpstr>Blogs to check out…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Authority of Sharing: postgraduate blogging in Classics </dc:title>
  <dc:creator>Cora Beth Knowles</dc:creator>
  <cp:lastModifiedBy>Cora Beth Knowles</cp:lastModifiedBy>
  <cp:revision>5</cp:revision>
  <dcterms:created xsi:type="dcterms:W3CDTF">2019-02-19T21:22:55Z</dcterms:created>
  <dcterms:modified xsi:type="dcterms:W3CDTF">2019-02-20T12:44:11Z</dcterms:modified>
</cp:coreProperties>
</file>