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19B9-33C9-49E1-B73F-0EC6F0F031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2EF8-505C-4B46-BEDE-5580793989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577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19B9-33C9-49E1-B73F-0EC6F0F031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2EF8-505C-4B46-BEDE-5580793989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793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19B9-33C9-49E1-B73F-0EC6F0F031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2EF8-505C-4B46-BEDE-5580793989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387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19B9-33C9-49E1-B73F-0EC6F0F031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2EF8-505C-4B46-BEDE-5580793989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331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19B9-33C9-49E1-B73F-0EC6F0F031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2EF8-505C-4B46-BEDE-55807939892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191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19B9-33C9-49E1-B73F-0EC6F0F031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2EF8-505C-4B46-BEDE-5580793989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449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19B9-33C9-49E1-B73F-0EC6F0F031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2EF8-505C-4B46-BEDE-5580793989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834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19B9-33C9-49E1-B73F-0EC6F0F031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2EF8-505C-4B46-BEDE-5580793989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302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4DA19B9-33C9-49E1-B73F-0EC6F0F031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2EF8-505C-4B46-BEDE-5580793989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218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19B9-33C9-49E1-B73F-0EC6F0F031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2EF8-505C-4B46-BEDE-5580793989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506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19B9-33C9-49E1-B73F-0EC6F0F031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2EF8-505C-4B46-BEDE-5580793989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326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4DA19B9-33C9-49E1-B73F-0EC6F0F031C6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8C92EF8-505C-4B46-BEDE-5580793989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3000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c.b.knowles@open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73573C-25C6-4C33-A27B-B5538D9A9C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097" r="1305" b="16681"/>
          <a:stretch/>
        </p:blipFill>
        <p:spPr>
          <a:xfrm>
            <a:off x="79523" y="342033"/>
            <a:ext cx="12032954" cy="42343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3893C5-6B28-45E4-A4AC-D500B2185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3753529"/>
            <a:ext cx="8991600" cy="1645759"/>
          </a:xfrm>
        </p:spPr>
        <p:txBody>
          <a:bodyPr>
            <a:normAutofit/>
          </a:bodyPr>
          <a:lstStyle/>
          <a:p>
            <a:r>
              <a:rPr lang="en-GB"/>
              <a:t>Classical Studies Support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F2B8DC-E024-4A22-8969-F282E49DF1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704731"/>
            <a:ext cx="6801612" cy="513189"/>
          </a:xfrm>
        </p:spPr>
        <p:txBody>
          <a:bodyPr>
            <a:normAutofit/>
          </a:bodyPr>
          <a:lstStyle/>
          <a:p>
            <a:r>
              <a:rPr lang="en-GB"/>
              <a:t>A quick tour…</a:t>
            </a:r>
          </a:p>
        </p:txBody>
      </p:sp>
    </p:spTree>
    <p:extLst>
      <p:ext uri="{BB962C8B-B14F-4D97-AF65-F5344CB8AC3E}">
        <p14:creationId xmlns:p14="http://schemas.microsoft.com/office/powerpoint/2010/main" val="4229559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70EF6-DBB2-4E97-89BC-C8174B246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55" y="500865"/>
            <a:ext cx="6364754" cy="1188720"/>
          </a:xfrm>
        </p:spPr>
        <p:txBody>
          <a:bodyPr/>
          <a:lstStyle/>
          <a:p>
            <a:r>
              <a:rPr lang="en-GB" dirty="0"/>
              <a:t>Subject Pages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FD82C-B6B1-4CF1-8424-05929DF9E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32383"/>
            <a:ext cx="6225209" cy="3844579"/>
          </a:xfrm>
        </p:spPr>
        <p:txBody>
          <a:bodyPr>
            <a:normAutofit/>
          </a:bodyPr>
          <a:lstStyle/>
          <a:p>
            <a:r>
              <a:rPr lang="en-GB" sz="2800" dirty="0"/>
              <a:t>Covering A276, A330, A340 and the MA</a:t>
            </a:r>
          </a:p>
          <a:p>
            <a:r>
              <a:rPr lang="en-GB" sz="2800" dirty="0"/>
              <a:t>Include tutorial slides, links to useful articles, videos and other additional material</a:t>
            </a:r>
          </a:p>
          <a:p>
            <a:r>
              <a:rPr lang="en-GB" sz="2800" dirty="0"/>
              <a:t>Feel free to use – or to contribute!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C29FA7-3178-4568-82C2-A3ED8DBE3A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674" t="25324" r="6875"/>
          <a:stretch/>
        </p:blipFill>
        <p:spPr>
          <a:xfrm>
            <a:off x="7991061" y="48564"/>
            <a:ext cx="3914101" cy="664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80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966A4D4-049A-4389-B407-0E7091A07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C5EF00-0B35-4A3A-A9AF-A42D4178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290025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GB" dirty="0"/>
              <a:t>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AF786-64C2-4E13-B61C-AE7C9BDA2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858703"/>
            <a:ext cx="4475892" cy="3042547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GB" sz="1500">
                <a:solidFill>
                  <a:srgbClr val="FFFFFF"/>
                </a:solidFill>
              </a:rPr>
              <a:t>Archive of posts on all kinds of things, including:</a:t>
            </a:r>
          </a:p>
          <a:p>
            <a:pPr lvl="1">
              <a:lnSpc>
                <a:spcPct val="90000"/>
              </a:lnSpc>
            </a:pPr>
            <a:r>
              <a:rPr lang="en-GB" sz="1500">
                <a:solidFill>
                  <a:srgbClr val="FFFFFF"/>
                </a:solidFill>
              </a:rPr>
              <a:t>Opportunities (e.g. Undergraduate Awards, studentships)</a:t>
            </a:r>
          </a:p>
          <a:p>
            <a:pPr lvl="1">
              <a:lnSpc>
                <a:spcPct val="90000"/>
              </a:lnSpc>
            </a:pPr>
            <a:r>
              <a:rPr lang="en-GB" sz="1500">
                <a:solidFill>
                  <a:srgbClr val="FFFFFF"/>
                </a:solidFill>
              </a:rPr>
              <a:t>Study skills (eg. referencing, writing an abstract)</a:t>
            </a:r>
          </a:p>
          <a:p>
            <a:pPr lvl="1">
              <a:lnSpc>
                <a:spcPct val="90000"/>
              </a:lnSpc>
            </a:pPr>
            <a:r>
              <a:rPr lang="en-GB" sz="1500">
                <a:solidFill>
                  <a:srgbClr val="FFFFFF"/>
                </a:solidFill>
              </a:rPr>
              <a:t>Student life (eg. applying for loans, studying overseas)</a:t>
            </a:r>
          </a:p>
          <a:p>
            <a:pPr lvl="1">
              <a:lnSpc>
                <a:spcPct val="90000"/>
              </a:lnSpc>
            </a:pPr>
            <a:r>
              <a:rPr lang="en-GB" sz="1500">
                <a:solidFill>
                  <a:srgbClr val="FFFFFF"/>
                </a:solidFill>
              </a:rPr>
              <a:t>Classical stuff (eg. Classics on TV, Playmobil Romans)</a:t>
            </a:r>
          </a:p>
          <a:p>
            <a:pPr lvl="1">
              <a:lnSpc>
                <a:spcPct val="90000"/>
              </a:lnSpc>
            </a:pPr>
            <a:endParaRPr lang="en-GB" sz="150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1500">
                <a:solidFill>
                  <a:srgbClr val="FFFFFF"/>
                </a:solidFill>
              </a:rPr>
              <a:t>Articles by current and former students, and links to student blogs</a:t>
            </a:r>
          </a:p>
          <a:p>
            <a:pPr>
              <a:lnSpc>
                <a:spcPct val="90000"/>
              </a:lnSpc>
            </a:pPr>
            <a:r>
              <a:rPr lang="en-GB" sz="1500">
                <a:solidFill>
                  <a:srgbClr val="FFFFFF"/>
                </a:solidFill>
              </a:rPr>
              <a:t>Some podcasts and videos – still working on those!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899359-8523-4D4D-B568-3FDFAF982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032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9C9585-DA89-4D7E-BCDF-576461A1A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77586" y="806357"/>
            <a:ext cx="4511266" cy="4928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7A2C1A-2688-45DA-BA7A-C360E69A97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43" t="28024" r="46413" b="2645"/>
          <a:stretch/>
        </p:blipFill>
        <p:spPr>
          <a:xfrm>
            <a:off x="6820085" y="1032950"/>
            <a:ext cx="4644782" cy="422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68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301CD6-E946-4490-B9A4-A6D79252D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Weekend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DCF8D-9183-4B31-8A76-3046AB205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>
                <a:solidFill>
                  <a:schemeClr val="bg1"/>
                </a:solidFill>
              </a:rPr>
              <a:t>Weekly list of links to material of classical interest from the internet</a:t>
            </a:r>
          </a:p>
          <a:p>
            <a:pPr>
              <a:lnSpc>
                <a:spcPct val="90000"/>
              </a:lnSpc>
            </a:pPr>
            <a:r>
              <a:rPr lang="en-GB">
                <a:solidFill>
                  <a:schemeClr val="bg1"/>
                </a:solidFill>
              </a:rPr>
              <a:t>Lots of links to podcasts, which are becoming increasingly popular</a:t>
            </a:r>
          </a:p>
          <a:p>
            <a:pPr>
              <a:lnSpc>
                <a:spcPct val="90000"/>
              </a:lnSpc>
            </a:pPr>
            <a:r>
              <a:rPr lang="en-GB">
                <a:solidFill>
                  <a:schemeClr val="bg1"/>
                </a:solidFill>
              </a:rPr>
              <a:t>Helps new students to find their feet in Classics</a:t>
            </a:r>
          </a:p>
          <a:p>
            <a:pPr>
              <a:lnSpc>
                <a:spcPct val="90000"/>
              </a:lnSpc>
            </a:pPr>
            <a:r>
              <a:rPr lang="en-GB">
                <a:solidFill>
                  <a:schemeClr val="bg1"/>
                </a:solidFill>
              </a:rPr>
              <a:t>Point of contact for former students who still have an interest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943807-E9C4-4F76-AD47-6694652E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31" t="25169" r="55435" b="1816"/>
          <a:stretch/>
        </p:blipFill>
        <p:spPr>
          <a:xfrm>
            <a:off x="6095999" y="268095"/>
            <a:ext cx="4948444" cy="632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935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149357-9F54-4C59-BD74-9C2B6BBC9A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2" t="44043" r="3587" b="5339"/>
          <a:stretch/>
        </p:blipFill>
        <p:spPr>
          <a:xfrm>
            <a:off x="278296" y="142787"/>
            <a:ext cx="11476382" cy="32862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AD4F7C-5966-4CB1-8441-ADFA37B8C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429000"/>
            <a:ext cx="8991600" cy="1645759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/>
              <a:t>Do get involved…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3C296-4EB8-4E8A-806D-4DE1C7364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5371138"/>
            <a:ext cx="6801612" cy="1344075"/>
          </a:xfrm>
        </p:spPr>
        <p:txBody>
          <a:bodyPr vert="horz" lIns="91440" tIns="45720" rIns="91440" bIns="45720" rtlCol="0">
            <a:normAutofit/>
          </a:bodyPr>
          <a:lstStyle/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telling your students,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contributing an article or spare tutorial materials,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suggesting things I could add.</a:t>
            </a:r>
          </a:p>
        </p:txBody>
      </p:sp>
    </p:spTree>
    <p:extLst>
      <p:ext uri="{BB962C8B-B14F-4D97-AF65-F5344CB8AC3E}">
        <p14:creationId xmlns:p14="http://schemas.microsoft.com/office/powerpoint/2010/main" val="1579285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66A4D4-049A-4389-B407-0E7091A07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AFC329-AA99-4880-9945-2C7EE2DC6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290025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GB" dirty="0"/>
              <a:t>Contact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F551B9-8C24-480B-B55E-A339D1813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858703"/>
            <a:ext cx="4475892" cy="3042547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rgbClr val="FFFFFF"/>
                </a:solidFill>
                <a:hlinkClick r:id="rId2"/>
              </a:rPr>
              <a:t>c.b.knowles@open.ac.uk</a:t>
            </a:r>
            <a:endParaRPr lang="en-GB" sz="2400" dirty="0">
              <a:solidFill>
                <a:srgbClr val="FFFFFF"/>
              </a:solidFill>
            </a:endParaRPr>
          </a:p>
          <a:p>
            <a:endParaRPr lang="en-GB" sz="2400" dirty="0">
              <a:solidFill>
                <a:srgbClr val="FFFFFF"/>
              </a:solidFill>
            </a:endParaRPr>
          </a:p>
          <a:p>
            <a:r>
              <a:rPr lang="en-GB" sz="2400" dirty="0">
                <a:solidFill>
                  <a:srgbClr val="FFFFFF"/>
                </a:solidFill>
              </a:rPr>
              <a:t>Twitter: @</a:t>
            </a:r>
            <a:r>
              <a:rPr lang="en-GB" sz="2400" dirty="0" err="1">
                <a:solidFill>
                  <a:srgbClr val="FFFFFF"/>
                </a:solidFill>
              </a:rPr>
              <a:t>drcorabeth</a:t>
            </a:r>
            <a:endParaRPr lang="en-GB" sz="2400" dirty="0">
              <a:solidFill>
                <a:srgbClr val="FFFFFF"/>
              </a:solidFill>
            </a:endParaRPr>
          </a:p>
          <a:p>
            <a:endParaRPr lang="en-GB" sz="2400" dirty="0">
              <a:solidFill>
                <a:srgbClr val="FFFFFF"/>
              </a:solidFill>
            </a:endParaRPr>
          </a:p>
          <a:p>
            <a:r>
              <a:rPr lang="en-GB" sz="2400" dirty="0">
                <a:solidFill>
                  <a:srgbClr val="FFFFFF"/>
                </a:solidFill>
              </a:rPr>
              <a:t>https://classicalstudies.support</a:t>
            </a:r>
          </a:p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899359-8523-4D4D-B568-3FDFAF982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032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9C9585-DA89-4D7E-BCDF-576461A1A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77586" y="806357"/>
            <a:ext cx="4511266" cy="4928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3BDD0A-63F3-4EA9-9AF8-E69FB0C485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42" t="42561" r="61465" b="13084"/>
          <a:stretch/>
        </p:blipFill>
        <p:spPr>
          <a:xfrm>
            <a:off x="6744916" y="656974"/>
            <a:ext cx="2783838" cy="25006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611B86-5684-4469-B57B-0179F4E12B2B}"/>
              </a:ext>
            </a:extLst>
          </p:cNvPr>
          <p:cNvSpPr txBox="1"/>
          <p:nvPr/>
        </p:nvSpPr>
        <p:spPr>
          <a:xfrm>
            <a:off x="2054088" y="914400"/>
            <a:ext cx="36576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GB">
              <a:hlinkClick r:id="rId2"/>
            </a:endParaRPr>
          </a:p>
          <a:p>
            <a:pPr>
              <a:spcAft>
                <a:spcPts val="600"/>
              </a:spcAft>
            </a:pP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8E1F65-DFC1-48C0-A4B2-BEAD13323F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823" t="42561" r="15313" b="15069"/>
          <a:stretch/>
        </p:blipFill>
        <p:spPr>
          <a:xfrm>
            <a:off x="8672305" y="3174553"/>
            <a:ext cx="2849217" cy="258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61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arcel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Parcel</vt:lpstr>
      <vt:lpstr>Classical Studies Support</vt:lpstr>
      <vt:lpstr>Subject Pages</vt:lpstr>
      <vt:lpstr>Library</vt:lpstr>
      <vt:lpstr>Weekend Reading</vt:lpstr>
      <vt:lpstr>Do get involved…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Studies Support</dc:title>
  <dc:creator>Cora Beth Knowles</dc:creator>
  <cp:lastModifiedBy>Cora Beth Knowles</cp:lastModifiedBy>
  <cp:revision>2</cp:revision>
  <dcterms:created xsi:type="dcterms:W3CDTF">2018-11-23T21:46:28Z</dcterms:created>
  <dcterms:modified xsi:type="dcterms:W3CDTF">2018-11-26T14:10:01Z</dcterms:modified>
</cp:coreProperties>
</file>