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21"/>
  </p:handoutMasterIdLst>
  <p:sldIdLst>
    <p:sldId id="256" r:id="rId2"/>
    <p:sldId id="278" r:id="rId3"/>
    <p:sldId id="260" r:id="rId4"/>
    <p:sldId id="261" r:id="rId5"/>
    <p:sldId id="262" r:id="rId6"/>
    <p:sldId id="272" r:id="rId7"/>
    <p:sldId id="277" r:id="rId8"/>
    <p:sldId id="273" r:id="rId9"/>
    <p:sldId id="274" r:id="rId10"/>
    <p:sldId id="275" r:id="rId11"/>
    <p:sldId id="287" r:id="rId12"/>
    <p:sldId id="267" r:id="rId13"/>
    <p:sldId id="281" r:id="rId14"/>
    <p:sldId id="282" r:id="rId15"/>
    <p:sldId id="283" r:id="rId16"/>
    <p:sldId id="284" r:id="rId17"/>
    <p:sldId id="286" r:id="rId18"/>
    <p:sldId id="257" r:id="rId19"/>
    <p:sldId id="28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828"/>
    </p:cViewPr>
  </p:sorterViewPr>
  <p:notesViewPr>
    <p:cSldViewPr>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80665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en-US"/>
              <a:t>Click to edit Master title style</a:t>
            </a:r>
            <a:endParaRPr lang="en-US" dirty="0"/>
          </a:p>
        </p:txBody>
      </p:sp>
      <p:sp>
        <p:nvSpPr>
          <p:cNvPr id="3" name="Subtitle 2"/>
          <p:cNvSpPr>
            <a:spLocks noGrp="1"/>
          </p:cNvSpPr>
          <p:nvPr>
            <p:ph type="subTitle" idx="1"/>
          </p:nvPr>
        </p:nvSpPr>
        <p:spPr>
          <a:xfrm>
            <a:off x="1143000" y="3992086"/>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130728451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2891127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4893" y="4006171"/>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D0B623DC-413D-4C73-B89F-7AC4C37F4C21}" type="datetimeFigureOut">
              <a:rPr lang="en-GB" smtClean="0"/>
              <a:pPr/>
              <a:t>09/01/2018</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765B0D7-A4FA-47C0-96BB-71015EE97CAE}" type="slidenum">
              <a:rPr lang="en-GB" smtClean="0"/>
              <a:pPr/>
              <a:t>‹#›</a:t>
            </a:fld>
            <a:endParaRPr lang="en-GB"/>
          </a:p>
        </p:txBody>
      </p:sp>
    </p:spTree>
    <p:extLst>
      <p:ext uri="{BB962C8B-B14F-4D97-AF65-F5344CB8AC3E}">
        <p14:creationId xmlns:p14="http://schemas.microsoft.com/office/powerpoint/2010/main" val="247464140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788998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676400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355608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3960893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2966269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2779083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B623DC-413D-4C73-B89F-7AC4C37F4C21}" type="datetimeFigureOut">
              <a:rPr lang="en-GB" smtClean="0"/>
              <a:pPr/>
              <a:t>09/01/2018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150551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fld id="{D0B623DC-413D-4C73-B89F-7AC4C37F4C21}" type="datetimeFigureOut">
              <a:rPr lang="en-GB" smtClean="0"/>
              <a:pPr/>
              <a:t>09/01/2018</a:t>
            </a:fld>
            <a:endParaRPr lang="en-GB"/>
          </a:p>
        </p:txBody>
      </p:sp>
      <p:sp>
        <p:nvSpPr>
          <p:cNvPr id="5" name="Footer Placeholder 4"/>
          <p:cNvSpPr>
            <a:spLocks noGrp="1"/>
          </p:cNvSpPr>
          <p:nvPr>
            <p:ph type="ftr" sz="quarter" idx="11"/>
          </p:nvPr>
        </p:nvSpPr>
        <p:spPr>
          <a:xfrm>
            <a:off x="2832102" y="6422855"/>
            <a:ext cx="3209752" cy="365125"/>
          </a:xfrm>
        </p:spPr>
        <p:txBody>
          <a:bodyPr/>
          <a:lstStyle/>
          <a:p>
            <a:endParaRPr lang="en-GB"/>
          </a:p>
        </p:txBody>
      </p:sp>
      <p:sp>
        <p:nvSpPr>
          <p:cNvPr id="6" name="Slide Number Placeholder 5"/>
          <p:cNvSpPr>
            <a:spLocks noGrp="1"/>
          </p:cNvSpPr>
          <p:nvPr>
            <p:ph type="sldNum" sz="quarter" idx="12"/>
          </p:nvPr>
        </p:nvSpPr>
        <p:spPr>
          <a:xfrm>
            <a:off x="6054787" y="6422855"/>
            <a:ext cx="659819" cy="365125"/>
          </a:xfrm>
        </p:spPr>
        <p:txBody>
          <a:bodyPr/>
          <a:lstStyle/>
          <a:p>
            <a:fld id="{9765B0D7-A4FA-47C0-96BB-71015EE97CAE}" type="slidenum">
              <a:rPr lang="en-GB" smtClean="0"/>
              <a:pPr/>
              <a:t>‹#›</a:t>
            </a:fld>
            <a:endParaRPr lang="en-GB"/>
          </a:p>
        </p:txBody>
      </p:sp>
    </p:spTree>
    <p:extLst>
      <p:ext uri="{BB962C8B-B14F-4D97-AF65-F5344CB8AC3E}">
        <p14:creationId xmlns:p14="http://schemas.microsoft.com/office/powerpoint/2010/main" val="4261537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fld id="{D0B623DC-413D-4C73-B89F-7AC4C37F4C21}" type="datetimeFigureOut">
              <a:rPr lang="en-GB" smtClean="0"/>
              <a:pPr/>
              <a:t>09/01/2018</a:t>
            </a:fld>
            <a:endParaRPr lang="en-GB"/>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endParaRPr lang="en-GB"/>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fld id="{9765B0D7-A4FA-47C0-96BB-71015EE97CAE}" type="slidenum">
              <a:rPr lang="en-GB" smtClean="0"/>
              <a:pPr/>
              <a:t>‹#›</a:t>
            </a:fld>
            <a:endParaRPr lang="en-GB"/>
          </a:p>
        </p:txBody>
      </p:sp>
    </p:spTree>
    <p:extLst>
      <p:ext uri="{BB962C8B-B14F-4D97-AF65-F5344CB8AC3E}">
        <p14:creationId xmlns:p14="http://schemas.microsoft.com/office/powerpoint/2010/main" val="127656237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n.wikipedia.org/wiki/Epithets_in_Home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ndes_heróis_marvel.jpg"/>
          <p:cNvPicPr>
            <a:picLocks noChangeAspect="1"/>
          </p:cNvPicPr>
          <p:nvPr/>
        </p:nvPicPr>
        <p:blipFill>
          <a:blip r:embed="rId2" cstate="print"/>
          <a:srcRect r="6897" b="11494"/>
          <a:stretch>
            <a:fillRect/>
          </a:stretch>
        </p:blipFill>
        <p:spPr>
          <a:xfrm>
            <a:off x="-210427" y="0"/>
            <a:ext cx="9619013" cy="6858000"/>
          </a:xfrm>
          <a:prstGeom prst="rect">
            <a:avLst/>
          </a:prstGeom>
        </p:spPr>
      </p:pic>
      <p:sp>
        <p:nvSpPr>
          <p:cNvPr id="2" name="Title 1"/>
          <p:cNvSpPr>
            <a:spLocks noGrp="1"/>
          </p:cNvSpPr>
          <p:nvPr>
            <p:ph type="ctrTitle"/>
          </p:nvPr>
        </p:nvSpPr>
        <p:spPr/>
        <p:txBody>
          <a:bodyPr/>
          <a:lstStyle/>
          <a:p>
            <a:r>
              <a:rPr lang="en-GB" b="1" dirty="0">
                <a:solidFill>
                  <a:schemeClr val="tx1"/>
                </a:solidFill>
                <a:effectLst>
                  <a:outerShdw blurRad="38100" dist="38100" dir="2700000" algn="tl">
                    <a:srgbClr val="000000">
                      <a:alpha val="43137"/>
                    </a:srgbClr>
                  </a:outerShdw>
                </a:effectLst>
              </a:rPr>
              <a:t>The rise of the Superhero</a:t>
            </a:r>
          </a:p>
        </p:txBody>
      </p:sp>
      <p:sp>
        <p:nvSpPr>
          <p:cNvPr id="3" name="Subtitle 2"/>
          <p:cNvSpPr>
            <a:spLocks noGrp="1"/>
          </p:cNvSpPr>
          <p:nvPr>
            <p:ph type="subTitle" idx="1"/>
          </p:nvPr>
        </p:nvSpPr>
        <p:spPr/>
        <p:txBody>
          <a:bodyPr/>
          <a:lstStyle/>
          <a:p>
            <a:endParaRPr lang="en-GB" dirty="0"/>
          </a:p>
        </p:txBody>
      </p:sp>
      <p:sp>
        <p:nvSpPr>
          <p:cNvPr id="14338" name="AutoShape 2" descr="http://www.papeldeparede.etc.br/fotos/wp-content/uploads/grandes_her%C3%B3is_marve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 which we will…</a:t>
            </a:r>
          </a:p>
        </p:txBody>
      </p:sp>
      <p:sp>
        <p:nvSpPr>
          <p:cNvPr id="3" name="Content Placeholder 2"/>
          <p:cNvSpPr>
            <a:spLocks noGrp="1"/>
          </p:cNvSpPr>
          <p:nvPr>
            <p:ph idx="1"/>
          </p:nvPr>
        </p:nvSpPr>
        <p:spPr/>
        <p:txBody>
          <a:bodyPr/>
          <a:lstStyle/>
          <a:p>
            <a:r>
              <a:rPr lang="en-GB" dirty="0"/>
              <a:t>…think about what makes a hero</a:t>
            </a:r>
          </a:p>
          <a:p>
            <a:r>
              <a:rPr lang="en-GB" dirty="0"/>
              <a:t>…look at some extracts from Virgil’s </a:t>
            </a:r>
            <a:r>
              <a:rPr lang="en-GB" i="1" dirty="0"/>
              <a:t>Aeneid</a:t>
            </a:r>
            <a:endParaRPr lang="en-GB" dirty="0"/>
          </a:p>
          <a:p>
            <a:r>
              <a:rPr lang="en-GB" dirty="0"/>
              <a:t>…debate important questions like ‘What do Aeneas and Spiderman have in common?’ and ‘Why does this lady have a stork up her nose?’</a:t>
            </a:r>
          </a:p>
        </p:txBody>
      </p:sp>
      <p:pic>
        <p:nvPicPr>
          <p:cNvPr id="4" name="Picture 3"/>
          <p:cNvPicPr>
            <a:picLocks noChangeAspect="1"/>
          </p:cNvPicPr>
          <p:nvPr/>
        </p:nvPicPr>
        <p:blipFill>
          <a:blip r:embed="rId2"/>
          <a:stretch>
            <a:fillRect/>
          </a:stretch>
        </p:blipFill>
        <p:spPr>
          <a:xfrm>
            <a:off x="3208300" y="3944334"/>
            <a:ext cx="2725838" cy="2481424"/>
          </a:xfrm>
          <a:prstGeom prst="rect">
            <a:avLst/>
          </a:prstGeom>
        </p:spPr>
      </p:pic>
    </p:spTree>
    <p:extLst>
      <p:ext uri="{BB962C8B-B14F-4D97-AF65-F5344CB8AC3E}">
        <p14:creationId xmlns:p14="http://schemas.microsoft.com/office/powerpoint/2010/main" val="978196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Greek heroes</a:t>
            </a:r>
          </a:p>
        </p:txBody>
      </p:sp>
      <p:sp>
        <p:nvSpPr>
          <p:cNvPr id="3" name="Content Placeholder 2"/>
          <p:cNvSpPr>
            <a:spLocks noGrp="1"/>
          </p:cNvSpPr>
          <p:nvPr>
            <p:ph idx="1"/>
          </p:nvPr>
        </p:nvSpPr>
        <p:spPr>
          <a:xfrm>
            <a:off x="395536" y="2060848"/>
            <a:ext cx="6912768" cy="4997152"/>
          </a:xfrm>
        </p:spPr>
        <p:txBody>
          <a:bodyPr>
            <a:normAutofit/>
          </a:bodyPr>
          <a:lstStyle/>
          <a:p>
            <a:pPr algn="just"/>
            <a:r>
              <a:rPr lang="en-GB" dirty="0"/>
              <a:t>The earliest heroes were notable for their response to supernatural ‘challenges’, usually involving monsters.</a:t>
            </a:r>
          </a:p>
          <a:p>
            <a:pPr algn="just"/>
            <a:r>
              <a:rPr lang="en-GB" dirty="0"/>
              <a:t>They were usually either the children or grandchildren of gods.</a:t>
            </a:r>
          </a:p>
          <a:p>
            <a:pPr algn="just"/>
            <a:r>
              <a:rPr lang="en-GB" dirty="0"/>
              <a:t>They took on challenges to gain rewards; while a sense of duty was sometimes involved, it was rarely the primary motivation.</a:t>
            </a:r>
          </a:p>
          <a:p>
            <a:pPr algn="just"/>
            <a:r>
              <a:rPr lang="en-GB" dirty="0"/>
              <a:t>These monster-battling heroes illustrated concerns of the time, about dangerous and unexplained natural phenomena which no ordinary man could handle.</a:t>
            </a:r>
          </a:p>
        </p:txBody>
      </p:sp>
      <p:pic>
        <p:nvPicPr>
          <p:cNvPr id="4" name="Picture 3"/>
          <p:cNvPicPr>
            <a:picLocks noChangeAspect="1"/>
          </p:cNvPicPr>
          <p:nvPr/>
        </p:nvPicPr>
        <p:blipFill>
          <a:blip r:embed="rId2"/>
          <a:stretch>
            <a:fillRect/>
          </a:stretch>
        </p:blipFill>
        <p:spPr>
          <a:xfrm>
            <a:off x="7421386" y="5289535"/>
            <a:ext cx="1722614" cy="156846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38138"/>
          </a:xfrm>
        </p:spPr>
        <p:txBody>
          <a:bodyPr>
            <a:normAutofit/>
          </a:bodyPr>
          <a:lstStyle/>
          <a:p>
            <a:r>
              <a:rPr lang="en-GB" dirty="0"/>
              <a:t>The Fatal Flaw</a:t>
            </a:r>
          </a:p>
        </p:txBody>
      </p:sp>
      <p:sp>
        <p:nvSpPr>
          <p:cNvPr id="3" name="Content Placeholder 2"/>
          <p:cNvSpPr>
            <a:spLocks noGrp="1"/>
          </p:cNvSpPr>
          <p:nvPr>
            <p:ph idx="1"/>
          </p:nvPr>
        </p:nvSpPr>
        <p:spPr>
          <a:xfrm>
            <a:off x="457200" y="2276872"/>
            <a:ext cx="7467600" cy="3849291"/>
          </a:xfrm>
        </p:spPr>
        <p:txBody>
          <a:bodyPr>
            <a:normAutofit/>
          </a:bodyPr>
          <a:lstStyle/>
          <a:p>
            <a:pPr algn="just"/>
            <a:r>
              <a:rPr lang="en-GB" dirty="0"/>
              <a:t>A little later the Greek tragedians questioned the role of the hero within the family; Theseus’ family falls apart, Jason leaves Medea with tragic consequences, and Hercules kills his wife. The suggestion is that heroes, because they are not ordinary men, cannot have the domestic lives of ordinary men.</a:t>
            </a:r>
          </a:p>
          <a:p>
            <a:pPr algn="just"/>
            <a:r>
              <a:rPr lang="en-GB" dirty="0"/>
              <a:t>The tragedians encourage us to ask whether heroes actually make dependable men: their heroism consists of a series of independent acts, so they do not function well within society.</a:t>
            </a:r>
          </a:p>
        </p:txBody>
      </p:sp>
      <p:pic>
        <p:nvPicPr>
          <p:cNvPr id="5" name="Picture 4"/>
          <p:cNvPicPr>
            <a:picLocks noChangeAspect="1"/>
          </p:cNvPicPr>
          <p:nvPr/>
        </p:nvPicPr>
        <p:blipFill>
          <a:blip r:embed="rId2"/>
          <a:stretch>
            <a:fillRect/>
          </a:stretch>
        </p:blipFill>
        <p:spPr>
          <a:xfrm>
            <a:off x="7421386" y="5289535"/>
            <a:ext cx="1722614" cy="156846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Moving on to Augustan Rome...</a:t>
            </a:r>
          </a:p>
        </p:txBody>
      </p:sp>
      <p:sp>
        <p:nvSpPr>
          <p:cNvPr id="3" name="Content Placeholder 2"/>
          <p:cNvSpPr>
            <a:spLocks noGrp="1"/>
          </p:cNvSpPr>
          <p:nvPr>
            <p:ph idx="1"/>
          </p:nvPr>
        </p:nvSpPr>
        <p:spPr>
          <a:xfrm>
            <a:off x="685019" y="2204864"/>
            <a:ext cx="7772400" cy="3436992"/>
          </a:xfrm>
        </p:spPr>
        <p:txBody>
          <a:bodyPr/>
          <a:lstStyle/>
          <a:p>
            <a:pPr algn="just"/>
            <a:r>
              <a:rPr lang="en-GB" dirty="0"/>
              <a:t>In the wake of generations of civil war, Roman writers were looking for a new type of role model: a dependable hero and a leader to be trusted.</a:t>
            </a:r>
          </a:p>
          <a:p>
            <a:pPr algn="just"/>
            <a:r>
              <a:rPr lang="en-GB" dirty="0"/>
              <a:t>The hero had to resolve the problem of the demigod who cannot lead a normal life.</a:t>
            </a:r>
          </a:p>
          <a:p>
            <a:pPr algn="just"/>
            <a:r>
              <a:rPr lang="en-GB" dirty="0"/>
              <a:t>Such heroes were developed with great success by Livy and Virgil, who emphasised the importance of virtue.</a:t>
            </a:r>
          </a:p>
          <a:p>
            <a:pPr algn="just"/>
            <a:r>
              <a:rPr lang="en-GB" dirty="0"/>
              <a:t>The key virtue in Virgil’s reconstruction of heroism was </a:t>
            </a:r>
            <a:r>
              <a:rPr lang="en-GB" i="1" dirty="0"/>
              <a:t>pietas</a:t>
            </a:r>
            <a:r>
              <a:rPr lang="en-GB" dirty="0"/>
              <a:t>.</a:t>
            </a:r>
          </a:p>
        </p:txBody>
      </p:sp>
      <p:pic>
        <p:nvPicPr>
          <p:cNvPr id="4" name="Picture 3"/>
          <p:cNvPicPr>
            <a:picLocks noChangeAspect="1"/>
          </p:cNvPicPr>
          <p:nvPr/>
        </p:nvPicPr>
        <p:blipFill>
          <a:blip r:embed="rId2"/>
          <a:stretch>
            <a:fillRect/>
          </a:stretch>
        </p:blipFill>
        <p:spPr>
          <a:xfrm>
            <a:off x="7421386" y="5289535"/>
            <a:ext cx="1722614" cy="156846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Pius</a:t>
            </a:r>
            <a:r>
              <a:rPr lang="en-GB" dirty="0"/>
              <a:t> and </a:t>
            </a:r>
            <a:r>
              <a:rPr lang="en-GB" i="1" dirty="0"/>
              <a:t>Pietas</a:t>
            </a:r>
          </a:p>
        </p:txBody>
      </p:sp>
      <p:sp>
        <p:nvSpPr>
          <p:cNvPr id="3" name="Content Placeholder 2"/>
          <p:cNvSpPr>
            <a:spLocks noGrp="1"/>
          </p:cNvSpPr>
          <p:nvPr>
            <p:ph idx="1"/>
          </p:nvPr>
        </p:nvSpPr>
        <p:spPr>
          <a:xfrm>
            <a:off x="685019" y="2011680"/>
            <a:ext cx="6911317" cy="4369648"/>
          </a:xfrm>
        </p:spPr>
        <p:txBody>
          <a:bodyPr>
            <a:normAutofit lnSpcReduction="10000"/>
          </a:bodyPr>
          <a:lstStyle/>
          <a:p>
            <a:r>
              <a:rPr lang="en-GB" dirty="0"/>
              <a:t>Homeric heroes have epithets: adjectives commonly attached to their names which define who they are.</a:t>
            </a:r>
          </a:p>
          <a:p>
            <a:pPr lvl="1"/>
            <a:r>
              <a:rPr lang="en-GB" dirty="0"/>
              <a:t>Swift-footed Achilles</a:t>
            </a:r>
          </a:p>
          <a:p>
            <a:pPr lvl="1"/>
            <a:r>
              <a:rPr lang="en-GB" dirty="0"/>
              <a:t>Gigantic Ajax</a:t>
            </a:r>
          </a:p>
          <a:p>
            <a:pPr lvl="1"/>
            <a:r>
              <a:rPr lang="en-GB" dirty="0"/>
              <a:t>Hector of the shining helm</a:t>
            </a:r>
          </a:p>
          <a:p>
            <a:pPr lvl="1"/>
            <a:r>
              <a:rPr lang="en-GB" dirty="0"/>
              <a:t>Odysseus the great teller of tales, man of many resources</a:t>
            </a:r>
          </a:p>
          <a:p>
            <a:pPr lvl="1"/>
            <a:endParaRPr lang="en-GB" dirty="0"/>
          </a:p>
          <a:p>
            <a:pPr lvl="1"/>
            <a:r>
              <a:rPr lang="en-GB" dirty="0">
                <a:hlinkClick r:id="rId2"/>
              </a:rPr>
              <a:t>https://en.wikipedia.org/wiki/Epithets_in_Homer</a:t>
            </a:r>
            <a:endParaRPr lang="en-GB" dirty="0"/>
          </a:p>
          <a:p>
            <a:pPr marL="448056" lvl="1" indent="0">
              <a:buNone/>
            </a:pPr>
            <a:endParaRPr lang="en-GB" dirty="0"/>
          </a:p>
          <a:p>
            <a:pPr marL="448056" lvl="1" indent="0">
              <a:buNone/>
            </a:pPr>
            <a:r>
              <a:rPr lang="en-GB" dirty="0"/>
              <a:t>Virgil gives Aeneas two main epithets: </a:t>
            </a:r>
            <a:r>
              <a:rPr lang="en-GB" i="1" dirty="0"/>
              <a:t>pater</a:t>
            </a:r>
            <a:r>
              <a:rPr lang="en-GB" dirty="0"/>
              <a:t> and </a:t>
            </a:r>
            <a:r>
              <a:rPr lang="en-GB" i="1" dirty="0" err="1"/>
              <a:t>pius</a:t>
            </a:r>
            <a:r>
              <a:rPr lang="en-GB" dirty="0"/>
              <a:t>.</a:t>
            </a:r>
          </a:p>
          <a:p>
            <a:pPr marL="448056" lvl="1" indent="0">
              <a:buNone/>
            </a:pPr>
            <a:r>
              <a:rPr lang="en-GB" dirty="0"/>
              <a:t>Frequent references are made to Aeneas’ </a:t>
            </a:r>
            <a:r>
              <a:rPr lang="en-GB" i="1" dirty="0"/>
              <a:t>pietas</a:t>
            </a:r>
            <a:r>
              <a:rPr lang="en-GB" dirty="0"/>
              <a:t>, the noun</a:t>
            </a:r>
          </a:p>
          <a:p>
            <a:pPr marL="448056" lvl="1" indent="0">
              <a:buNone/>
            </a:pPr>
            <a:r>
              <a:rPr lang="en-GB" dirty="0"/>
              <a:t>which comes from </a:t>
            </a:r>
            <a:r>
              <a:rPr lang="en-GB" i="1" dirty="0" err="1"/>
              <a:t>pius</a:t>
            </a:r>
            <a:r>
              <a:rPr lang="en-GB" dirty="0"/>
              <a:t>. Like many value words, however, </a:t>
            </a:r>
            <a:r>
              <a:rPr lang="en-GB" i="1" dirty="0"/>
              <a:t>pietas</a:t>
            </a:r>
            <a:r>
              <a:rPr lang="en-GB" dirty="0"/>
              <a:t> is not easy to define or understand.</a:t>
            </a:r>
          </a:p>
        </p:txBody>
      </p:sp>
      <p:pic>
        <p:nvPicPr>
          <p:cNvPr id="4" name="Picture 3"/>
          <p:cNvPicPr>
            <a:picLocks noChangeAspect="1"/>
          </p:cNvPicPr>
          <p:nvPr/>
        </p:nvPicPr>
        <p:blipFill>
          <a:blip r:embed="rId3"/>
          <a:stretch>
            <a:fillRect/>
          </a:stretch>
        </p:blipFill>
        <p:spPr>
          <a:xfrm>
            <a:off x="7421386" y="5289535"/>
            <a:ext cx="1722614" cy="1568465"/>
          </a:xfrm>
          <a:prstGeom prst="rect">
            <a:avLst/>
          </a:prstGeom>
        </p:spPr>
      </p:pic>
    </p:spTree>
    <p:extLst>
      <p:ext uri="{BB962C8B-B14F-4D97-AF65-F5344CB8AC3E}">
        <p14:creationId xmlns:p14="http://schemas.microsoft.com/office/powerpoint/2010/main" val="1069389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upload.wikimedia.org/wikipedia/commons/thumb/9/9f/Aineias_Ankhises_Louvre_F118.jpg/800px-Aineias_Ankhises_Louvre_F1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04664"/>
            <a:ext cx="6336704" cy="518025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75656" y="5949280"/>
            <a:ext cx="5945730" cy="646331"/>
          </a:xfrm>
          <a:prstGeom prst="rect">
            <a:avLst/>
          </a:prstGeom>
        </p:spPr>
        <p:txBody>
          <a:bodyPr wrap="square">
            <a:spAutoFit/>
          </a:bodyPr>
          <a:lstStyle/>
          <a:p>
            <a:r>
              <a:rPr lang="en-GB" dirty="0">
                <a:solidFill>
                  <a:schemeClr val="tx2"/>
                </a:solidFill>
                <a:latin typeface="Arial" panose="020B0604020202020204" pitchFamily="34" charset="0"/>
              </a:rPr>
              <a:t>Aeneas carrying Anchises. Attic black-figure </a:t>
            </a:r>
            <a:r>
              <a:rPr lang="en-GB" dirty="0" err="1">
                <a:solidFill>
                  <a:schemeClr val="tx2"/>
                </a:solidFill>
                <a:latin typeface="Arial" panose="020B0604020202020204" pitchFamily="34" charset="0"/>
              </a:rPr>
              <a:t>oinochoe</a:t>
            </a:r>
            <a:r>
              <a:rPr lang="en-GB" dirty="0">
                <a:solidFill>
                  <a:schemeClr val="tx2"/>
                </a:solidFill>
                <a:latin typeface="Arial" panose="020B0604020202020204" pitchFamily="34" charset="0"/>
              </a:rPr>
              <a:t>, ca. 520–510 BC.</a:t>
            </a:r>
            <a:endParaRPr lang="en-GB" dirty="0">
              <a:solidFill>
                <a:schemeClr val="tx2"/>
              </a:solidFill>
            </a:endParaRPr>
          </a:p>
        </p:txBody>
      </p:sp>
      <p:pic>
        <p:nvPicPr>
          <p:cNvPr id="4" name="Picture 3"/>
          <p:cNvPicPr>
            <a:picLocks noChangeAspect="1"/>
          </p:cNvPicPr>
          <p:nvPr/>
        </p:nvPicPr>
        <p:blipFill>
          <a:blip r:embed="rId3"/>
          <a:stretch>
            <a:fillRect/>
          </a:stretch>
        </p:blipFill>
        <p:spPr>
          <a:xfrm>
            <a:off x="7421386" y="5289535"/>
            <a:ext cx="1722614" cy="1568465"/>
          </a:xfrm>
          <a:prstGeom prst="rect">
            <a:avLst/>
          </a:prstGeom>
        </p:spPr>
      </p:pic>
    </p:spTree>
    <p:extLst>
      <p:ext uri="{BB962C8B-B14F-4D97-AF65-F5344CB8AC3E}">
        <p14:creationId xmlns:p14="http://schemas.microsoft.com/office/powerpoint/2010/main" val="220541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dirty="0"/>
              <a:t>Pietas </a:t>
            </a:r>
            <a:r>
              <a:rPr lang="en-GB" dirty="0"/>
              <a:t>is composed of several elements…</a:t>
            </a:r>
            <a:endParaRPr lang="en-GB" i="1" dirty="0"/>
          </a:p>
        </p:txBody>
      </p:sp>
      <p:sp>
        <p:nvSpPr>
          <p:cNvPr id="3" name="Content Placeholder 2"/>
          <p:cNvSpPr>
            <a:spLocks noGrp="1"/>
          </p:cNvSpPr>
          <p:nvPr>
            <p:ph idx="1"/>
          </p:nvPr>
        </p:nvSpPr>
        <p:spPr>
          <a:xfrm>
            <a:off x="457200" y="1916832"/>
            <a:ext cx="8219256" cy="4464496"/>
          </a:xfrm>
        </p:spPr>
        <p:txBody>
          <a:bodyPr>
            <a:normAutofit/>
          </a:bodyPr>
          <a:lstStyle/>
          <a:p>
            <a:r>
              <a:rPr lang="en-GB" dirty="0"/>
              <a:t>Subordinating one’s own desires…</a:t>
            </a:r>
          </a:p>
          <a:p>
            <a:pPr lvl="1"/>
            <a:r>
              <a:rPr lang="en-GB" dirty="0"/>
              <a:t>1. to the gods and their requirements (piety)</a:t>
            </a:r>
          </a:p>
          <a:p>
            <a:pPr lvl="1"/>
            <a:r>
              <a:rPr lang="en-GB" dirty="0"/>
              <a:t>2. to one’s country (patriotism)</a:t>
            </a:r>
          </a:p>
          <a:p>
            <a:pPr lvl="1"/>
            <a:r>
              <a:rPr lang="en-GB" dirty="0"/>
              <a:t>3. to one’s family (including ancestors)</a:t>
            </a:r>
          </a:p>
          <a:p>
            <a:pPr lvl="1"/>
            <a:r>
              <a:rPr lang="en-GB" dirty="0"/>
              <a:t>4. to one’s friends</a:t>
            </a:r>
          </a:p>
          <a:p>
            <a:pPr lvl="1"/>
            <a:r>
              <a:rPr lang="en-GB" dirty="0"/>
              <a:t>5. to one’s subordinates</a:t>
            </a:r>
          </a:p>
          <a:p>
            <a:pPr marL="448056" lvl="1" indent="0">
              <a:buNone/>
            </a:pPr>
            <a:endParaRPr lang="en-GB" dirty="0"/>
          </a:p>
          <a:p>
            <a:pPr marL="448056" lvl="1" indent="0">
              <a:buNone/>
            </a:pPr>
            <a:r>
              <a:rPr lang="en-GB" dirty="0"/>
              <a:t>A man who has </a:t>
            </a:r>
            <a:r>
              <a:rPr lang="en-GB" i="1" dirty="0"/>
              <a:t>pietas</a:t>
            </a:r>
            <a:r>
              <a:rPr lang="en-GB" dirty="0"/>
              <a:t> is not motivated by personal ambition, greed or the desire for fame. He is a valuable member of society, reliable and respected.</a:t>
            </a:r>
          </a:p>
          <a:p>
            <a:pPr marL="448056" lvl="1" indent="0">
              <a:buNone/>
            </a:pPr>
            <a:endParaRPr lang="en-GB" dirty="0"/>
          </a:p>
          <a:p>
            <a:pPr marL="448056" lvl="1" indent="0">
              <a:buNone/>
            </a:pPr>
            <a:r>
              <a:rPr lang="en-GB" dirty="0"/>
              <a:t>Why does Odysseus not qualify? What about Achilles, or</a:t>
            </a:r>
          </a:p>
          <a:p>
            <a:pPr marL="448056" lvl="1" indent="0">
              <a:buNone/>
            </a:pPr>
            <a:r>
              <a:rPr lang="en-GB" dirty="0"/>
              <a:t>Hercules, or Theseus?</a:t>
            </a:r>
          </a:p>
        </p:txBody>
      </p:sp>
      <p:pic>
        <p:nvPicPr>
          <p:cNvPr id="4" name="Picture 3"/>
          <p:cNvPicPr>
            <a:picLocks noChangeAspect="1"/>
          </p:cNvPicPr>
          <p:nvPr/>
        </p:nvPicPr>
        <p:blipFill>
          <a:blip r:embed="rId2"/>
          <a:stretch>
            <a:fillRect/>
          </a:stretch>
        </p:blipFill>
        <p:spPr>
          <a:xfrm>
            <a:off x="7421386" y="5289535"/>
            <a:ext cx="1722614" cy="1568465"/>
          </a:xfrm>
          <a:prstGeom prst="rect">
            <a:avLst/>
          </a:prstGeom>
        </p:spPr>
      </p:pic>
    </p:spTree>
    <p:extLst>
      <p:ext uri="{BB962C8B-B14F-4D97-AF65-F5344CB8AC3E}">
        <p14:creationId xmlns:p14="http://schemas.microsoft.com/office/powerpoint/2010/main" val="2024631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Pietas</a:t>
            </a:r>
            <a:r>
              <a:rPr lang="en-GB" dirty="0"/>
              <a:t> as a religious figure</a:t>
            </a:r>
            <a:endParaRPr lang="en-GB" i="1" dirty="0"/>
          </a:p>
        </p:txBody>
      </p:sp>
      <p:pic>
        <p:nvPicPr>
          <p:cNvPr id="4" name="Content Placeholder 3"/>
          <p:cNvPicPr>
            <a:picLocks noGrp="1" noChangeAspect="1"/>
          </p:cNvPicPr>
          <p:nvPr>
            <p:ph idx="1"/>
          </p:nvPr>
        </p:nvPicPr>
        <p:blipFill rotWithShape="1">
          <a:blip r:embed="rId2"/>
          <a:srcRect l="1811" t="3542" r="51930" b="3829"/>
          <a:stretch/>
        </p:blipFill>
        <p:spPr>
          <a:xfrm>
            <a:off x="1115616" y="2204864"/>
            <a:ext cx="3275856" cy="3240360"/>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5" name="Content Placeholder 3"/>
          <p:cNvPicPr>
            <a:picLocks noChangeAspect="1"/>
          </p:cNvPicPr>
          <p:nvPr/>
        </p:nvPicPr>
        <p:blipFill rotWithShape="1">
          <a:blip r:embed="rId2"/>
          <a:srcRect l="52877" t="2059" r="2341" b="3254"/>
          <a:stretch/>
        </p:blipFill>
        <p:spPr>
          <a:xfrm>
            <a:off x="4571219" y="3140968"/>
            <a:ext cx="3171170" cy="3312368"/>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315042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102" y="313416"/>
            <a:ext cx="7467600" cy="764704"/>
          </a:xfrm>
        </p:spPr>
        <p:txBody>
          <a:bodyPr>
            <a:normAutofit/>
          </a:bodyPr>
          <a:lstStyle/>
          <a:p>
            <a:r>
              <a:rPr lang="en-GB" dirty="0"/>
              <a:t>Picturing </a:t>
            </a:r>
            <a:r>
              <a:rPr lang="en-GB" i="1" dirty="0"/>
              <a:t>pietas</a:t>
            </a:r>
            <a:endParaRPr lang="en-GB" dirty="0"/>
          </a:p>
        </p:txBody>
      </p:sp>
      <p:pic>
        <p:nvPicPr>
          <p:cNvPr id="3074" name="Picture 2" descr="https://upload.wikimedia.org/wikipedia/commons/8/8b/Quintus_Caecilius_Metellus_Pius.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65" t="2068" r="50822" b="4866"/>
          <a:stretch/>
        </p:blipFill>
        <p:spPr bwMode="auto">
          <a:xfrm>
            <a:off x="719558" y="1245448"/>
            <a:ext cx="3600400" cy="3240360"/>
          </a:xfrm>
          <a:prstGeom prst="ellipse">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5229200"/>
            <a:ext cx="8340745" cy="1200329"/>
          </a:xfrm>
          <a:prstGeom prst="rect">
            <a:avLst/>
          </a:prstGeom>
          <a:noFill/>
        </p:spPr>
        <p:txBody>
          <a:bodyPr wrap="none" rtlCol="0">
            <a:spAutoFit/>
          </a:bodyPr>
          <a:lstStyle/>
          <a:p>
            <a:r>
              <a:rPr lang="en-GB" dirty="0"/>
              <a:t>This is a coin minted in 81 BCE by Quintus </a:t>
            </a:r>
            <a:r>
              <a:rPr lang="en-GB" dirty="0" err="1"/>
              <a:t>Caecilius</a:t>
            </a:r>
            <a:r>
              <a:rPr lang="en-GB" dirty="0"/>
              <a:t> </a:t>
            </a:r>
            <a:r>
              <a:rPr lang="en-GB" dirty="0" err="1"/>
              <a:t>Metellus</a:t>
            </a:r>
            <a:r>
              <a:rPr lang="en-GB" dirty="0"/>
              <a:t>, who took the last</a:t>
            </a:r>
          </a:p>
          <a:p>
            <a:r>
              <a:rPr lang="en-GB" dirty="0"/>
              <a:t>name ‘Pius’ in recognition on his acts on behalf of his father. An indication</a:t>
            </a:r>
          </a:p>
          <a:p>
            <a:r>
              <a:rPr lang="en-GB" dirty="0"/>
              <a:t>of ‘pietas’ is the stork, a bird sometimes called ‘</a:t>
            </a:r>
            <a:r>
              <a:rPr lang="en-GB" dirty="0" err="1"/>
              <a:t>pietaticultrix</a:t>
            </a:r>
            <a:r>
              <a:rPr lang="en-GB" dirty="0"/>
              <a:t>’ because it was </a:t>
            </a:r>
          </a:p>
          <a:p>
            <a:r>
              <a:rPr lang="en-GB" dirty="0"/>
              <a:t>said to return to the same nest each year and to take care of its parents.</a:t>
            </a:r>
          </a:p>
        </p:txBody>
      </p:sp>
      <p:pic>
        <p:nvPicPr>
          <p:cNvPr id="5" name="Picture 4"/>
          <p:cNvPicPr>
            <a:picLocks noChangeAspect="1"/>
          </p:cNvPicPr>
          <p:nvPr/>
        </p:nvPicPr>
        <p:blipFill rotWithShape="1">
          <a:blip r:embed="rId3"/>
          <a:srcRect l="51453" t="3093" r="1302" b="1754"/>
          <a:stretch/>
        </p:blipFill>
        <p:spPr>
          <a:xfrm>
            <a:off x="4663310" y="1497476"/>
            <a:ext cx="3528392" cy="3312368"/>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006553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Julius Caesar</a:t>
            </a:r>
          </a:p>
        </p:txBody>
      </p:sp>
      <p:pic>
        <p:nvPicPr>
          <p:cNvPr id="1026" name="Picture 2" descr="Ancient Roman Imperial Coins - Julius Caesar - Aeneas Denariu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8112" y="2132856"/>
            <a:ext cx="7776864"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919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66130"/>
          </a:xfrm>
        </p:spPr>
        <p:txBody>
          <a:bodyPr>
            <a:normAutofit/>
          </a:bodyPr>
          <a:lstStyle/>
          <a:p>
            <a:r>
              <a:rPr lang="en-GB" dirty="0"/>
              <a:t>Aeneas and </a:t>
            </a:r>
            <a:r>
              <a:rPr lang="en-GB" i="1" dirty="0"/>
              <a:t>Amor</a:t>
            </a:r>
            <a:endParaRPr lang="en-GB" dirty="0"/>
          </a:p>
        </p:txBody>
      </p:sp>
      <p:sp>
        <p:nvSpPr>
          <p:cNvPr id="3" name="Content Placeholder 2"/>
          <p:cNvSpPr>
            <a:spLocks noGrp="1"/>
          </p:cNvSpPr>
          <p:nvPr>
            <p:ph idx="1"/>
          </p:nvPr>
        </p:nvSpPr>
        <p:spPr>
          <a:xfrm>
            <a:off x="179512" y="2060848"/>
            <a:ext cx="8568952" cy="4137323"/>
          </a:xfrm>
        </p:spPr>
        <p:txBody>
          <a:bodyPr/>
          <a:lstStyle/>
          <a:p>
            <a:pPr algn="just"/>
            <a:r>
              <a:rPr lang="en-GB" dirty="0"/>
              <a:t>Relationships and family life are the downfall of many a Greek hero: so how does Aeneas handle them? His perfect relationship with his father and his son are all part of  the core Aeneas legend … but what about falling in love?</a:t>
            </a:r>
          </a:p>
          <a:p>
            <a:pPr algn="just"/>
            <a:r>
              <a:rPr lang="en-GB" dirty="0"/>
              <a:t>Virgil does something fabulous here: he creates Dido. Dido isn’t just a place-holder; she’s a powerful character who has achieved what Aeneas himself aspires to achieve, by founding a new city in a new land.</a:t>
            </a:r>
          </a:p>
          <a:p>
            <a:pPr algn="just"/>
            <a:r>
              <a:rPr lang="en-GB" dirty="0"/>
              <a:t>Aeneas loves Dido; but </a:t>
            </a:r>
            <a:r>
              <a:rPr lang="en-GB" i="1" dirty="0"/>
              <a:t>pietas</a:t>
            </a:r>
            <a:r>
              <a:rPr lang="en-GB" dirty="0"/>
              <a:t> requires him to move on, because his people have a destiny. He does the right thing, but Virgil does not make it easy for either Aeneas or the reader.</a:t>
            </a:r>
          </a:p>
        </p:txBody>
      </p:sp>
      <p:pic>
        <p:nvPicPr>
          <p:cNvPr id="4" name="Picture 3"/>
          <p:cNvPicPr>
            <a:picLocks noChangeAspect="1"/>
          </p:cNvPicPr>
          <p:nvPr/>
        </p:nvPicPr>
        <p:blipFill>
          <a:blip r:embed="rId2"/>
          <a:stretch>
            <a:fillRect/>
          </a:stretch>
        </p:blipFill>
        <p:spPr>
          <a:xfrm>
            <a:off x="7421386" y="5289535"/>
            <a:ext cx="1722614" cy="156846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Virgil, </a:t>
            </a:r>
            <a:r>
              <a:rPr lang="en-GB" i="1" dirty="0"/>
              <a:t>Aeneid</a:t>
            </a:r>
            <a:r>
              <a:rPr lang="en-GB" dirty="0"/>
              <a:t> 4.393-6</a:t>
            </a:r>
          </a:p>
        </p:txBody>
      </p:sp>
      <p:sp>
        <p:nvSpPr>
          <p:cNvPr id="3" name="Content Placeholder 2"/>
          <p:cNvSpPr>
            <a:spLocks noGrp="1"/>
          </p:cNvSpPr>
          <p:nvPr>
            <p:ph idx="1"/>
          </p:nvPr>
        </p:nvSpPr>
        <p:spPr>
          <a:xfrm>
            <a:off x="179512" y="2011680"/>
            <a:ext cx="8784975" cy="4585672"/>
          </a:xfrm>
        </p:spPr>
        <p:txBody>
          <a:bodyPr>
            <a:normAutofit fontScale="85000" lnSpcReduction="20000"/>
          </a:bodyPr>
          <a:lstStyle/>
          <a:p>
            <a:r>
              <a:rPr lang="en-GB" dirty="0"/>
              <a:t>At </a:t>
            </a:r>
            <a:r>
              <a:rPr lang="en-GB" dirty="0" err="1"/>
              <a:t>pius</a:t>
            </a:r>
            <a:r>
              <a:rPr lang="en-GB" dirty="0"/>
              <a:t> Aeneas, </a:t>
            </a:r>
            <a:r>
              <a:rPr lang="en-GB" dirty="0" err="1"/>
              <a:t>quamquam</a:t>
            </a:r>
            <a:r>
              <a:rPr lang="en-GB" dirty="0"/>
              <a:t> </a:t>
            </a:r>
            <a:r>
              <a:rPr lang="en-GB" dirty="0" err="1"/>
              <a:t>lenire</a:t>
            </a:r>
            <a:r>
              <a:rPr lang="en-GB" dirty="0"/>
              <a:t> </a:t>
            </a:r>
            <a:r>
              <a:rPr lang="en-GB" dirty="0" err="1"/>
              <a:t>dolentem</a:t>
            </a:r>
            <a:endParaRPr lang="en-GB" dirty="0"/>
          </a:p>
          <a:p>
            <a:r>
              <a:rPr lang="en-GB" dirty="0" err="1"/>
              <a:t>solando</a:t>
            </a:r>
            <a:r>
              <a:rPr lang="en-GB" dirty="0"/>
              <a:t> </a:t>
            </a:r>
            <a:r>
              <a:rPr lang="en-GB" dirty="0" err="1"/>
              <a:t>cupit</a:t>
            </a:r>
            <a:r>
              <a:rPr lang="en-GB" dirty="0"/>
              <a:t> et </a:t>
            </a:r>
            <a:r>
              <a:rPr lang="en-GB" dirty="0" err="1"/>
              <a:t>dictis</a:t>
            </a:r>
            <a:r>
              <a:rPr lang="en-GB" dirty="0"/>
              <a:t> </a:t>
            </a:r>
            <a:r>
              <a:rPr lang="en-GB" dirty="0" err="1"/>
              <a:t>avertere</a:t>
            </a:r>
            <a:r>
              <a:rPr lang="en-GB" dirty="0"/>
              <a:t> </a:t>
            </a:r>
            <a:r>
              <a:rPr lang="en-GB" dirty="0" err="1"/>
              <a:t>curas</a:t>
            </a:r>
            <a:r>
              <a:rPr lang="en-GB" dirty="0"/>
              <a:t>,</a:t>
            </a:r>
          </a:p>
          <a:p>
            <a:r>
              <a:rPr lang="en-GB" dirty="0" err="1"/>
              <a:t>multa</a:t>
            </a:r>
            <a:r>
              <a:rPr lang="en-GB" dirty="0"/>
              <a:t> </a:t>
            </a:r>
            <a:r>
              <a:rPr lang="en-GB" dirty="0" err="1"/>
              <a:t>gemens</a:t>
            </a:r>
            <a:r>
              <a:rPr lang="en-GB" dirty="0"/>
              <a:t> </a:t>
            </a:r>
            <a:r>
              <a:rPr lang="en-GB" dirty="0" err="1"/>
              <a:t>magnoque</a:t>
            </a:r>
            <a:r>
              <a:rPr lang="en-GB" dirty="0"/>
              <a:t> </a:t>
            </a:r>
            <a:r>
              <a:rPr lang="en-GB" dirty="0" err="1"/>
              <a:t>animum</a:t>
            </a:r>
            <a:r>
              <a:rPr lang="en-GB" dirty="0"/>
              <a:t> </a:t>
            </a:r>
            <a:r>
              <a:rPr lang="en-GB" dirty="0" err="1"/>
              <a:t>labefactus</a:t>
            </a:r>
            <a:r>
              <a:rPr lang="en-GB" dirty="0"/>
              <a:t> amore,</a:t>
            </a:r>
          </a:p>
          <a:p>
            <a:r>
              <a:rPr lang="en-GB" dirty="0" err="1"/>
              <a:t>iussa</a:t>
            </a:r>
            <a:r>
              <a:rPr lang="en-GB" dirty="0"/>
              <a:t> </a:t>
            </a:r>
            <a:r>
              <a:rPr lang="en-GB" dirty="0" err="1"/>
              <a:t>tamen</a:t>
            </a:r>
            <a:r>
              <a:rPr lang="en-GB" dirty="0"/>
              <a:t> </a:t>
            </a:r>
            <a:r>
              <a:rPr lang="en-GB" dirty="0" err="1"/>
              <a:t>divum</a:t>
            </a:r>
            <a:r>
              <a:rPr lang="en-GB" dirty="0"/>
              <a:t> </a:t>
            </a:r>
            <a:r>
              <a:rPr lang="en-GB" dirty="0" err="1"/>
              <a:t>exsequitur</a:t>
            </a:r>
            <a:r>
              <a:rPr lang="en-GB" dirty="0"/>
              <a:t>, </a:t>
            </a:r>
            <a:r>
              <a:rPr lang="en-GB" dirty="0" err="1"/>
              <a:t>classemque</a:t>
            </a:r>
            <a:r>
              <a:rPr lang="en-GB" dirty="0"/>
              <a:t> revisit.</a:t>
            </a:r>
          </a:p>
          <a:p>
            <a:endParaRPr lang="en-GB" dirty="0"/>
          </a:p>
          <a:p>
            <a:r>
              <a:rPr lang="en-GB" dirty="0"/>
              <a:t>But good Aeneas, </a:t>
            </a:r>
            <a:r>
              <a:rPr lang="en-GB" dirty="0" err="1"/>
              <a:t>tho</a:t>
            </a:r>
            <a:r>
              <a:rPr lang="en-GB" dirty="0"/>
              <a:t>' he much </a:t>
            </a:r>
            <a:r>
              <a:rPr lang="en-GB" dirty="0" err="1"/>
              <a:t>desir'd</a:t>
            </a:r>
            <a:br>
              <a:rPr lang="en-GB" dirty="0"/>
            </a:br>
            <a:r>
              <a:rPr lang="en-GB" dirty="0"/>
              <a:t>To give that pity which her grief </a:t>
            </a:r>
            <a:r>
              <a:rPr lang="en-GB" dirty="0" err="1"/>
              <a:t>requir'd</a:t>
            </a:r>
            <a:r>
              <a:rPr lang="en-GB" dirty="0"/>
              <a:t>;</a:t>
            </a:r>
            <a:br>
              <a:rPr lang="en-GB" dirty="0"/>
            </a:br>
            <a:r>
              <a:rPr lang="en-GB" dirty="0" err="1"/>
              <a:t>Tho</a:t>
            </a:r>
            <a:r>
              <a:rPr lang="en-GB" dirty="0"/>
              <a:t>' much he </a:t>
            </a:r>
            <a:r>
              <a:rPr lang="en-GB" dirty="0" err="1"/>
              <a:t>mourn'd</a:t>
            </a:r>
            <a:r>
              <a:rPr lang="en-GB" dirty="0"/>
              <a:t>, and </a:t>
            </a:r>
            <a:r>
              <a:rPr lang="en-GB" dirty="0" err="1"/>
              <a:t>labor'd</a:t>
            </a:r>
            <a:r>
              <a:rPr lang="en-GB" dirty="0"/>
              <a:t> with his love,</a:t>
            </a:r>
            <a:br>
              <a:rPr lang="en-GB" dirty="0"/>
            </a:br>
            <a:r>
              <a:rPr lang="en-GB" dirty="0" err="1"/>
              <a:t>Resolv'd</a:t>
            </a:r>
            <a:r>
              <a:rPr lang="en-GB" dirty="0"/>
              <a:t> at length, obeys the will of Jove;</a:t>
            </a:r>
          </a:p>
          <a:p>
            <a:pPr lvl="2"/>
            <a:r>
              <a:rPr lang="en-GB" dirty="0"/>
              <a:t>(Dryden)</a:t>
            </a:r>
          </a:p>
          <a:p>
            <a:endParaRPr lang="en-GB" dirty="0"/>
          </a:p>
          <a:p>
            <a:r>
              <a:rPr lang="en-GB" dirty="0"/>
              <a:t>Here Aeneas has told Dido that he must leave, to carry out his divine mission. She rants, prays for vengeance and collapses. After this passages he leaves. The smoke from her pyre follows his ships as they sail away.</a:t>
            </a:r>
          </a:p>
        </p:txBody>
      </p:sp>
    </p:spTree>
    <p:extLst>
      <p:ext uri="{BB962C8B-B14F-4D97-AF65-F5344CB8AC3E}">
        <p14:creationId xmlns:p14="http://schemas.microsoft.com/office/powerpoint/2010/main" val="29588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Aeneas and </a:t>
            </a:r>
            <a:r>
              <a:rPr lang="en-GB" i="1" dirty="0" err="1"/>
              <a:t>Furor</a:t>
            </a:r>
            <a:endParaRPr lang="en-GB" dirty="0"/>
          </a:p>
        </p:txBody>
      </p:sp>
      <p:sp>
        <p:nvSpPr>
          <p:cNvPr id="3" name="Content Placeholder 2"/>
          <p:cNvSpPr>
            <a:spLocks noGrp="1"/>
          </p:cNvSpPr>
          <p:nvPr>
            <p:ph idx="1"/>
          </p:nvPr>
        </p:nvSpPr>
        <p:spPr/>
        <p:txBody>
          <a:bodyPr/>
          <a:lstStyle/>
          <a:p>
            <a:r>
              <a:rPr lang="en-GB" dirty="0"/>
              <a:t>For Aeneas, </a:t>
            </a:r>
            <a:r>
              <a:rPr lang="en-GB" i="1" dirty="0"/>
              <a:t>pietas</a:t>
            </a:r>
            <a:r>
              <a:rPr lang="en-GB" dirty="0"/>
              <a:t> wins out over </a:t>
            </a:r>
            <a:r>
              <a:rPr lang="en-GB" i="1" dirty="0" err="1"/>
              <a:t>amor</a:t>
            </a:r>
            <a:r>
              <a:rPr lang="en-GB" dirty="0"/>
              <a:t>, although the battle is a close-fought one.</a:t>
            </a:r>
          </a:p>
          <a:p>
            <a:r>
              <a:rPr lang="en-GB" dirty="0"/>
              <a:t>However, </a:t>
            </a:r>
            <a:r>
              <a:rPr lang="en-GB" i="1" dirty="0" err="1"/>
              <a:t>furor</a:t>
            </a:r>
            <a:r>
              <a:rPr lang="en-GB" dirty="0"/>
              <a:t> comes much closer to overcoming Aeneas’ </a:t>
            </a:r>
            <a:r>
              <a:rPr lang="en-GB" i="1" dirty="0"/>
              <a:t>pietas</a:t>
            </a:r>
            <a:r>
              <a:rPr lang="en-GB" dirty="0"/>
              <a:t>, to the extent that the outcome is debatable: that’s the fascinating thing about the </a:t>
            </a:r>
            <a:r>
              <a:rPr lang="en-GB" i="1" dirty="0"/>
              <a:t>Aeneid.</a:t>
            </a:r>
            <a:endParaRPr lang="en-GB" dirty="0"/>
          </a:p>
          <a:p>
            <a:r>
              <a:rPr lang="en-GB" dirty="0"/>
              <a:t>Aeneas’ </a:t>
            </a:r>
            <a:r>
              <a:rPr lang="en-GB" i="1" dirty="0" err="1"/>
              <a:t>furor</a:t>
            </a:r>
            <a:r>
              <a:rPr lang="en-GB" dirty="0"/>
              <a:t> at the death of his protégé Pallas dominates the last three books of the </a:t>
            </a:r>
            <a:r>
              <a:rPr lang="en-GB" i="1" dirty="0"/>
              <a:t>Aeneid</a:t>
            </a:r>
            <a:r>
              <a:rPr lang="en-GB" dirty="0"/>
              <a:t>, as Aeneas goes on a murderous rampage and ultimately kills a brave man who begs for his life.</a:t>
            </a:r>
          </a:p>
          <a:p>
            <a:r>
              <a:rPr lang="en-GB" dirty="0"/>
              <a:t>Does </a:t>
            </a:r>
            <a:r>
              <a:rPr lang="en-GB" i="1" dirty="0" err="1"/>
              <a:t>furor</a:t>
            </a:r>
            <a:r>
              <a:rPr lang="en-GB" dirty="0"/>
              <a:t> prevail over Aeneas’ </a:t>
            </a:r>
            <a:r>
              <a:rPr lang="en-GB" i="1" dirty="0"/>
              <a:t>pietas</a:t>
            </a:r>
            <a:r>
              <a:rPr lang="en-GB" dirty="0"/>
              <a:t> in the end, or did </a:t>
            </a:r>
            <a:r>
              <a:rPr lang="en-GB" dirty="0" err="1"/>
              <a:t>Turnus</a:t>
            </a:r>
            <a:r>
              <a:rPr lang="en-GB" dirty="0"/>
              <a:t> need killing? And why does it matter?</a:t>
            </a:r>
          </a:p>
          <a:p>
            <a:r>
              <a:rPr lang="en-GB" dirty="0"/>
              <a:t>Well, for that we need to go back to Book 1…</a:t>
            </a:r>
          </a:p>
        </p:txBody>
      </p:sp>
    </p:spTree>
    <p:extLst>
      <p:ext uri="{BB962C8B-B14F-4D97-AF65-F5344CB8AC3E}">
        <p14:creationId xmlns:p14="http://schemas.microsoft.com/office/powerpoint/2010/main" val="3198087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Virgil, </a:t>
            </a:r>
            <a:r>
              <a:rPr lang="en-GB" i="1" dirty="0"/>
              <a:t>Aeneid</a:t>
            </a:r>
            <a:r>
              <a:rPr lang="en-GB" dirty="0"/>
              <a:t> 1.291-6</a:t>
            </a:r>
          </a:p>
        </p:txBody>
      </p:sp>
      <p:sp>
        <p:nvSpPr>
          <p:cNvPr id="3" name="Content Placeholder 2"/>
          <p:cNvSpPr>
            <a:spLocks noGrp="1"/>
          </p:cNvSpPr>
          <p:nvPr>
            <p:ph sz="half" idx="1"/>
          </p:nvPr>
        </p:nvSpPr>
        <p:spPr>
          <a:xfrm>
            <a:off x="251520" y="2011680"/>
            <a:ext cx="4392488" cy="4206240"/>
          </a:xfrm>
        </p:spPr>
        <p:txBody>
          <a:bodyPr>
            <a:normAutofit fontScale="85000" lnSpcReduction="20000"/>
          </a:bodyPr>
          <a:lstStyle/>
          <a:p>
            <a:r>
              <a:rPr lang="en-GB" dirty="0" err="1"/>
              <a:t>Aspera</a:t>
            </a:r>
            <a:r>
              <a:rPr lang="en-GB" dirty="0"/>
              <a:t> tum </a:t>
            </a:r>
            <a:r>
              <a:rPr lang="en-GB" dirty="0" err="1"/>
              <a:t>positis</a:t>
            </a:r>
            <a:r>
              <a:rPr lang="en-GB" dirty="0"/>
              <a:t> </a:t>
            </a:r>
            <a:r>
              <a:rPr lang="en-GB" dirty="0" err="1"/>
              <a:t>mitescent</a:t>
            </a:r>
            <a:r>
              <a:rPr lang="en-GB" dirty="0"/>
              <a:t> </a:t>
            </a:r>
            <a:r>
              <a:rPr lang="en-GB" dirty="0" err="1"/>
              <a:t>saecula</a:t>
            </a:r>
            <a:r>
              <a:rPr lang="en-GB" dirty="0"/>
              <a:t> bellis;</a:t>
            </a:r>
          </a:p>
          <a:p>
            <a:r>
              <a:rPr lang="en-GB" dirty="0" err="1"/>
              <a:t>cana</a:t>
            </a:r>
            <a:r>
              <a:rPr lang="en-GB" dirty="0"/>
              <a:t> Fides, et Vesta, Remo cum </a:t>
            </a:r>
            <a:r>
              <a:rPr lang="en-GB" dirty="0" err="1"/>
              <a:t>fratre</a:t>
            </a:r>
            <a:r>
              <a:rPr lang="en-GB" dirty="0"/>
              <a:t> </a:t>
            </a:r>
            <a:r>
              <a:rPr lang="en-GB" dirty="0" err="1"/>
              <a:t>Quirinus</a:t>
            </a:r>
            <a:r>
              <a:rPr lang="en-GB" dirty="0"/>
              <a:t>,</a:t>
            </a:r>
          </a:p>
          <a:p>
            <a:r>
              <a:rPr lang="en-GB" dirty="0" err="1"/>
              <a:t>iura</a:t>
            </a:r>
            <a:r>
              <a:rPr lang="en-GB" dirty="0"/>
              <a:t> </a:t>
            </a:r>
            <a:r>
              <a:rPr lang="en-GB" dirty="0" err="1"/>
              <a:t>dabunt</a:t>
            </a:r>
            <a:r>
              <a:rPr lang="en-GB" dirty="0"/>
              <a:t>; </a:t>
            </a:r>
            <a:r>
              <a:rPr lang="en-GB" dirty="0" err="1"/>
              <a:t>dirae</a:t>
            </a:r>
            <a:r>
              <a:rPr lang="en-GB" dirty="0"/>
              <a:t> </a:t>
            </a:r>
            <a:r>
              <a:rPr lang="en-GB" dirty="0" err="1"/>
              <a:t>ferro</a:t>
            </a:r>
            <a:r>
              <a:rPr lang="en-GB" dirty="0"/>
              <a:t> et </a:t>
            </a:r>
            <a:r>
              <a:rPr lang="en-GB" dirty="0" err="1"/>
              <a:t>compagibus</a:t>
            </a:r>
            <a:r>
              <a:rPr lang="en-GB" dirty="0"/>
              <a:t> </a:t>
            </a:r>
            <a:r>
              <a:rPr lang="en-GB" dirty="0" err="1"/>
              <a:t>artis</a:t>
            </a:r>
            <a:endParaRPr lang="en-GB" dirty="0"/>
          </a:p>
          <a:p>
            <a:r>
              <a:rPr lang="en-GB" dirty="0" err="1"/>
              <a:t>claudentur</a:t>
            </a:r>
            <a:r>
              <a:rPr lang="en-GB" dirty="0"/>
              <a:t> Belli portae; </a:t>
            </a:r>
            <a:r>
              <a:rPr lang="en-GB" dirty="0" err="1"/>
              <a:t>Furor</a:t>
            </a:r>
            <a:r>
              <a:rPr lang="en-GB" dirty="0"/>
              <a:t> </a:t>
            </a:r>
            <a:r>
              <a:rPr lang="en-GB" dirty="0" err="1"/>
              <a:t>impius</a:t>
            </a:r>
            <a:r>
              <a:rPr lang="en-GB" dirty="0"/>
              <a:t> </a:t>
            </a:r>
            <a:r>
              <a:rPr lang="en-GB" dirty="0" err="1"/>
              <a:t>intus</a:t>
            </a:r>
            <a:r>
              <a:rPr lang="en-GB" dirty="0"/>
              <a:t>,</a:t>
            </a:r>
          </a:p>
          <a:p>
            <a:r>
              <a:rPr lang="en-GB" dirty="0" err="1"/>
              <a:t>saeva</a:t>
            </a:r>
            <a:r>
              <a:rPr lang="en-GB" dirty="0"/>
              <a:t> </a:t>
            </a:r>
            <a:r>
              <a:rPr lang="en-GB" dirty="0" err="1"/>
              <a:t>sedens</a:t>
            </a:r>
            <a:r>
              <a:rPr lang="en-GB" dirty="0"/>
              <a:t> super </a:t>
            </a:r>
            <a:r>
              <a:rPr lang="en-GB" dirty="0" err="1"/>
              <a:t>arma</a:t>
            </a:r>
            <a:r>
              <a:rPr lang="en-GB" dirty="0"/>
              <a:t>, et centum </a:t>
            </a:r>
            <a:r>
              <a:rPr lang="en-GB" dirty="0" err="1"/>
              <a:t>vinctus</a:t>
            </a:r>
            <a:r>
              <a:rPr lang="en-GB" dirty="0"/>
              <a:t> </a:t>
            </a:r>
            <a:r>
              <a:rPr lang="en-GB" dirty="0" err="1"/>
              <a:t>aenis</a:t>
            </a:r>
            <a:endParaRPr lang="en-GB" dirty="0"/>
          </a:p>
          <a:p>
            <a:r>
              <a:rPr lang="en-GB" dirty="0"/>
              <a:t>post tergum </a:t>
            </a:r>
            <a:r>
              <a:rPr lang="en-GB" dirty="0" err="1"/>
              <a:t>nodis</a:t>
            </a:r>
            <a:r>
              <a:rPr lang="en-GB" dirty="0"/>
              <a:t>, </a:t>
            </a:r>
            <a:r>
              <a:rPr lang="en-GB" dirty="0" err="1"/>
              <a:t>fremet</a:t>
            </a:r>
            <a:r>
              <a:rPr lang="en-GB" dirty="0"/>
              <a:t> </a:t>
            </a:r>
            <a:r>
              <a:rPr lang="en-GB" dirty="0" err="1"/>
              <a:t>horridus</a:t>
            </a:r>
            <a:r>
              <a:rPr lang="en-GB" dirty="0"/>
              <a:t> ore </a:t>
            </a:r>
            <a:r>
              <a:rPr lang="en-GB" dirty="0" err="1"/>
              <a:t>cruento</a:t>
            </a:r>
            <a:r>
              <a:rPr lang="en-GB" dirty="0"/>
              <a:t>.</a:t>
            </a:r>
          </a:p>
          <a:p>
            <a:endParaRPr lang="en-GB" dirty="0"/>
          </a:p>
          <a:p>
            <a:endParaRPr lang="en-GB" dirty="0"/>
          </a:p>
        </p:txBody>
      </p:sp>
      <p:sp>
        <p:nvSpPr>
          <p:cNvPr id="4" name="Content Placeholder 3"/>
          <p:cNvSpPr>
            <a:spLocks noGrp="1"/>
          </p:cNvSpPr>
          <p:nvPr>
            <p:ph sz="half" idx="2"/>
          </p:nvPr>
        </p:nvSpPr>
        <p:spPr>
          <a:xfrm>
            <a:off x="4800600" y="2011680"/>
            <a:ext cx="4235896" cy="4206240"/>
          </a:xfrm>
        </p:spPr>
        <p:txBody>
          <a:bodyPr>
            <a:normAutofit fontScale="85000" lnSpcReduction="20000"/>
          </a:bodyPr>
          <a:lstStyle/>
          <a:p>
            <a:pPr marL="0" indent="0">
              <a:buNone/>
            </a:pPr>
            <a:r>
              <a:rPr lang="en-GB" dirty="0"/>
              <a:t>Then dire debate and impious war shall cease,</a:t>
            </a:r>
            <a:br>
              <a:rPr lang="en-GB" dirty="0"/>
            </a:br>
            <a:r>
              <a:rPr lang="en-GB" dirty="0"/>
              <a:t>And the stern age be </a:t>
            </a:r>
            <a:r>
              <a:rPr lang="en-GB" dirty="0" err="1"/>
              <a:t>soften'd</a:t>
            </a:r>
            <a:r>
              <a:rPr lang="en-GB" dirty="0"/>
              <a:t> into peace:</a:t>
            </a:r>
            <a:br>
              <a:rPr lang="en-GB" dirty="0"/>
            </a:br>
            <a:r>
              <a:rPr lang="en-GB" dirty="0"/>
              <a:t>Then </a:t>
            </a:r>
            <a:r>
              <a:rPr lang="en-GB" dirty="0" err="1"/>
              <a:t>banish'd</a:t>
            </a:r>
            <a:r>
              <a:rPr lang="en-GB" dirty="0"/>
              <a:t> Faith shall once again return,</a:t>
            </a:r>
            <a:br>
              <a:rPr lang="en-GB" dirty="0"/>
            </a:br>
            <a:r>
              <a:rPr lang="en-GB" dirty="0"/>
              <a:t>And Vestal fires in </a:t>
            </a:r>
            <a:r>
              <a:rPr lang="en-GB" dirty="0" err="1"/>
              <a:t>hallow'd</a:t>
            </a:r>
            <a:r>
              <a:rPr lang="en-GB" dirty="0"/>
              <a:t> temples burn;</a:t>
            </a:r>
            <a:br>
              <a:rPr lang="en-GB" dirty="0"/>
            </a:br>
            <a:r>
              <a:rPr lang="en-GB" dirty="0"/>
              <a:t>And Remus with </a:t>
            </a:r>
            <a:r>
              <a:rPr lang="en-GB" dirty="0" err="1"/>
              <a:t>Quirinus</a:t>
            </a:r>
            <a:r>
              <a:rPr lang="en-GB" dirty="0"/>
              <a:t> shall sustain</a:t>
            </a:r>
            <a:br>
              <a:rPr lang="en-GB" dirty="0"/>
            </a:br>
            <a:r>
              <a:rPr lang="en-GB" dirty="0"/>
              <a:t>The righteous laws, and fraud and force restrain.</a:t>
            </a:r>
            <a:br>
              <a:rPr lang="en-GB" dirty="0"/>
            </a:br>
            <a:r>
              <a:rPr lang="en-GB" dirty="0"/>
              <a:t>Janus himself before his fane shall wait,</a:t>
            </a:r>
            <a:br>
              <a:rPr lang="en-GB" dirty="0"/>
            </a:br>
            <a:r>
              <a:rPr lang="en-GB" dirty="0"/>
              <a:t>And keep the dreadful issues of his gate,</a:t>
            </a:r>
            <a:br>
              <a:rPr lang="en-GB" dirty="0"/>
            </a:br>
            <a:r>
              <a:rPr lang="en-GB" dirty="0"/>
              <a:t>With bolts and iron bars: within remains</a:t>
            </a:r>
            <a:br>
              <a:rPr lang="en-GB" dirty="0"/>
            </a:br>
            <a:r>
              <a:rPr lang="en-GB" dirty="0" err="1"/>
              <a:t>Imprison'd</a:t>
            </a:r>
            <a:r>
              <a:rPr lang="en-GB" dirty="0"/>
              <a:t> Fury, bound in brazen chains;</a:t>
            </a:r>
            <a:br>
              <a:rPr lang="en-GB" dirty="0"/>
            </a:br>
            <a:r>
              <a:rPr lang="en-GB" dirty="0"/>
              <a:t>High on a trophy </a:t>
            </a:r>
            <a:r>
              <a:rPr lang="en-GB" dirty="0" err="1"/>
              <a:t>rais'd</a:t>
            </a:r>
            <a:r>
              <a:rPr lang="en-GB" dirty="0"/>
              <a:t>, of useless arms,</a:t>
            </a:r>
            <a:br>
              <a:rPr lang="en-GB" dirty="0"/>
            </a:br>
            <a:r>
              <a:rPr lang="en-GB" dirty="0"/>
              <a:t>He sits, and threats the world with vain alarms.</a:t>
            </a:r>
          </a:p>
        </p:txBody>
      </p:sp>
    </p:spTree>
    <p:extLst>
      <p:ext uri="{BB962C8B-B14F-4D97-AF65-F5344CB8AC3E}">
        <p14:creationId xmlns:p14="http://schemas.microsoft.com/office/powerpoint/2010/main" val="4002555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err="1"/>
              <a:t>Furor</a:t>
            </a:r>
            <a:r>
              <a:rPr lang="en-GB" i="1" dirty="0"/>
              <a:t> </a:t>
            </a:r>
            <a:r>
              <a:rPr lang="en-GB" i="1" dirty="0" err="1"/>
              <a:t>impius</a:t>
            </a:r>
            <a:endParaRPr lang="en-GB" i="1" dirty="0"/>
          </a:p>
        </p:txBody>
      </p:sp>
      <p:sp>
        <p:nvSpPr>
          <p:cNvPr id="3" name="Content Placeholder 2"/>
          <p:cNvSpPr>
            <a:spLocks noGrp="1"/>
          </p:cNvSpPr>
          <p:nvPr>
            <p:ph idx="1"/>
          </p:nvPr>
        </p:nvSpPr>
        <p:spPr>
          <a:xfrm>
            <a:off x="685019" y="2204864"/>
            <a:ext cx="7772400" cy="4013056"/>
          </a:xfrm>
        </p:spPr>
        <p:txBody>
          <a:bodyPr/>
          <a:lstStyle/>
          <a:p>
            <a:r>
              <a:rPr lang="en-GB" dirty="0"/>
              <a:t>When the gates of War are closed, inside will be </a:t>
            </a:r>
            <a:r>
              <a:rPr lang="en-GB" i="1" dirty="0" err="1"/>
              <a:t>Furor</a:t>
            </a:r>
            <a:r>
              <a:rPr lang="en-GB" i="1" dirty="0"/>
              <a:t> </a:t>
            </a:r>
            <a:r>
              <a:rPr lang="en-GB" i="1" dirty="0" err="1"/>
              <a:t>impius</a:t>
            </a:r>
            <a:r>
              <a:rPr lang="en-GB" i="1" dirty="0"/>
              <a:t> </a:t>
            </a:r>
            <a:r>
              <a:rPr lang="en-GB" dirty="0"/>
              <a:t>with his bloody mouth, bound and broken but no less vicious.</a:t>
            </a:r>
          </a:p>
          <a:p>
            <a:r>
              <a:rPr lang="en-GB" i="1" dirty="0" err="1"/>
              <a:t>Furor</a:t>
            </a:r>
            <a:r>
              <a:rPr lang="en-GB" i="1" dirty="0"/>
              <a:t> </a:t>
            </a:r>
            <a:r>
              <a:rPr lang="en-GB" dirty="0"/>
              <a:t>here is </a:t>
            </a:r>
            <a:r>
              <a:rPr lang="en-GB" i="1" dirty="0" err="1"/>
              <a:t>impius</a:t>
            </a:r>
            <a:r>
              <a:rPr lang="en-GB" dirty="0"/>
              <a:t>, the antithesis of </a:t>
            </a:r>
            <a:r>
              <a:rPr lang="en-GB" i="1" dirty="0"/>
              <a:t>pietas</a:t>
            </a:r>
            <a:r>
              <a:rPr lang="en-GB" dirty="0"/>
              <a:t>, and has no place in the new world order, according to Jupiter’s prophecy.</a:t>
            </a:r>
          </a:p>
          <a:p>
            <a:r>
              <a:rPr lang="en-GB" dirty="0"/>
              <a:t>So Aeneas, for Virgil, is a new type of hero, but he is not the ultimate hero: he has a flaw that does not belong in the Rome of Jupiter’s visions.</a:t>
            </a:r>
          </a:p>
        </p:txBody>
      </p:sp>
    </p:spTree>
    <p:extLst>
      <p:ext uri="{BB962C8B-B14F-4D97-AF65-F5344CB8AC3E}">
        <p14:creationId xmlns:p14="http://schemas.microsoft.com/office/powerpoint/2010/main" val="1890073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And we’re still working on it…</a:t>
            </a:r>
          </a:p>
        </p:txBody>
      </p:sp>
      <p:sp>
        <p:nvSpPr>
          <p:cNvPr id="3" name="Text Placeholder 2"/>
          <p:cNvSpPr>
            <a:spLocks noGrp="1"/>
          </p:cNvSpPr>
          <p:nvPr>
            <p:ph type="body" idx="1"/>
          </p:nvPr>
        </p:nvSpPr>
        <p:spPr/>
        <p:txBody>
          <a:bodyPr/>
          <a:lstStyle/>
          <a:p>
            <a:r>
              <a:rPr lang="en-GB" dirty="0"/>
              <a:t>…trying to figure out how to reconcile the superhuman with the human. How can you be a mild-mannered hero? How can you be a semi-divine family man?</a:t>
            </a:r>
          </a:p>
        </p:txBody>
      </p:sp>
    </p:spTree>
    <p:extLst>
      <p:ext uri="{BB962C8B-B14F-4D97-AF65-F5344CB8AC3E}">
        <p14:creationId xmlns:p14="http://schemas.microsoft.com/office/powerpoint/2010/main" val="2467243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Think of some twentieth century superheroes...</a:t>
            </a:r>
          </a:p>
        </p:txBody>
      </p:sp>
      <p:sp>
        <p:nvSpPr>
          <p:cNvPr id="4" name="Rectangle 3"/>
          <p:cNvSpPr/>
          <p:nvPr/>
        </p:nvSpPr>
        <p:spPr>
          <a:xfrm>
            <a:off x="457200" y="1728943"/>
            <a:ext cx="8291264" cy="33123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1540354" y="2924944"/>
            <a:ext cx="6912768" cy="1617043"/>
          </a:xfrm>
        </p:spPr>
        <p:txBody>
          <a:bodyPr/>
          <a:lstStyle/>
          <a:p>
            <a:r>
              <a:rPr lang="en-GB" dirty="0"/>
              <a:t>How do they resolve the Greek problem of the hero who cannot lead a normal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Iconic Superhero Statement…</a:t>
            </a:r>
          </a:p>
        </p:txBody>
      </p:sp>
      <p:sp>
        <p:nvSpPr>
          <p:cNvPr id="3" name="Content Placeholder 2"/>
          <p:cNvSpPr>
            <a:spLocks noGrp="1"/>
          </p:cNvSpPr>
          <p:nvPr>
            <p:ph idx="1"/>
          </p:nvPr>
        </p:nvSpPr>
        <p:spPr>
          <a:xfrm>
            <a:off x="978711" y="1268760"/>
            <a:ext cx="7467600" cy="4525963"/>
          </a:xfrm>
        </p:spPr>
        <p:txBody>
          <a:bodyPr/>
          <a:lstStyle/>
          <a:p>
            <a:pPr marL="0" indent="0">
              <a:buNone/>
            </a:pPr>
            <a:endParaRPr lang="en-GB" dirty="0"/>
          </a:p>
        </p:txBody>
      </p:sp>
      <p:pic>
        <p:nvPicPr>
          <p:cNvPr id="1030" name="Picture 6" descr="http://i1.kym-cdn.com/photos/images/newsfeed/000/934/580/4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4011" y="2054942"/>
            <a:ext cx="6842405" cy="41557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6309320"/>
            <a:ext cx="3826753" cy="369332"/>
          </a:xfrm>
          <a:prstGeom prst="rect">
            <a:avLst/>
          </a:prstGeom>
        </p:spPr>
        <p:txBody>
          <a:bodyPr wrap="none">
            <a:spAutoFit/>
          </a:bodyPr>
          <a:lstStyle/>
          <a:p>
            <a:r>
              <a:rPr lang="en-GB" i="1" dirty="0">
                <a:solidFill>
                  <a:srgbClr val="222222"/>
                </a:solidFill>
                <a:latin typeface="Helvetica" panose="020B0604020202020204" pitchFamily="34" charset="0"/>
              </a:rPr>
              <a:t>Amazing Fantasy #15</a:t>
            </a:r>
            <a:r>
              <a:rPr lang="en-GB" dirty="0">
                <a:solidFill>
                  <a:srgbClr val="222222"/>
                </a:solidFill>
                <a:latin typeface="Helvetica" panose="020B0604020202020204" pitchFamily="34" charset="0"/>
              </a:rPr>
              <a:t>, August 1962</a:t>
            </a:r>
            <a:endParaRPr lang="en-GB" dirty="0"/>
          </a:p>
        </p:txBody>
      </p:sp>
    </p:spTree>
    <p:extLst>
      <p:ext uri="{BB962C8B-B14F-4D97-AF65-F5344CB8AC3E}">
        <p14:creationId xmlns:p14="http://schemas.microsoft.com/office/powerpoint/2010/main" val="10718427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0</TotalTime>
  <Words>1111</Words>
  <Application>Microsoft Office PowerPoint</Application>
  <PresentationFormat>On-screen Show (4:3)</PresentationFormat>
  <Paragraphs>88</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Corbel</vt:lpstr>
      <vt:lpstr>Helvetica</vt:lpstr>
      <vt:lpstr>Wingdings</vt:lpstr>
      <vt:lpstr>Banded</vt:lpstr>
      <vt:lpstr>The rise of the Superhero</vt:lpstr>
      <vt:lpstr>In which we will…</vt:lpstr>
      <vt:lpstr>Greek heroes</vt:lpstr>
      <vt:lpstr>The Fatal Flaw</vt:lpstr>
      <vt:lpstr>Moving on to Augustan Rome...</vt:lpstr>
      <vt:lpstr>Pius and Pietas</vt:lpstr>
      <vt:lpstr>PowerPoint Presentation</vt:lpstr>
      <vt:lpstr>Pietas is composed of several elements…</vt:lpstr>
      <vt:lpstr>Pietas as a religious figure</vt:lpstr>
      <vt:lpstr>Picturing pietas</vt:lpstr>
      <vt:lpstr>Julius Caesar</vt:lpstr>
      <vt:lpstr>Aeneas and Amor</vt:lpstr>
      <vt:lpstr>Virgil, Aeneid 4.393-6</vt:lpstr>
      <vt:lpstr>Aeneas and Furor</vt:lpstr>
      <vt:lpstr>Virgil, Aeneid 1.291-6</vt:lpstr>
      <vt:lpstr>Furor impius</vt:lpstr>
      <vt:lpstr>And we’re still working on it…</vt:lpstr>
      <vt:lpstr>Think of some twentieth century superheroes...</vt:lpstr>
      <vt:lpstr>The Iconic Superhero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rise of the Superhero</dc:title>
  <dc:creator>Cora Beth</dc:creator>
  <cp:lastModifiedBy>C.B.Knowles</cp:lastModifiedBy>
  <cp:revision>54</cp:revision>
  <dcterms:created xsi:type="dcterms:W3CDTF">2014-01-09T20:36:00Z</dcterms:created>
  <dcterms:modified xsi:type="dcterms:W3CDTF">2018-01-09T20:57:57Z</dcterms:modified>
</cp:coreProperties>
</file>